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17" r:id="rId2"/>
    <p:sldId id="318" r:id="rId3"/>
    <p:sldId id="261" r:id="rId4"/>
    <p:sldId id="319" r:id="rId5"/>
    <p:sldId id="262" r:id="rId6"/>
    <p:sldId id="263" r:id="rId7"/>
    <p:sldId id="264" r:id="rId8"/>
    <p:sldId id="265" r:id="rId9"/>
    <p:sldId id="279" r:id="rId10"/>
    <p:sldId id="312" r:id="rId11"/>
    <p:sldId id="269" r:id="rId12"/>
    <p:sldId id="271" r:id="rId13"/>
    <p:sldId id="301" r:id="rId14"/>
    <p:sldId id="300" r:id="rId15"/>
    <p:sldId id="313" r:id="rId16"/>
    <p:sldId id="314" r:id="rId17"/>
    <p:sldId id="315" r:id="rId18"/>
    <p:sldId id="316" r:id="rId19"/>
    <p:sldId id="285" r:id="rId20"/>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13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85" autoAdjust="0"/>
    <p:restoredTop sz="94660"/>
  </p:normalViewPr>
  <p:slideViewPr>
    <p:cSldViewPr>
      <p:cViewPr varScale="1">
        <p:scale>
          <a:sx n="78" d="100"/>
          <a:sy n="78" d="100"/>
        </p:scale>
        <p:origin x="1291"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6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941076" y="0"/>
            <a:ext cx="3013763" cy="465455"/>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611" y="0"/>
            <a:ext cx="3013763" cy="465455"/>
          </a:xfrm>
          <a:prstGeom prst="rect">
            <a:avLst/>
          </a:prstGeom>
        </p:spPr>
        <p:txBody>
          <a:bodyPr vert="horz" lIns="91440" tIns="45720" rIns="91440" bIns="45720" rtlCol="1"/>
          <a:lstStyle>
            <a:lvl1pPr algn="l">
              <a:defRPr sz="1200"/>
            </a:lvl1pPr>
          </a:lstStyle>
          <a:p>
            <a:fld id="{415F1CCC-DB0A-40C3-88E9-E791421C57CE}" type="datetimeFigureOut">
              <a:rPr lang="ar-SA" smtClean="0"/>
              <a:t>23/06/1442</a:t>
            </a:fld>
            <a:endParaRPr lang="ar-SA"/>
          </a:p>
        </p:txBody>
      </p:sp>
      <p:sp>
        <p:nvSpPr>
          <p:cNvPr id="4" name="Slide Image Placeholder 3"/>
          <p:cNvSpPr>
            <a:spLocks noGrp="1" noRot="1" noChangeAspect="1"/>
          </p:cNvSpPr>
          <p:nvPr>
            <p:ph type="sldImg" idx="2"/>
          </p:nvPr>
        </p:nvSpPr>
        <p:spPr>
          <a:xfrm>
            <a:off x="1150938" y="698500"/>
            <a:ext cx="4652962" cy="3489325"/>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95485" y="4421823"/>
            <a:ext cx="5563870" cy="4189095"/>
          </a:xfrm>
          <a:prstGeom prst="rect">
            <a:avLst/>
          </a:prstGeom>
        </p:spPr>
        <p:txBody>
          <a:bodyPr vert="horz" lIns="91440" tIns="45720" rIns="91440" bIns="45720" rtl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6" name="Footer Placeholder 5"/>
          <p:cNvSpPr>
            <a:spLocks noGrp="1"/>
          </p:cNvSpPr>
          <p:nvPr>
            <p:ph type="ftr" sz="quarter" idx="4"/>
          </p:nvPr>
        </p:nvSpPr>
        <p:spPr>
          <a:xfrm>
            <a:off x="3941076" y="8842030"/>
            <a:ext cx="3013763" cy="465455"/>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611" y="8842030"/>
            <a:ext cx="3013763" cy="465455"/>
          </a:xfrm>
          <a:prstGeom prst="rect">
            <a:avLst/>
          </a:prstGeom>
        </p:spPr>
        <p:txBody>
          <a:bodyPr vert="horz" lIns="91440" tIns="45720" rIns="91440" bIns="45720" rtlCol="1" anchor="b"/>
          <a:lstStyle>
            <a:lvl1pPr algn="l">
              <a:defRPr sz="1200"/>
            </a:lvl1pPr>
          </a:lstStyle>
          <a:p>
            <a:fld id="{D758E311-E8D9-498D-817B-864E26E4FFF3}" type="slidenum">
              <a:rPr lang="ar-SA" smtClean="0"/>
              <a:t>‹#›</a:t>
            </a:fld>
            <a:endParaRPr lang="ar-SA"/>
          </a:p>
        </p:txBody>
      </p:sp>
    </p:spTree>
    <p:extLst>
      <p:ext uri="{BB962C8B-B14F-4D97-AF65-F5344CB8AC3E}">
        <p14:creationId xmlns:p14="http://schemas.microsoft.com/office/powerpoint/2010/main" val="414467556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488">
              <a:defRPr sz="2300">
                <a:solidFill>
                  <a:schemeClr val="tx1"/>
                </a:solidFill>
                <a:latin typeface="Times New Roman" pitchFamily="18" charset="0"/>
              </a:defRPr>
            </a:lvl1pPr>
            <a:lvl2pPr marL="702756" indent="-270291" defTabSz="917488">
              <a:defRPr sz="2300">
                <a:solidFill>
                  <a:schemeClr val="tx1"/>
                </a:solidFill>
                <a:latin typeface="Times New Roman" pitchFamily="18" charset="0"/>
              </a:defRPr>
            </a:lvl2pPr>
            <a:lvl3pPr marL="1081164" indent="-216233" defTabSz="917488">
              <a:defRPr sz="2300">
                <a:solidFill>
                  <a:schemeClr val="tx1"/>
                </a:solidFill>
                <a:latin typeface="Times New Roman" pitchFamily="18" charset="0"/>
              </a:defRPr>
            </a:lvl3pPr>
            <a:lvl4pPr marL="1513629" indent="-216233" defTabSz="917488">
              <a:defRPr sz="2300">
                <a:solidFill>
                  <a:schemeClr val="tx1"/>
                </a:solidFill>
                <a:latin typeface="Times New Roman" pitchFamily="18" charset="0"/>
              </a:defRPr>
            </a:lvl4pPr>
            <a:lvl5pPr marL="1946095" indent="-216233" defTabSz="917488">
              <a:defRPr sz="2300">
                <a:solidFill>
                  <a:schemeClr val="tx1"/>
                </a:solidFill>
                <a:latin typeface="Times New Roman" pitchFamily="18" charset="0"/>
              </a:defRPr>
            </a:lvl5pPr>
            <a:lvl6pPr marL="2378560" indent="-216233" algn="l" defTabSz="917488" rtl="0" eaLnBrk="0" fontAlgn="base" hangingPunct="0">
              <a:spcBef>
                <a:spcPct val="0"/>
              </a:spcBef>
              <a:spcAft>
                <a:spcPct val="0"/>
              </a:spcAft>
              <a:defRPr sz="2300">
                <a:solidFill>
                  <a:schemeClr val="tx1"/>
                </a:solidFill>
                <a:latin typeface="Times New Roman" pitchFamily="18" charset="0"/>
              </a:defRPr>
            </a:lvl6pPr>
            <a:lvl7pPr marL="2811026" indent="-216233" algn="l" defTabSz="917488" rtl="0" eaLnBrk="0" fontAlgn="base" hangingPunct="0">
              <a:spcBef>
                <a:spcPct val="0"/>
              </a:spcBef>
              <a:spcAft>
                <a:spcPct val="0"/>
              </a:spcAft>
              <a:defRPr sz="2300">
                <a:solidFill>
                  <a:schemeClr val="tx1"/>
                </a:solidFill>
                <a:latin typeface="Times New Roman" pitchFamily="18" charset="0"/>
              </a:defRPr>
            </a:lvl7pPr>
            <a:lvl8pPr marL="3243491" indent="-216233" algn="l" defTabSz="917488" rtl="0" eaLnBrk="0" fontAlgn="base" hangingPunct="0">
              <a:spcBef>
                <a:spcPct val="0"/>
              </a:spcBef>
              <a:spcAft>
                <a:spcPct val="0"/>
              </a:spcAft>
              <a:defRPr sz="2300">
                <a:solidFill>
                  <a:schemeClr val="tx1"/>
                </a:solidFill>
                <a:latin typeface="Times New Roman" pitchFamily="18" charset="0"/>
              </a:defRPr>
            </a:lvl8pPr>
            <a:lvl9pPr marL="3675957" indent="-216233" algn="l" defTabSz="917488" rtl="0" eaLnBrk="0" fontAlgn="base" hangingPunct="0">
              <a:spcBef>
                <a:spcPct val="0"/>
              </a:spcBef>
              <a:spcAft>
                <a:spcPct val="0"/>
              </a:spcAft>
              <a:defRPr sz="2300">
                <a:solidFill>
                  <a:schemeClr val="tx1"/>
                </a:solidFill>
                <a:latin typeface="Times New Roman" pitchFamily="18" charset="0"/>
              </a:defRPr>
            </a:lvl9pPr>
          </a:lstStyle>
          <a:p>
            <a:fld id="{8C6F3DAC-336E-41F0-9B21-566EA1B91F1C}" type="slidenum">
              <a:rPr lang="en-US" sz="1800">
                <a:cs typeface="Arial" pitchFamily="34" charset="0"/>
              </a:rPr>
              <a:pPr/>
              <a:t>2</a:t>
            </a:fld>
            <a:endParaRPr lang="en-US" sz="1800">
              <a:cs typeface="Arial" pitchFamily="34"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FD907FC-3FFA-4490-8194-5DD4FEF3AEE4}" type="datetime1">
              <a:rPr lang="en-US" smtClean="0"/>
              <a:t>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A59C84-8CED-47F9-B25A-2878419C7FC8}" type="datetime1">
              <a:rPr lang="en-US" smtClean="0"/>
              <a:t>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E0BFCD-A56F-4020-9077-06CE5C7840B3}" type="datetime1">
              <a:rPr lang="en-US" smtClean="0"/>
              <a:t>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8573AF4-8D79-49C1-9B50-17D631FC02D5}" type="datetime1">
              <a:rPr lang="en-US" smtClean="0"/>
              <a:t>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2BFD295-A92D-49D0-82CF-FFC927B31AE9}" type="datetime1">
              <a:rPr lang="en-US" smtClean="0"/>
              <a:t>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1368BC0-E3D0-4878-8AF7-00C2308F69EE}" type="datetime1">
              <a:rPr lang="en-US" smtClean="0"/>
              <a:t>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383E0A-F0BA-4BB8-BFB2-2E8B8C5D2C21}" type="datetime1">
              <a:rPr lang="en-US" smtClean="0"/>
              <a:t>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4142C8-7551-4EA8-B81E-4B44DCE507C9}" type="datetime1">
              <a:rPr lang="en-US" smtClean="0"/>
              <a:t>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587892-1EE9-4A38-8E66-D15FD9AF3FCF}" type="datetime1">
              <a:rPr lang="en-US" smtClean="0"/>
              <a:t>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ACEC9D-A805-4ECA-BC5E-EA0B5FA937C7}" type="datetime1">
              <a:rPr lang="en-US" smtClean="0"/>
              <a:t>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6177B7-7FD2-4ECD-8253-F7075B10E33B}" type="datetime1">
              <a:rPr lang="en-US" smtClean="0"/>
              <a:t>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177012-BDCA-4818-9787-D23DA1C4C364}" type="datetime1">
              <a:rPr lang="en-US" smtClean="0"/>
              <a:t>2/5/2021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ite.iugaza.edu.ps/mmikki" TargetMode="External"/><Relationship Id="rId2" Type="http://schemas.openxmlformats.org/officeDocument/2006/relationships/hyperlink" Target="mailto:mmikki@iugaza.edu.ps"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mmikki@iugaza.edu.p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ite.iugaza.edu.ps/mmikki"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mailto:aaa@iugaza.edu.p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moodle.iugaza.edu.p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emf"/></Relationships>
</file>

<file path=ppt/slides/_rels/slide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9.emf"/></Relationships>
</file>

<file path=ppt/slides/_rels/slide1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extBox 8"/>
          <p:cNvSpPr txBox="1">
            <a:spLocks noChangeArrowheads="1"/>
          </p:cNvSpPr>
          <p:nvPr/>
        </p:nvSpPr>
        <p:spPr bwMode="auto">
          <a:xfrm>
            <a:off x="0" y="609600"/>
            <a:ext cx="9144000" cy="2862322"/>
          </a:xfrm>
          <a:prstGeom prst="rect">
            <a:avLst/>
          </a:prstGeom>
          <a:noFill/>
          <a:ln w="9525">
            <a:noFill/>
            <a:miter lim="800000"/>
            <a:headEnd/>
            <a:tailEnd/>
          </a:ln>
        </p:spPr>
        <p:txBody>
          <a:bodyPr>
            <a:spAutoFit/>
          </a:bodyPr>
          <a:lstStyle/>
          <a:p>
            <a:pPr algn="ctr">
              <a:defRPr/>
            </a:pPr>
            <a:r>
              <a:rPr lang="en-US" sz="2000" dirty="0">
                <a:solidFill>
                  <a:schemeClr val="tx1">
                    <a:lumMod val="50000"/>
                    <a:lumOff val="50000"/>
                  </a:schemeClr>
                </a:solidFill>
                <a:latin typeface="Arial Black" pitchFamily="34" charset="0"/>
              </a:rPr>
              <a:t>Computer Engineering Department</a:t>
            </a:r>
          </a:p>
          <a:p>
            <a:pPr algn="ctr">
              <a:defRPr/>
            </a:pPr>
            <a:r>
              <a:rPr lang="en-US" sz="2000" dirty="0">
                <a:solidFill>
                  <a:schemeClr val="tx1">
                    <a:lumMod val="50000"/>
                    <a:lumOff val="50000"/>
                  </a:schemeClr>
                </a:solidFill>
                <a:latin typeface="Arial Black" pitchFamily="34" charset="0"/>
              </a:rPr>
              <a:t>Islamic University of Gaza</a:t>
            </a:r>
          </a:p>
          <a:p>
            <a:pPr algn="ctr">
              <a:defRPr/>
            </a:pPr>
            <a:endParaRPr lang="en-US" sz="2000" dirty="0">
              <a:solidFill>
                <a:schemeClr val="tx1">
                  <a:lumMod val="50000"/>
                  <a:lumOff val="50000"/>
                </a:schemeClr>
              </a:solidFill>
              <a:latin typeface="Arial Black" pitchFamily="34" charset="0"/>
            </a:endParaRPr>
          </a:p>
          <a:p>
            <a:pPr algn="ctr">
              <a:defRPr/>
            </a:pPr>
            <a:r>
              <a:rPr lang="en-US" sz="2000" dirty="0">
                <a:solidFill>
                  <a:schemeClr val="tx1">
                    <a:lumMod val="50000"/>
                    <a:lumOff val="50000"/>
                  </a:schemeClr>
                </a:solidFill>
                <a:latin typeface="Arial Black" pitchFamily="34" charset="0"/>
              </a:rPr>
              <a:t>ECOM 3421</a:t>
            </a:r>
          </a:p>
          <a:p>
            <a:pPr algn="ctr">
              <a:defRPr/>
            </a:pPr>
            <a:r>
              <a:rPr lang="en-US" sz="2000" dirty="0">
                <a:solidFill>
                  <a:schemeClr val="tx1">
                    <a:lumMod val="50000"/>
                    <a:lumOff val="50000"/>
                  </a:schemeClr>
                </a:solidFill>
                <a:latin typeface="Arial Black" pitchFamily="34" charset="0"/>
              </a:rPr>
              <a:t>Computer Architecture and Organization</a:t>
            </a:r>
          </a:p>
          <a:p>
            <a:pPr algn="ctr">
              <a:defRPr/>
            </a:pPr>
            <a:endParaRPr lang="en-US" sz="2000" dirty="0">
              <a:solidFill>
                <a:schemeClr val="tx1">
                  <a:lumMod val="50000"/>
                  <a:lumOff val="50000"/>
                </a:schemeClr>
              </a:solidFill>
              <a:latin typeface="Arial Black" pitchFamily="34" charset="0"/>
            </a:endParaRPr>
          </a:p>
          <a:p>
            <a:pPr algn="ctr">
              <a:defRPr/>
            </a:pPr>
            <a:endParaRPr lang="en-US" sz="2000" dirty="0">
              <a:solidFill>
                <a:schemeClr val="tx1">
                  <a:lumMod val="50000"/>
                  <a:lumOff val="50000"/>
                </a:schemeClr>
              </a:solidFill>
              <a:latin typeface="Arial Black" pitchFamily="34" charset="0"/>
            </a:endParaRPr>
          </a:p>
          <a:p>
            <a:pPr algn="ctr">
              <a:defRPr/>
            </a:pPr>
            <a:endParaRPr lang="en-US" sz="2000" dirty="0">
              <a:solidFill>
                <a:schemeClr val="tx1">
                  <a:lumMod val="50000"/>
                  <a:lumOff val="50000"/>
                </a:schemeClr>
              </a:solidFill>
              <a:latin typeface="Arial Black" pitchFamily="34" charset="0"/>
            </a:endParaRPr>
          </a:p>
          <a:p>
            <a:pPr algn="ctr">
              <a:defRPr/>
            </a:pPr>
            <a:r>
              <a:rPr lang="en-US" sz="2000" dirty="0">
                <a:solidFill>
                  <a:schemeClr val="tx1">
                    <a:lumMod val="50000"/>
                    <a:lumOff val="50000"/>
                  </a:schemeClr>
                </a:solidFill>
                <a:latin typeface="Arial Black" pitchFamily="34" charset="0"/>
              </a:rPr>
              <a:t>Fall 2020-2021</a:t>
            </a:r>
            <a:endParaRPr lang="ar-SA" sz="2000" dirty="0">
              <a:solidFill>
                <a:schemeClr val="tx1">
                  <a:lumMod val="50000"/>
                  <a:lumOff val="50000"/>
                </a:schemeClr>
              </a:solidFill>
            </a:endParaRPr>
          </a:p>
        </p:txBody>
      </p:sp>
      <p:sp>
        <p:nvSpPr>
          <p:cNvPr id="2" name="TextBox 1"/>
          <p:cNvSpPr txBox="1"/>
          <p:nvPr/>
        </p:nvSpPr>
        <p:spPr>
          <a:xfrm>
            <a:off x="0" y="4951274"/>
            <a:ext cx="9144000" cy="1754326"/>
          </a:xfrm>
          <a:prstGeom prst="rect">
            <a:avLst/>
          </a:prstGeom>
          <a:noFill/>
        </p:spPr>
        <p:txBody>
          <a:bodyPr>
            <a:spAutoFit/>
          </a:bodyPr>
          <a:lstStyle/>
          <a:p>
            <a:pPr algn="ctr"/>
            <a:r>
              <a:rPr lang="en-US" dirty="0">
                <a:solidFill>
                  <a:schemeClr val="tx2">
                    <a:lumMod val="75000"/>
                  </a:schemeClr>
                </a:solidFill>
                <a:latin typeface="Arial Black" panose="020B0A04020102020204" pitchFamily="34" charset="0"/>
              </a:rPr>
              <a:t>Mohammad A. Mikki</a:t>
            </a:r>
          </a:p>
          <a:p>
            <a:pPr algn="ctr"/>
            <a:r>
              <a:rPr lang="en-US" dirty="0">
                <a:solidFill>
                  <a:schemeClr val="tx2">
                    <a:lumMod val="75000"/>
                  </a:schemeClr>
                </a:solidFill>
                <a:latin typeface="Arial Black" panose="020B0A04020102020204" pitchFamily="34" charset="0"/>
              </a:rPr>
              <a:t>Professor of Computer Engineering</a:t>
            </a:r>
          </a:p>
          <a:p>
            <a:pPr algn="ctr"/>
            <a:r>
              <a:rPr lang="en-US" dirty="0">
                <a:solidFill>
                  <a:schemeClr val="tx2">
                    <a:lumMod val="75000"/>
                  </a:schemeClr>
                </a:solidFill>
                <a:latin typeface="Arial Black" panose="020B0A04020102020204" pitchFamily="34" charset="0"/>
              </a:rPr>
              <a:t>College of Engineering</a:t>
            </a:r>
          </a:p>
          <a:p>
            <a:pPr algn="ctr"/>
            <a:r>
              <a:rPr lang="en-US" dirty="0">
                <a:solidFill>
                  <a:schemeClr val="tx2">
                    <a:lumMod val="75000"/>
                  </a:schemeClr>
                </a:solidFill>
                <a:latin typeface="Arial Black" panose="020B0A04020102020204" pitchFamily="34" charset="0"/>
              </a:rPr>
              <a:t>Islamic University of Gaza, Gaza, Palestine</a:t>
            </a:r>
          </a:p>
          <a:p>
            <a:pPr algn="ctr"/>
            <a:r>
              <a:rPr lang="en-US" dirty="0">
                <a:solidFill>
                  <a:schemeClr val="tx2">
                    <a:lumMod val="75000"/>
                  </a:schemeClr>
                </a:solidFill>
                <a:latin typeface="Arial Black" panose="020B0A04020102020204" pitchFamily="34" charset="0"/>
              </a:rPr>
              <a:t>Email: </a:t>
            </a:r>
            <a:r>
              <a:rPr lang="en-US" u="sng" dirty="0">
                <a:solidFill>
                  <a:schemeClr val="tx2">
                    <a:lumMod val="75000"/>
                  </a:schemeClr>
                </a:solidFill>
                <a:latin typeface="Arial Black" panose="020B0A04020102020204" pitchFamily="34" charset="0"/>
                <a:hlinkClick r:id="rId2"/>
              </a:rPr>
              <a:t>mmikki@iugaza.edu.ps</a:t>
            </a:r>
            <a:endParaRPr lang="en-US" dirty="0">
              <a:solidFill>
                <a:schemeClr val="tx2">
                  <a:lumMod val="75000"/>
                </a:schemeClr>
              </a:solidFill>
              <a:latin typeface="Arial Black" panose="020B0A04020102020204" pitchFamily="34" charset="0"/>
            </a:endParaRPr>
          </a:p>
          <a:p>
            <a:pPr algn="ctr"/>
            <a:r>
              <a:rPr lang="en-US" dirty="0">
                <a:solidFill>
                  <a:schemeClr val="tx2">
                    <a:lumMod val="75000"/>
                  </a:schemeClr>
                </a:solidFill>
                <a:latin typeface="Arial Black" panose="020B0A04020102020204" pitchFamily="34" charset="0"/>
              </a:rPr>
              <a:t>Homepage: </a:t>
            </a:r>
            <a:r>
              <a:rPr lang="en-US" u="sng" dirty="0">
                <a:solidFill>
                  <a:schemeClr val="tx2">
                    <a:lumMod val="75000"/>
                  </a:schemeClr>
                </a:solidFill>
                <a:latin typeface="Arial Black" panose="020B0A04020102020204" pitchFamily="34" charset="0"/>
                <a:hlinkClick r:id="rId3"/>
              </a:rPr>
              <a:t>http://site.iugaza.edu.ps/mmikki</a:t>
            </a:r>
            <a:endParaRPr lang="en-US" dirty="0">
              <a:solidFill>
                <a:schemeClr val="tx2">
                  <a:lumMod val="75000"/>
                </a:schemeClr>
              </a:solidFill>
              <a:latin typeface="Arial Black" panose="020B0A04020102020204" pitchFamily="34" charset="0"/>
            </a:endParaRPr>
          </a:p>
        </p:txBody>
      </p:sp>
      <p:sp>
        <p:nvSpPr>
          <p:cNvPr id="5" name="TextBox 4">
            <a:extLst>
              <a:ext uri="{FF2B5EF4-FFF2-40B4-BE49-F238E27FC236}">
                <a16:creationId xmlns:a16="http://schemas.microsoft.com/office/drawing/2014/main" id="{35493789-20A8-4B0B-B36B-F14539B8C8EF}"/>
              </a:ext>
            </a:extLst>
          </p:cNvPr>
          <p:cNvSpPr txBox="1"/>
          <p:nvPr/>
        </p:nvSpPr>
        <p:spPr>
          <a:xfrm>
            <a:off x="2209800" y="3873043"/>
            <a:ext cx="4572000" cy="830997"/>
          </a:xfrm>
          <a:prstGeom prst="rect">
            <a:avLst/>
          </a:prstGeom>
          <a:noFill/>
        </p:spPr>
        <p:txBody>
          <a:bodyPr wrap="square">
            <a:spAutoFit/>
          </a:bodyPr>
          <a:lstStyle/>
          <a:p>
            <a:pPr algn="ctr">
              <a:defRPr/>
            </a:pPr>
            <a:r>
              <a:rPr lang="en-US" sz="2400" dirty="0">
                <a:solidFill>
                  <a:srgbClr val="FF0000"/>
                </a:solidFill>
                <a:latin typeface="Arial Black" pitchFamily="34" charset="0"/>
              </a:rPr>
              <a:t>Syllabus &amp; Course Overview</a:t>
            </a:r>
            <a:endParaRPr lang="en-US" sz="2400" dirty="0">
              <a:solidFill>
                <a:srgbClr val="FF0000"/>
              </a:solidFill>
            </a:endParaRPr>
          </a:p>
        </p:txBody>
      </p:sp>
    </p:spTree>
    <p:extLst>
      <p:ext uri="{BB962C8B-B14F-4D97-AF65-F5344CB8AC3E}">
        <p14:creationId xmlns:p14="http://schemas.microsoft.com/office/powerpoint/2010/main" val="1859992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4" name="TextBox 2"/>
          <p:cNvSpPr txBox="1">
            <a:spLocks noChangeArrowheads="1"/>
          </p:cNvSpPr>
          <p:nvPr/>
        </p:nvSpPr>
        <p:spPr bwMode="auto">
          <a:xfrm>
            <a:off x="457200" y="419100"/>
            <a:ext cx="8305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l" rtl="0" eaLnBrk="0" fontAlgn="base" hangingPunct="0">
              <a:spcBef>
                <a:spcPct val="0"/>
              </a:spcBef>
              <a:spcAft>
                <a:spcPct val="0"/>
              </a:spcAft>
              <a:defRPr sz="2400">
                <a:solidFill>
                  <a:schemeClr val="tx1"/>
                </a:solidFill>
                <a:latin typeface="Times New Roman" pitchFamily="18" charset="0"/>
              </a:defRPr>
            </a:lvl6pPr>
            <a:lvl7pPr marL="2971800" indent="-228600" algn="l" rtl="0" eaLnBrk="0" fontAlgn="base" hangingPunct="0">
              <a:spcBef>
                <a:spcPct val="0"/>
              </a:spcBef>
              <a:spcAft>
                <a:spcPct val="0"/>
              </a:spcAft>
              <a:defRPr sz="2400">
                <a:solidFill>
                  <a:schemeClr val="tx1"/>
                </a:solidFill>
                <a:latin typeface="Times New Roman" pitchFamily="18" charset="0"/>
              </a:defRPr>
            </a:lvl7pPr>
            <a:lvl8pPr marL="3429000" indent="-228600" algn="l" rtl="0" eaLnBrk="0" fontAlgn="base" hangingPunct="0">
              <a:spcBef>
                <a:spcPct val="0"/>
              </a:spcBef>
              <a:spcAft>
                <a:spcPct val="0"/>
              </a:spcAft>
              <a:defRPr sz="2400">
                <a:solidFill>
                  <a:schemeClr val="tx1"/>
                </a:solidFill>
                <a:latin typeface="Times New Roman" pitchFamily="18" charset="0"/>
              </a:defRPr>
            </a:lvl8pPr>
            <a:lvl9pPr marL="3886200" indent="-228600" algn="l" rtl="0" eaLnBrk="0" fontAlgn="base" hangingPunct="0">
              <a:spcBef>
                <a:spcPct val="0"/>
              </a:spcBef>
              <a:spcAft>
                <a:spcPct val="0"/>
              </a:spcAft>
              <a:defRPr sz="2400">
                <a:solidFill>
                  <a:schemeClr val="tx1"/>
                </a:solidFill>
                <a:latin typeface="Times New Roman" pitchFamily="18" charset="0"/>
              </a:defRPr>
            </a:lvl9pPr>
          </a:lstStyle>
          <a:p>
            <a:r>
              <a:rPr lang="en-US" sz="4000" b="1" dirty="0">
                <a:solidFill>
                  <a:schemeClr val="tx2">
                    <a:lumMod val="50000"/>
                  </a:schemeClr>
                </a:solidFill>
                <a:latin typeface="Arial Black" pitchFamily="34" charset="0"/>
              </a:rPr>
              <a:t>Instructor’s Info.</a:t>
            </a:r>
            <a:endParaRPr lang="en-US" sz="4000" dirty="0">
              <a:solidFill>
                <a:schemeClr val="tx2">
                  <a:lumMod val="50000"/>
                </a:schemeClr>
              </a:solidFill>
              <a:latin typeface="Arial Black" pitchFamily="34" charset="0"/>
            </a:endParaRPr>
          </a:p>
        </p:txBody>
      </p:sp>
      <p:sp>
        <p:nvSpPr>
          <p:cNvPr id="6" name="TextBox 5">
            <a:extLst>
              <a:ext uri="{FF2B5EF4-FFF2-40B4-BE49-F238E27FC236}">
                <a16:creationId xmlns:a16="http://schemas.microsoft.com/office/drawing/2014/main" id="{A72B39A0-16D0-40C2-957C-6DFBB96FECAD}"/>
              </a:ext>
            </a:extLst>
          </p:cNvPr>
          <p:cNvSpPr txBox="1"/>
          <p:nvPr/>
        </p:nvSpPr>
        <p:spPr>
          <a:xfrm>
            <a:off x="571500" y="1600200"/>
            <a:ext cx="8077200" cy="2308324"/>
          </a:xfrm>
          <a:prstGeom prst="rect">
            <a:avLst/>
          </a:prstGeom>
          <a:noFill/>
        </p:spPr>
        <p:txBody>
          <a:bodyPr wrap="square">
            <a:spAutoFit/>
          </a:bodyPr>
          <a:lstStyle/>
          <a:p>
            <a:r>
              <a:rPr lang="en-US" sz="1600" dirty="0">
                <a:solidFill>
                  <a:schemeClr val="tx2">
                    <a:lumMod val="75000"/>
                  </a:schemeClr>
                </a:solidFill>
                <a:latin typeface="Arial" panose="020B0604020202020204" pitchFamily="34" charset="0"/>
                <a:cs typeface="Arial" panose="020B0604020202020204" pitchFamily="34" charset="0"/>
              </a:rPr>
              <a:t>Mohammad A. Mikki</a:t>
            </a:r>
          </a:p>
          <a:p>
            <a:r>
              <a:rPr lang="en-US" sz="1600" dirty="0">
                <a:solidFill>
                  <a:schemeClr val="tx2">
                    <a:lumMod val="75000"/>
                  </a:schemeClr>
                </a:solidFill>
                <a:latin typeface="Arial" panose="020B0604020202020204" pitchFamily="34" charset="0"/>
                <a:cs typeface="Arial" panose="020B0604020202020204" pitchFamily="34" charset="0"/>
              </a:rPr>
              <a:t>Professor of Computer Engineering</a:t>
            </a:r>
          </a:p>
          <a:p>
            <a:r>
              <a:rPr lang="en-US" sz="1600" dirty="0">
                <a:solidFill>
                  <a:schemeClr val="tx2">
                    <a:lumMod val="75000"/>
                  </a:schemeClr>
                </a:solidFill>
                <a:latin typeface="Arial" panose="020B0604020202020204" pitchFamily="34" charset="0"/>
                <a:cs typeface="Arial" panose="020B0604020202020204" pitchFamily="34" charset="0"/>
              </a:rPr>
              <a:t>College of Engineering</a:t>
            </a:r>
          </a:p>
          <a:p>
            <a:r>
              <a:rPr lang="en-US" sz="1600" dirty="0">
                <a:solidFill>
                  <a:schemeClr val="tx2">
                    <a:lumMod val="75000"/>
                  </a:schemeClr>
                </a:solidFill>
                <a:latin typeface="Arial" panose="020B0604020202020204" pitchFamily="34" charset="0"/>
                <a:cs typeface="Arial" panose="020B0604020202020204" pitchFamily="34" charset="0"/>
              </a:rPr>
              <a:t>Islamic University of Gaza, Gaza, Palestine</a:t>
            </a:r>
          </a:p>
          <a:p>
            <a:r>
              <a:rPr lang="en-US" sz="1600" dirty="0">
                <a:solidFill>
                  <a:schemeClr val="tx2">
                    <a:lumMod val="75000"/>
                  </a:schemeClr>
                </a:solidFill>
                <a:latin typeface="Arial" panose="020B0604020202020204" pitchFamily="34" charset="0"/>
                <a:cs typeface="Arial" panose="020B0604020202020204" pitchFamily="34" charset="0"/>
              </a:rPr>
              <a:t>Email: </a:t>
            </a:r>
            <a:r>
              <a:rPr lang="en-US" sz="1600" u="sng" dirty="0">
                <a:solidFill>
                  <a:schemeClr val="tx2">
                    <a:lumMod val="75000"/>
                  </a:schemeClr>
                </a:solidFill>
                <a:latin typeface="Arial" panose="020B0604020202020204" pitchFamily="34" charset="0"/>
                <a:cs typeface="Arial" panose="020B0604020202020204" pitchFamily="34" charset="0"/>
                <a:hlinkClick r:id="rId3"/>
              </a:rPr>
              <a:t>mmikki@iugaza.edu.ps</a:t>
            </a:r>
            <a:endParaRPr lang="en-US" sz="1600" dirty="0">
              <a:solidFill>
                <a:schemeClr val="tx2">
                  <a:lumMod val="75000"/>
                </a:schemeClr>
              </a:solidFill>
              <a:latin typeface="Arial" panose="020B0604020202020204" pitchFamily="34" charset="0"/>
              <a:cs typeface="Arial" panose="020B0604020202020204" pitchFamily="34" charset="0"/>
            </a:endParaRPr>
          </a:p>
          <a:p>
            <a:r>
              <a:rPr lang="en-US" sz="1600" dirty="0">
                <a:solidFill>
                  <a:schemeClr val="tx2">
                    <a:lumMod val="75000"/>
                  </a:schemeClr>
                </a:solidFill>
                <a:latin typeface="Arial" panose="020B0604020202020204" pitchFamily="34" charset="0"/>
                <a:cs typeface="Arial" panose="020B0604020202020204" pitchFamily="34" charset="0"/>
              </a:rPr>
              <a:t>Homepage: </a:t>
            </a:r>
            <a:r>
              <a:rPr lang="en-US" sz="1600" u="sng" dirty="0">
                <a:solidFill>
                  <a:schemeClr val="tx2">
                    <a:lumMod val="75000"/>
                  </a:schemeClr>
                </a:solidFill>
                <a:latin typeface="Arial" panose="020B0604020202020204" pitchFamily="34" charset="0"/>
                <a:cs typeface="Arial" panose="020B0604020202020204" pitchFamily="34" charset="0"/>
                <a:hlinkClick r:id="rId4"/>
              </a:rPr>
              <a:t>http://site.iugaza.edu.ps/mmikki</a:t>
            </a:r>
            <a:endParaRPr lang="en-US" sz="1600" dirty="0">
              <a:solidFill>
                <a:schemeClr val="tx2">
                  <a:lumMod val="75000"/>
                </a:schemeClr>
              </a:solidFill>
              <a:latin typeface="Arial" panose="020B0604020202020204" pitchFamily="34" charset="0"/>
              <a:cs typeface="Arial" panose="020B0604020202020204" pitchFamily="34" charset="0"/>
            </a:endParaRPr>
          </a:p>
          <a:p>
            <a:r>
              <a:rPr lang="en-US" sz="1600" dirty="0">
                <a:solidFill>
                  <a:schemeClr val="tx2">
                    <a:lumMod val="75000"/>
                  </a:schemeClr>
                </a:solidFill>
                <a:latin typeface="Arial" panose="020B0604020202020204" pitchFamily="34" charset="0"/>
                <a:cs typeface="Arial" panose="020B0604020202020204" pitchFamily="34" charset="0"/>
              </a:rPr>
              <a:t>Tel.: +970-08-2644400 Ext. 2833</a:t>
            </a:r>
          </a:p>
          <a:p>
            <a:endParaRPr lang="en-US" sz="1600" dirty="0">
              <a:solidFill>
                <a:schemeClr val="tx2">
                  <a:lumMod val="75000"/>
                </a:schemeClr>
              </a:solidFill>
              <a:latin typeface="Arial" panose="020B0604020202020204" pitchFamily="34" charset="0"/>
              <a:cs typeface="Arial" panose="020B0604020202020204" pitchFamily="34" charset="0"/>
            </a:endParaRPr>
          </a:p>
          <a:p>
            <a:r>
              <a:rPr lang="en-US" sz="1600" dirty="0">
                <a:solidFill>
                  <a:schemeClr val="tx2">
                    <a:lumMod val="75000"/>
                  </a:schemeClr>
                </a:solidFill>
                <a:latin typeface="Arial" panose="020B0604020202020204" pitchFamily="34" charset="0"/>
                <a:cs typeface="Arial" panose="020B0604020202020204" pitchFamily="34" charset="0"/>
              </a:rPr>
              <a:t>Office: Admin. Building Room B3xx</a:t>
            </a:r>
          </a:p>
        </p:txBody>
      </p:sp>
    </p:spTree>
    <p:extLst>
      <p:ext uri="{BB962C8B-B14F-4D97-AF65-F5344CB8AC3E}">
        <p14:creationId xmlns:p14="http://schemas.microsoft.com/office/powerpoint/2010/main" val="3540602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lgn="l" eaLnBrk="1" hangingPunct="1"/>
            <a:r>
              <a:rPr lang="en-US" dirty="0">
                <a:solidFill>
                  <a:schemeClr val="tx2">
                    <a:lumMod val="50000"/>
                  </a:schemeClr>
                </a:solidFill>
                <a:latin typeface="Arial Black" pitchFamily="34" charset="0"/>
                <a:ea typeface="MS PGothic" pitchFamily="34" charset="-128"/>
              </a:rPr>
              <a:t>Where to find me</a:t>
            </a:r>
          </a:p>
        </p:txBody>
      </p:sp>
      <p:sp>
        <p:nvSpPr>
          <p:cNvPr id="2" name="TextBox 1"/>
          <p:cNvSpPr txBox="1"/>
          <p:nvPr/>
        </p:nvSpPr>
        <p:spPr>
          <a:xfrm>
            <a:off x="465455" y="2514600"/>
            <a:ext cx="8305800" cy="1200329"/>
          </a:xfrm>
          <a:prstGeom prst="rect">
            <a:avLst/>
          </a:prstGeom>
          <a:noFill/>
        </p:spPr>
        <p:txBody>
          <a:bodyPr wrap="square">
            <a:spAutoFit/>
          </a:bodyPr>
          <a:lstStyle/>
          <a:p>
            <a:pPr eaLnBrk="1" hangingPunct="1">
              <a:defRPr/>
            </a:pPr>
            <a:r>
              <a:rPr lang="en-US" dirty="0">
                <a:latin typeface="Arial" panose="020B0604020202020204" pitchFamily="34" charset="0"/>
                <a:ea typeface="ＭＳ Ｐゴシック" pitchFamily="1" charset="-128"/>
                <a:cs typeface="Arial" panose="020B0604020202020204" pitchFamily="34" charset="0"/>
              </a:rPr>
              <a:t>Office: Admin. Building, Room B3XX</a:t>
            </a:r>
          </a:p>
          <a:p>
            <a:pPr eaLnBrk="1" hangingPunct="1">
              <a:defRPr/>
            </a:pPr>
            <a:r>
              <a:rPr lang="en-US" dirty="0">
                <a:latin typeface="Arial" panose="020B0604020202020204" pitchFamily="34" charset="0"/>
                <a:ea typeface="ＭＳ Ｐゴシック" pitchFamily="1" charset="-128"/>
                <a:cs typeface="Arial" panose="020B0604020202020204" pitchFamily="34" charset="0"/>
              </a:rPr>
              <a:t>and</a:t>
            </a:r>
          </a:p>
          <a:p>
            <a:pPr eaLnBrk="1" hangingPunct="1">
              <a:defRPr/>
            </a:pPr>
            <a:r>
              <a:rPr lang="en-US" dirty="0">
                <a:solidFill>
                  <a:srgbClr val="FF0000"/>
                </a:solidFill>
                <a:latin typeface="Arial" panose="020B0604020202020204" pitchFamily="34" charset="0"/>
                <a:ea typeface="ＭＳ Ｐゴシック" pitchFamily="1" charset="-128"/>
                <a:cs typeface="Arial" panose="020B0604020202020204" pitchFamily="34" charset="0"/>
              </a:rPr>
              <a:t>Online through Google Meet</a:t>
            </a:r>
          </a:p>
          <a:p>
            <a:pPr eaLnBrk="1" hangingPunct="1">
              <a:defRPr/>
            </a:pPr>
            <a:r>
              <a:rPr lang="en-US" dirty="0">
                <a:latin typeface="Arial" panose="020B0604020202020204" pitchFamily="34" charset="0"/>
                <a:ea typeface="ＭＳ Ｐゴシック" pitchFamily="1" charset="-128"/>
                <a:cs typeface="Arial" panose="020B0604020202020204" pitchFamily="34" charset="0"/>
              </a:rPr>
              <a:t>	</a:t>
            </a:r>
          </a:p>
        </p:txBody>
      </p:sp>
    </p:spTree>
    <p:extLst>
      <p:ext uri="{BB962C8B-B14F-4D97-AF65-F5344CB8AC3E}">
        <p14:creationId xmlns:p14="http://schemas.microsoft.com/office/powerpoint/2010/main" val="1382163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a:bodyPr>
          <a:lstStyle/>
          <a:p>
            <a:pPr algn="l"/>
            <a:r>
              <a:rPr lang="en-US" sz="3600" dirty="0">
                <a:solidFill>
                  <a:schemeClr val="tx2">
                    <a:lumMod val="50000"/>
                  </a:schemeClr>
                </a:solidFill>
                <a:latin typeface="Arial Black" pitchFamily="34" charset="0"/>
                <a:ea typeface="ＭＳ Ｐゴシック" pitchFamily="1" charset="-128"/>
              </a:rPr>
              <a:t>Office Hours</a:t>
            </a:r>
            <a:endParaRPr lang="en-US" sz="3600" dirty="0">
              <a:solidFill>
                <a:schemeClr val="tx2">
                  <a:lumMod val="50000"/>
                </a:schemeClr>
              </a:solidFill>
              <a:latin typeface="Arial Black" pitchFamily="34" charset="0"/>
              <a:ea typeface="MS PGothic" pitchFamily="34" charset="-128"/>
            </a:endParaRPr>
          </a:p>
        </p:txBody>
      </p:sp>
      <p:sp>
        <p:nvSpPr>
          <p:cNvPr id="2" name="TextBox 1"/>
          <p:cNvSpPr txBox="1"/>
          <p:nvPr/>
        </p:nvSpPr>
        <p:spPr>
          <a:xfrm>
            <a:off x="381000" y="2514599"/>
            <a:ext cx="8305800" cy="923330"/>
          </a:xfrm>
          <a:prstGeom prst="rect">
            <a:avLst/>
          </a:prstGeom>
          <a:noFill/>
        </p:spPr>
        <p:txBody>
          <a:bodyPr wrap="square">
            <a:spAutoFit/>
          </a:bodyPr>
          <a:lstStyle/>
          <a:p>
            <a:pPr marL="457200" indent="-457200">
              <a:buFont typeface="Wingdings" panose="05000000000000000000" pitchFamily="2" charset="2"/>
              <a:buChar char="§"/>
            </a:pPr>
            <a:r>
              <a:rPr lang="en-US" b="1" dirty="0">
                <a:solidFill>
                  <a:srgbClr val="FF0000"/>
                </a:solidFill>
                <a:latin typeface="Arial" panose="020B0604020202020204" pitchFamily="34" charset="0"/>
                <a:cs typeface="Arial" panose="020B0604020202020204" pitchFamily="34" charset="0"/>
              </a:rPr>
              <a:t>This is an online course</a:t>
            </a:r>
          </a:p>
          <a:p>
            <a:endParaRPr lang="en-US" b="1" dirty="0">
              <a:solidFill>
                <a:srgbClr val="FF0000"/>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
            </a:pPr>
            <a:r>
              <a:rPr lang="en-US" b="1" dirty="0">
                <a:solidFill>
                  <a:srgbClr val="FF0000"/>
                </a:solidFill>
                <a:latin typeface="Arial" panose="020B0604020202020204" pitchFamily="34" charset="0"/>
                <a:cs typeface="Arial" panose="020B0604020202020204" pitchFamily="34" charset="0"/>
              </a:rPr>
              <a:t>The instructor will hold Weekly Google Meets to meet with students</a:t>
            </a:r>
          </a:p>
        </p:txBody>
      </p:sp>
    </p:spTree>
    <p:extLst>
      <p:ext uri="{BB962C8B-B14F-4D97-AF65-F5344CB8AC3E}">
        <p14:creationId xmlns:p14="http://schemas.microsoft.com/office/powerpoint/2010/main" val="585491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pPr algn="l"/>
            <a:r>
              <a:rPr lang="en-US" sz="3600" dirty="0">
                <a:solidFill>
                  <a:schemeClr val="tx2">
                    <a:lumMod val="75000"/>
                  </a:schemeClr>
                </a:solidFill>
                <a:latin typeface="Arial Black" pitchFamily="34" charset="0"/>
              </a:rPr>
              <a:t>Teaching Assistants</a:t>
            </a:r>
          </a:p>
        </p:txBody>
      </p:sp>
      <p:sp>
        <p:nvSpPr>
          <p:cNvPr id="7171" name="Content Placeholder 2"/>
          <p:cNvSpPr>
            <a:spLocks noGrp="1"/>
          </p:cNvSpPr>
          <p:nvPr>
            <p:ph idx="1"/>
          </p:nvPr>
        </p:nvSpPr>
        <p:spPr>
          <a:xfrm>
            <a:off x="381000" y="1676400"/>
            <a:ext cx="8229600" cy="4525963"/>
          </a:xfrm>
        </p:spPr>
        <p:txBody>
          <a:bodyPr>
            <a:normAutofit/>
          </a:bodyPr>
          <a:lstStyle/>
          <a:p>
            <a:pPr>
              <a:buFont typeface="Wingdings" panose="05000000000000000000" pitchFamily="2" charset="2"/>
              <a:buChar char="§"/>
            </a:pPr>
            <a:r>
              <a:rPr lang="en-US" sz="1800" dirty="0">
                <a:latin typeface="Arial" panose="020B0604020202020204" pitchFamily="34" charset="0"/>
                <a:cs typeface="Arial" panose="020B0604020202020204" pitchFamily="34" charset="0"/>
              </a:rPr>
              <a:t>        </a:t>
            </a:r>
            <a:r>
              <a:rPr lang="en-US" sz="1800" u="sng" dirty="0">
                <a:latin typeface="Arial" panose="020B0604020202020204" pitchFamily="34" charset="0"/>
                <a:cs typeface="Arial" panose="020B0604020202020204" pitchFamily="34" charset="0"/>
              </a:rPr>
              <a:t>Section 101: </a:t>
            </a:r>
            <a:r>
              <a:rPr lang="en-US" sz="1800" dirty="0">
                <a:latin typeface="Arial" panose="020B0604020202020204" pitchFamily="34" charset="0"/>
                <a:cs typeface="Arial" panose="020B0604020202020204" pitchFamily="34" charset="0"/>
              </a:rPr>
              <a:t>Eng. Amjad Abu Abdo</a:t>
            </a:r>
          </a:p>
          <a:p>
            <a:pPr marL="0" indent="0">
              <a:buNone/>
            </a:pPr>
            <a:r>
              <a:rPr lang="en-US" sz="1800" dirty="0">
                <a:latin typeface="Arial" panose="020B0604020202020204" pitchFamily="34" charset="0"/>
                <a:cs typeface="Arial" panose="020B0604020202020204" pitchFamily="34" charset="0"/>
              </a:rPr>
              <a:t>	Email: </a:t>
            </a:r>
            <a:r>
              <a:rPr lang="en-US" sz="1800" dirty="0">
                <a:latin typeface="Arial" panose="020B0604020202020204" pitchFamily="34" charset="0"/>
                <a:cs typeface="Arial" panose="020B0604020202020204" pitchFamily="34" charset="0"/>
                <a:hlinkClick r:id="rId2"/>
              </a:rPr>
              <a:t>aaa@iugaza.edu.ps</a:t>
            </a:r>
            <a:endParaRPr lang="en-US" sz="1800" dirty="0">
              <a:latin typeface="Arial" panose="020B0604020202020204" pitchFamily="34" charset="0"/>
              <a:cs typeface="Arial" panose="020B0604020202020204" pitchFamily="34" charset="0"/>
            </a:endParaRPr>
          </a:p>
          <a:p>
            <a:pPr>
              <a:buFont typeface="Wingdings" panose="05000000000000000000" pitchFamily="2" charset="2"/>
              <a:buChar char="§"/>
            </a:pPr>
            <a:r>
              <a:rPr lang="en-US" sz="1800" dirty="0">
                <a:latin typeface="Arial" panose="020B0604020202020204" pitchFamily="34" charset="0"/>
                <a:cs typeface="Arial" panose="020B0604020202020204" pitchFamily="34" charset="0"/>
              </a:rPr>
              <a:t>        </a:t>
            </a:r>
            <a:r>
              <a:rPr lang="en-US" sz="1800" u="sng" dirty="0">
                <a:latin typeface="Arial" panose="020B0604020202020204" pitchFamily="34" charset="0"/>
                <a:cs typeface="Arial" panose="020B0604020202020204" pitchFamily="34" charset="0"/>
              </a:rPr>
              <a:t>Section 201: </a:t>
            </a:r>
            <a:r>
              <a:rPr lang="en-US" sz="1800" dirty="0">
                <a:latin typeface="Arial" panose="020B0604020202020204" pitchFamily="34" charset="0"/>
                <a:cs typeface="Arial" panose="020B0604020202020204" pitchFamily="34" charset="0"/>
              </a:rPr>
              <a:t>Eng. </a:t>
            </a:r>
            <a:r>
              <a:rPr lang="en-US" sz="1800" dirty="0" err="1">
                <a:latin typeface="Arial" panose="020B0604020202020204" pitchFamily="34" charset="0"/>
                <a:cs typeface="Arial" panose="020B0604020202020204" pitchFamily="34" charset="0"/>
              </a:rPr>
              <a:t>Rasha</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Sammour</a:t>
            </a:r>
            <a:endParaRPr lang="en-US" sz="1800" dirty="0">
              <a:latin typeface="Arial" panose="020B0604020202020204" pitchFamily="34" charset="0"/>
              <a:cs typeface="Arial" panose="020B0604020202020204" pitchFamily="34" charset="0"/>
            </a:endParaRPr>
          </a:p>
          <a:p>
            <a:pPr marL="0" indent="0">
              <a:buNone/>
            </a:pPr>
            <a:r>
              <a:rPr lang="en-US" sz="1800" dirty="0">
                <a:latin typeface="Arial" panose="020B0604020202020204" pitchFamily="34" charset="0"/>
                <a:cs typeface="Arial" panose="020B0604020202020204" pitchFamily="34" charset="0"/>
              </a:rPr>
              <a:t>	Email: </a:t>
            </a:r>
            <a:r>
              <a:rPr lang="en-US" sz="1800" dirty="0">
                <a:latin typeface="Arial" panose="020B0604020202020204" pitchFamily="34" charset="0"/>
                <a:cs typeface="Arial" panose="020B0604020202020204" pitchFamily="34" charset="0"/>
                <a:hlinkClick r:id="rId2"/>
              </a:rPr>
              <a:t>bbb@iugaza.edu.ps</a:t>
            </a:r>
            <a:endParaRPr lang="en-US" sz="1800" dirty="0">
              <a:latin typeface="Arial" panose="020B0604020202020204" pitchFamily="34" charset="0"/>
              <a:cs typeface="Arial" panose="020B0604020202020204" pitchFamily="34" charset="0"/>
            </a:endParaRPr>
          </a:p>
          <a:p>
            <a:pPr marL="0" indent="0">
              <a:buNone/>
            </a:pPr>
            <a:endParaRPr lang="en-US" sz="1800" dirty="0">
              <a:latin typeface="Arial" panose="020B0604020202020204" pitchFamily="34" charset="0"/>
              <a:cs typeface="Arial" panose="020B0604020202020204" pitchFamily="34" charset="0"/>
            </a:endParaRPr>
          </a:p>
          <a:p>
            <a:pPr>
              <a:buFont typeface="Wingdings" panose="05000000000000000000" pitchFamily="2" charset="2"/>
              <a:buChar char="§"/>
            </a:pPr>
            <a:endParaRPr lang="en-US" sz="1800" dirty="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0521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pPr algn="l"/>
            <a:r>
              <a:rPr lang="en-US" sz="3600" dirty="0">
                <a:solidFill>
                  <a:schemeClr val="tx2">
                    <a:lumMod val="75000"/>
                  </a:schemeClr>
                </a:solidFill>
                <a:latin typeface="Arial Black" pitchFamily="34" charset="0"/>
              </a:rPr>
              <a:t>Course Information</a:t>
            </a:r>
          </a:p>
        </p:txBody>
      </p:sp>
      <p:sp>
        <p:nvSpPr>
          <p:cNvPr id="8195" name="Content Placeholder 2"/>
          <p:cNvSpPr>
            <a:spLocks noGrp="1"/>
          </p:cNvSpPr>
          <p:nvPr>
            <p:ph idx="1"/>
          </p:nvPr>
        </p:nvSpPr>
        <p:spPr/>
        <p:txBody>
          <a:bodyPr>
            <a:normAutofit/>
          </a:bodyPr>
          <a:lstStyle/>
          <a:p>
            <a:pPr marL="0" indent="0">
              <a:buNone/>
            </a:pPr>
            <a:r>
              <a:rPr lang="en-US" sz="2400" b="1" dirty="0">
                <a:solidFill>
                  <a:schemeClr val="tx2">
                    <a:lumMod val="75000"/>
                  </a:schemeClr>
                </a:solidFill>
                <a:latin typeface="Arial Black" pitchFamily="34" charset="0"/>
              </a:rPr>
              <a:t>Course Code: 		</a:t>
            </a:r>
            <a:r>
              <a:rPr lang="en-US" sz="2400" dirty="0">
                <a:solidFill>
                  <a:schemeClr val="tx2">
                    <a:lumMod val="75000"/>
                  </a:schemeClr>
                </a:solidFill>
                <a:latin typeface="Arial Black" pitchFamily="34" charset="0"/>
              </a:rPr>
              <a:t>ECOM 3421</a:t>
            </a:r>
          </a:p>
          <a:p>
            <a:pPr marL="0" indent="0">
              <a:buNone/>
            </a:pPr>
            <a:r>
              <a:rPr lang="en-US" sz="2400" b="1" dirty="0">
                <a:solidFill>
                  <a:schemeClr val="tx2">
                    <a:lumMod val="75000"/>
                  </a:schemeClr>
                </a:solidFill>
                <a:latin typeface="Arial Black" pitchFamily="34" charset="0"/>
              </a:rPr>
              <a:t>Course Name</a:t>
            </a:r>
            <a:r>
              <a:rPr lang="en-US" sz="2400" dirty="0">
                <a:solidFill>
                  <a:schemeClr val="tx2">
                    <a:lumMod val="75000"/>
                  </a:schemeClr>
                </a:solidFill>
                <a:latin typeface="Arial Black" pitchFamily="34" charset="0"/>
              </a:rPr>
              <a:t>: 		</a:t>
            </a:r>
            <a:r>
              <a:rPr lang="en-US" sz="2400" dirty="0">
                <a:solidFill>
                  <a:schemeClr val="tx1">
                    <a:lumMod val="50000"/>
                    <a:lumOff val="50000"/>
                  </a:schemeClr>
                </a:solidFill>
                <a:latin typeface="Arial Black" pitchFamily="34" charset="0"/>
              </a:rPr>
              <a:t>Computer Architecture </a:t>
            </a:r>
          </a:p>
          <a:p>
            <a:pPr marL="0" indent="0">
              <a:buNone/>
            </a:pPr>
            <a:r>
              <a:rPr lang="en-US" sz="2400" dirty="0">
                <a:solidFill>
                  <a:schemeClr val="tx1">
                    <a:lumMod val="50000"/>
                    <a:lumOff val="50000"/>
                  </a:schemeClr>
                </a:solidFill>
                <a:latin typeface="Arial Black" pitchFamily="34" charset="0"/>
              </a:rPr>
              <a:t>				and Organization</a:t>
            </a:r>
          </a:p>
          <a:p>
            <a:pPr marL="0" indent="0">
              <a:buNone/>
            </a:pPr>
            <a:r>
              <a:rPr lang="en-US" sz="2400" dirty="0">
                <a:solidFill>
                  <a:schemeClr val="tx2">
                    <a:lumMod val="75000"/>
                  </a:schemeClr>
                </a:solidFill>
                <a:latin typeface="Arial Black" pitchFamily="34" charset="0"/>
              </a:rPr>
              <a:t>		</a:t>
            </a:r>
            <a:r>
              <a:rPr lang="en-US" sz="2400" dirty="0">
                <a:solidFill>
                  <a:schemeClr val="tx1">
                    <a:lumMod val="50000"/>
                    <a:lumOff val="50000"/>
                  </a:schemeClr>
                </a:solidFill>
                <a:latin typeface="Arial Black" pitchFamily="34" charset="0"/>
              </a:rPr>
              <a:t> </a:t>
            </a:r>
            <a:r>
              <a:rPr lang="en-US" sz="2400" dirty="0">
                <a:solidFill>
                  <a:schemeClr val="tx2">
                    <a:lumMod val="75000"/>
                  </a:schemeClr>
                </a:solidFill>
                <a:latin typeface="Arial Black" pitchFamily="34" charset="0"/>
              </a:rPr>
              <a:t>				</a:t>
            </a:r>
          </a:p>
          <a:p>
            <a:pPr marL="0" indent="0">
              <a:buNone/>
            </a:pPr>
            <a:r>
              <a:rPr lang="en-US" sz="2400" b="1" dirty="0">
                <a:solidFill>
                  <a:schemeClr val="tx2">
                    <a:lumMod val="75000"/>
                  </a:schemeClr>
                </a:solidFill>
                <a:latin typeface="Arial Black" pitchFamily="34" charset="0"/>
              </a:rPr>
              <a:t>Number of credits</a:t>
            </a:r>
            <a:r>
              <a:rPr lang="en-US" sz="2400" dirty="0">
                <a:solidFill>
                  <a:schemeClr val="tx2">
                    <a:lumMod val="75000"/>
                  </a:schemeClr>
                </a:solidFill>
                <a:latin typeface="Arial Black" pitchFamily="34" charset="0"/>
              </a:rPr>
              <a:t>: 	4</a:t>
            </a:r>
          </a:p>
          <a:p>
            <a:pPr marL="0" indent="0">
              <a:buNone/>
            </a:pPr>
            <a:endParaRPr lang="en-US" sz="2400" dirty="0">
              <a:solidFill>
                <a:schemeClr val="tx2">
                  <a:lumMod val="75000"/>
                </a:schemeClr>
              </a:solidFill>
              <a:latin typeface="Arial Black" pitchFamily="34" charset="0"/>
            </a:endParaRPr>
          </a:p>
        </p:txBody>
      </p:sp>
      <p:graphicFrame>
        <p:nvGraphicFramePr>
          <p:cNvPr id="4" name="Table 3">
            <a:extLst>
              <a:ext uri="{FF2B5EF4-FFF2-40B4-BE49-F238E27FC236}">
                <a16:creationId xmlns:a16="http://schemas.microsoft.com/office/drawing/2014/main" id="{6D8C5376-641E-4EFE-903C-6C5351DB4FC6}"/>
              </a:ext>
            </a:extLst>
          </p:cNvPr>
          <p:cNvGraphicFramePr>
            <a:graphicFrameLocks noGrp="1"/>
          </p:cNvGraphicFramePr>
          <p:nvPr>
            <p:extLst>
              <p:ext uri="{D42A27DB-BD31-4B8C-83A1-F6EECF244321}">
                <p14:modId xmlns:p14="http://schemas.microsoft.com/office/powerpoint/2010/main" val="581328616"/>
              </p:ext>
            </p:extLst>
          </p:nvPr>
        </p:nvGraphicFramePr>
        <p:xfrm>
          <a:off x="914400" y="4226560"/>
          <a:ext cx="6096000" cy="2021840"/>
        </p:xfrm>
        <a:graphic>
          <a:graphicData uri="http://schemas.openxmlformats.org/drawingml/2006/table">
            <a:tbl>
              <a:tblPr rtl="1"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l" rtl="0"/>
                      <a:r>
                        <a:rPr lang="en-US" dirty="0">
                          <a:latin typeface="Arial Black" pitchFamily="34" charset="0"/>
                        </a:rPr>
                        <a:t>201</a:t>
                      </a:r>
                      <a:endParaRPr lang="ar-SA" dirty="0">
                        <a:latin typeface="Arial Black" pitchFamily="34" charset="0"/>
                      </a:endParaRPr>
                    </a:p>
                  </a:txBody>
                  <a:tcPr/>
                </a:tc>
                <a:tc>
                  <a:txBody>
                    <a:bodyPr/>
                    <a:lstStyle/>
                    <a:p>
                      <a:pPr rtl="1"/>
                      <a:r>
                        <a:rPr lang="en-US" dirty="0">
                          <a:latin typeface="Arial Black" pitchFamily="34" charset="0"/>
                        </a:rPr>
                        <a:t>101</a:t>
                      </a:r>
                      <a:endParaRPr lang="ar-SA" dirty="0">
                        <a:latin typeface="Arial Black" pitchFamily="34" charset="0"/>
                      </a:endParaRPr>
                    </a:p>
                  </a:txBody>
                  <a:tcPr/>
                </a:tc>
                <a:tc>
                  <a:txBody>
                    <a:bodyPr/>
                    <a:lstStyle/>
                    <a:p>
                      <a:pPr rtl="1"/>
                      <a:r>
                        <a:rPr lang="en-US" dirty="0">
                          <a:latin typeface="Arial Black" pitchFamily="34" charset="0"/>
                        </a:rPr>
                        <a:t>Section</a:t>
                      </a:r>
                      <a:endParaRPr lang="ar-SA" dirty="0">
                        <a:latin typeface="Arial Black" pitchFamily="34" charset="0"/>
                      </a:endParaRPr>
                    </a:p>
                  </a:txBody>
                  <a:tcPr/>
                </a:tc>
                <a:extLst>
                  <a:ext uri="{0D108BD9-81ED-4DB2-BD59-A6C34878D82A}">
                    <a16:rowId xmlns:a16="http://schemas.microsoft.com/office/drawing/2014/main" val="10000"/>
                  </a:ext>
                </a:extLst>
              </a:tr>
              <a:tr h="370840">
                <a:tc rowSpan="3"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srgbClr val="FF0000"/>
                          </a:solidFill>
                          <a:latin typeface="Arial Black" pitchFamily="34" charset="0"/>
                        </a:rPr>
                        <a:t>This is an online course</a:t>
                      </a:r>
                      <a:endParaRPr lang="ar-SA" sz="2800" dirty="0">
                        <a:solidFill>
                          <a:srgbClr val="FF0000"/>
                        </a:solidFill>
                        <a:latin typeface="Arial Black" pitchFamily="34" charset="0"/>
                      </a:endParaRPr>
                    </a:p>
                  </a:txBody>
                  <a:tcPr/>
                </a:tc>
                <a:tc rowSpan="3" hMerge="1">
                  <a:txBody>
                    <a:bodyPr/>
                    <a:lstStyle/>
                    <a:p>
                      <a:pPr algn="l" rtl="0"/>
                      <a:endParaRPr lang="ar-SA" dirty="0">
                        <a:latin typeface="Arial Black" pitchFamily="34" charset="0"/>
                      </a:endParaRPr>
                    </a:p>
                  </a:txBody>
                  <a:tcPr/>
                </a:tc>
                <a:tc>
                  <a:txBody>
                    <a:bodyPr/>
                    <a:lstStyle/>
                    <a:p>
                      <a:pPr rtl="1"/>
                      <a:r>
                        <a:rPr lang="en-US" dirty="0">
                          <a:latin typeface="Arial Black" pitchFamily="34" charset="0"/>
                        </a:rPr>
                        <a:t>Days</a:t>
                      </a:r>
                      <a:endParaRPr lang="ar-SA" dirty="0">
                        <a:latin typeface="Arial Black" pitchFamily="34" charset="0"/>
                      </a:endParaRPr>
                    </a:p>
                  </a:txBody>
                  <a:tcPr/>
                </a:tc>
                <a:extLst>
                  <a:ext uri="{0D108BD9-81ED-4DB2-BD59-A6C34878D82A}">
                    <a16:rowId xmlns:a16="http://schemas.microsoft.com/office/drawing/2014/main" val="10001"/>
                  </a:ext>
                </a:extLst>
              </a:tr>
              <a:tr h="370840">
                <a:tc gridSpan="2" vMerge="1">
                  <a:txBody>
                    <a:bodyPr/>
                    <a:lstStyle/>
                    <a:p>
                      <a:pPr algn="l" rtl="0"/>
                      <a:endParaRPr lang="ar-SA" dirty="0">
                        <a:latin typeface="Arial Black" pitchFamily="34" charset="0"/>
                      </a:endParaRPr>
                    </a:p>
                  </a:txBody>
                  <a:tcPr/>
                </a:tc>
                <a:tc hMerge="1" vMerge="1">
                  <a:txBody>
                    <a:bodyPr/>
                    <a:lstStyle/>
                    <a:p>
                      <a:pPr algn="l" rtl="0"/>
                      <a:endParaRPr lang="ar-SA" dirty="0">
                        <a:latin typeface="Arial Black" pitchFamily="34" charset="0"/>
                      </a:endParaRPr>
                    </a:p>
                  </a:txBody>
                  <a:tcPr/>
                </a:tc>
                <a:tc>
                  <a:txBody>
                    <a:bodyPr/>
                    <a:lstStyle/>
                    <a:p>
                      <a:pPr algn="l" rtl="0"/>
                      <a:r>
                        <a:rPr lang="en-US" dirty="0">
                          <a:latin typeface="Arial Black" pitchFamily="34" charset="0"/>
                        </a:rPr>
                        <a:t>Time</a:t>
                      </a:r>
                    </a:p>
                    <a:p>
                      <a:pPr algn="l" rtl="0"/>
                      <a:endParaRPr lang="ar-SA" dirty="0">
                        <a:latin typeface="Arial Black" pitchFamily="34" charset="0"/>
                      </a:endParaRPr>
                    </a:p>
                  </a:txBody>
                  <a:tcPr/>
                </a:tc>
                <a:extLst>
                  <a:ext uri="{0D108BD9-81ED-4DB2-BD59-A6C34878D82A}">
                    <a16:rowId xmlns:a16="http://schemas.microsoft.com/office/drawing/2014/main" val="10002"/>
                  </a:ext>
                </a:extLst>
              </a:tr>
              <a:tr h="370840">
                <a:tc gridSpan="2" vMerge="1">
                  <a:txBody>
                    <a:bodyPr/>
                    <a:lstStyle/>
                    <a:p>
                      <a:pPr algn="l" rtl="0"/>
                      <a:endParaRPr lang="ar-SA" dirty="0">
                        <a:latin typeface="Arial Black" pitchFamily="34" charset="0"/>
                      </a:endParaRPr>
                    </a:p>
                  </a:txBody>
                  <a:tcPr/>
                </a:tc>
                <a:tc hMerge="1" vMerge="1">
                  <a:txBody>
                    <a:bodyPr/>
                    <a:lstStyle/>
                    <a:p>
                      <a:pPr algn="l" rtl="0"/>
                      <a:endParaRPr lang="ar-SA" dirty="0">
                        <a:latin typeface="Arial Black" pitchFamily="34" charset="0"/>
                      </a:endParaRPr>
                    </a:p>
                  </a:txBody>
                  <a:tcPr/>
                </a:tc>
                <a:tc>
                  <a:txBody>
                    <a:bodyPr/>
                    <a:lstStyle/>
                    <a:p>
                      <a:pPr algn="l" rtl="0"/>
                      <a:r>
                        <a:rPr lang="en-US" dirty="0">
                          <a:latin typeface="Arial Black" pitchFamily="34" charset="0"/>
                        </a:rPr>
                        <a:t>Location</a:t>
                      </a:r>
                    </a:p>
                    <a:p>
                      <a:pPr algn="l" rtl="0"/>
                      <a:endParaRPr lang="ar-SA" dirty="0">
                        <a:latin typeface="Arial Black" pitchFamily="34" charset="0"/>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95294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81000" y="34636"/>
            <a:ext cx="8229600" cy="1143000"/>
          </a:xfrm>
        </p:spPr>
        <p:txBody>
          <a:bodyPr>
            <a:normAutofit/>
          </a:bodyPr>
          <a:lstStyle/>
          <a:p>
            <a:pPr algn="l"/>
            <a:r>
              <a:rPr lang="en-US" sz="3600" dirty="0">
                <a:solidFill>
                  <a:schemeClr val="tx2">
                    <a:lumMod val="75000"/>
                  </a:schemeClr>
                </a:solidFill>
                <a:latin typeface="Arial Black" pitchFamily="34" charset="0"/>
              </a:rPr>
              <a:t>Course Description </a:t>
            </a:r>
          </a:p>
        </p:txBody>
      </p:sp>
      <p:sp>
        <p:nvSpPr>
          <p:cNvPr id="7171" name="Content Placeholder 2"/>
          <p:cNvSpPr>
            <a:spLocks noGrp="1"/>
          </p:cNvSpPr>
          <p:nvPr>
            <p:ph idx="1"/>
          </p:nvPr>
        </p:nvSpPr>
        <p:spPr>
          <a:xfrm>
            <a:off x="381000" y="1177636"/>
            <a:ext cx="8229600" cy="5410200"/>
          </a:xfrm>
        </p:spPr>
        <p:txBody>
          <a:bodyPr>
            <a:noAutofit/>
          </a:bodyPr>
          <a:lstStyle/>
          <a:p>
            <a:pPr>
              <a:buFont typeface="Wingdings" panose="05000000000000000000" pitchFamily="2" charset="2"/>
              <a:buChar char="§"/>
            </a:pPr>
            <a:r>
              <a:rPr lang="en-US" sz="1600" dirty="0">
                <a:latin typeface="Arial" panose="020B0604020202020204" pitchFamily="34" charset="0"/>
                <a:cs typeface="Arial" panose="020B0604020202020204" pitchFamily="34" charset="0"/>
              </a:rPr>
              <a:t> This course introduces details of computer architecture and organization. It introduces the internal structure of digital computers. The design of gates, flip-flops, registers, and memories to perform operations on numerical and other data represented in binary form. It studies the architecture of computer systems from four-bit machines to supercomputers. </a:t>
            </a:r>
          </a:p>
          <a:p>
            <a:pPr>
              <a:buFont typeface="Wingdings" panose="05000000000000000000" pitchFamily="2" charset="2"/>
              <a:buChar char="§"/>
            </a:pPr>
            <a:r>
              <a:rPr lang="en-US" sz="1600" dirty="0">
                <a:latin typeface="Arial" panose="020B0604020202020204" pitchFamily="34" charset="0"/>
                <a:cs typeface="Arial" panose="020B0604020202020204" pitchFamily="34" charset="0"/>
              </a:rPr>
              <a:t>It covers data representation, basic digital logic circuits, memory types and hierarchies, I/O and Storage devices, I/O processors, CPU architectures such as RISC, CISC, parallel, multi-core, multi-computer systems and GPGPU systems . </a:t>
            </a:r>
          </a:p>
          <a:p>
            <a:pPr>
              <a:buFont typeface="Wingdings" panose="05000000000000000000" pitchFamily="2" charset="2"/>
              <a:buChar char="§"/>
            </a:pPr>
            <a:r>
              <a:rPr lang="en-US" sz="1600" dirty="0">
                <a:latin typeface="Arial" panose="020B0604020202020204" pitchFamily="34" charset="0"/>
                <a:cs typeface="Arial" panose="020B0604020202020204" pitchFamily="34" charset="0"/>
              </a:rPr>
              <a:t>The course establishes the relationship of hardware and software. Includes hands-on projects. </a:t>
            </a:r>
            <a:endParaRPr lang="en-US" sz="1600" b="1" dirty="0">
              <a:latin typeface="Arial" panose="020B0604020202020204" pitchFamily="34" charset="0"/>
              <a:cs typeface="Arial" panose="020B0604020202020204" pitchFamily="34" charset="0"/>
            </a:endParaRPr>
          </a:p>
          <a:p>
            <a:pPr>
              <a:buFont typeface="Wingdings" panose="05000000000000000000" pitchFamily="2" charset="2"/>
              <a:buChar char="§"/>
            </a:pPr>
            <a:endParaRPr lang="en-US"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2938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274638"/>
            <a:ext cx="8229600" cy="411162"/>
          </a:xfrm>
        </p:spPr>
        <p:txBody>
          <a:bodyPr>
            <a:normAutofit fontScale="90000"/>
          </a:bodyPr>
          <a:lstStyle/>
          <a:p>
            <a:pPr algn="l" eaLnBrk="1" hangingPunct="1"/>
            <a:r>
              <a:rPr lang="en-US" sz="2400" dirty="0">
                <a:solidFill>
                  <a:schemeClr val="tx2">
                    <a:lumMod val="75000"/>
                  </a:schemeClr>
                </a:solidFill>
                <a:latin typeface="Arial Black" pitchFamily="34" charset="0"/>
                <a:ea typeface="MS PGothic" pitchFamily="34" charset="-128"/>
              </a:rPr>
              <a:t>Instructional Learning Objectives</a:t>
            </a:r>
          </a:p>
        </p:txBody>
      </p:sp>
      <p:sp>
        <p:nvSpPr>
          <p:cNvPr id="10243" name="Content Placeholder 2"/>
          <p:cNvSpPr>
            <a:spLocks noGrp="1"/>
          </p:cNvSpPr>
          <p:nvPr>
            <p:ph idx="1"/>
          </p:nvPr>
        </p:nvSpPr>
        <p:spPr>
          <a:xfrm>
            <a:off x="457200" y="1028700"/>
            <a:ext cx="8229600" cy="4800600"/>
          </a:xfrm>
        </p:spPr>
        <p:txBody>
          <a:bodyPr>
            <a:noAutofit/>
          </a:bodyPr>
          <a:lstStyle/>
          <a:p>
            <a:pPr>
              <a:buFont typeface="Wingdings" panose="05000000000000000000" pitchFamily="2" charset="2"/>
              <a:buChar char="§"/>
            </a:pPr>
            <a:r>
              <a:rPr lang="en-US" sz="2000" dirty="0"/>
              <a:t>This course, in particular, includes instruction in the following knowledge units identified in the ACM Computer Science CS2013 Knowledge Units: </a:t>
            </a:r>
          </a:p>
          <a:p>
            <a:pPr>
              <a:buFont typeface="Wingdings" panose="05000000000000000000" pitchFamily="2" charset="2"/>
              <a:buChar char="§"/>
            </a:pPr>
            <a:endParaRPr lang="en-US" sz="2000" dirty="0"/>
          </a:p>
          <a:p>
            <a:pPr>
              <a:buFont typeface="Wingdings" panose="05000000000000000000" pitchFamily="2" charset="2"/>
              <a:buChar char="§"/>
            </a:pPr>
            <a:r>
              <a:rPr lang="en-US" sz="2000" dirty="0"/>
              <a:t>Digital logic and digital systems, machine language representation, memory system organization, interfacing and communication, functional organization, performance enhancements, processing, concurrency, parallelism fundamentals, computational paradigms, state and state machines, and resource allocation. </a:t>
            </a:r>
          </a:p>
        </p:txBody>
      </p:sp>
    </p:spTree>
    <p:extLst>
      <p:ext uri="{BB962C8B-B14F-4D97-AF65-F5344CB8AC3E}">
        <p14:creationId xmlns:p14="http://schemas.microsoft.com/office/powerpoint/2010/main" val="2992190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chemeClr val="tx2">
                    <a:lumMod val="75000"/>
                  </a:schemeClr>
                </a:solidFill>
                <a:latin typeface="Arial Black" pitchFamily="34" charset="0"/>
              </a:rPr>
              <a:t>Prerequisites</a:t>
            </a:r>
            <a:endParaRPr lang="ar-SA" dirty="0">
              <a:solidFill>
                <a:schemeClr val="tx2">
                  <a:lumMod val="75000"/>
                </a:schemeClr>
              </a:solidFill>
              <a:latin typeface="Arial Black" pitchFamily="34" charset="0"/>
            </a:endParaRPr>
          </a:p>
        </p:txBody>
      </p:sp>
      <p:sp>
        <p:nvSpPr>
          <p:cNvPr id="3" name="Content Placeholder 2"/>
          <p:cNvSpPr>
            <a:spLocks noGrp="1"/>
          </p:cNvSpPr>
          <p:nvPr>
            <p:ph idx="1"/>
          </p:nvPr>
        </p:nvSpPr>
        <p:spPr/>
        <p:txBody>
          <a:bodyPr>
            <a:normAutofit/>
          </a:bodyPr>
          <a:lstStyle/>
          <a:p>
            <a:pPr marL="0" indent="0">
              <a:buNone/>
            </a:pPr>
            <a:r>
              <a:rPr lang="en-US" sz="1600" dirty="0">
                <a:latin typeface="Arial" panose="020B0604020202020204" pitchFamily="34" charset="0"/>
                <a:cs typeface="Arial" panose="020B0604020202020204" pitchFamily="34" charset="0"/>
              </a:rPr>
              <a:t>See “Computer Engineering” department curriculum</a:t>
            </a:r>
          </a:p>
          <a:p>
            <a:pPr>
              <a:buFont typeface="Wingdings" pitchFamily="2" charset="2"/>
              <a:buChar char="§"/>
            </a:pPr>
            <a:endParaRPr lang="ar-SA"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6778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0"/>
            <a:ext cx="8229600" cy="1143000"/>
          </a:xfrm>
        </p:spPr>
        <p:txBody>
          <a:bodyPr>
            <a:normAutofit/>
          </a:bodyPr>
          <a:lstStyle/>
          <a:p>
            <a:pPr algn="l"/>
            <a:r>
              <a:rPr lang="en-US" sz="3200" dirty="0">
                <a:solidFill>
                  <a:schemeClr val="tx2">
                    <a:lumMod val="75000"/>
                  </a:schemeClr>
                </a:solidFill>
                <a:latin typeface="Arial Black" pitchFamily="34" charset="0"/>
              </a:rPr>
              <a:t>Course Internet Resources </a:t>
            </a:r>
          </a:p>
        </p:txBody>
      </p:sp>
      <p:sp>
        <p:nvSpPr>
          <p:cNvPr id="10243" name="Content Placeholder 2"/>
          <p:cNvSpPr>
            <a:spLocks noGrp="1"/>
          </p:cNvSpPr>
          <p:nvPr>
            <p:ph idx="1"/>
          </p:nvPr>
        </p:nvSpPr>
        <p:spPr>
          <a:xfrm>
            <a:off x="304800" y="1341437"/>
            <a:ext cx="8229600" cy="4525963"/>
          </a:xfrm>
        </p:spPr>
        <p:txBody>
          <a:bodyPr>
            <a:noAutofit/>
          </a:bodyPr>
          <a:lstStyle/>
          <a:p>
            <a:pPr marL="0" indent="0">
              <a:buNone/>
              <a:defRPr/>
            </a:pPr>
            <a:r>
              <a:rPr lang="en-US" sz="1800" dirty="0">
                <a:latin typeface="Arial" panose="020B0604020202020204" pitchFamily="34" charset="0"/>
                <a:cs typeface="Arial" panose="020B0604020202020204" pitchFamily="34" charset="0"/>
              </a:rPr>
              <a:t>The course material is posted on the course webpage at </a:t>
            </a:r>
          </a:p>
          <a:p>
            <a:pPr marL="0" indent="0">
              <a:buNone/>
              <a:defRPr/>
            </a:pPr>
            <a:endParaRPr lang="en-US" sz="1800" dirty="0">
              <a:latin typeface="Arial" panose="020B0604020202020204" pitchFamily="34" charset="0"/>
              <a:cs typeface="Arial" panose="020B0604020202020204" pitchFamily="34" charset="0"/>
              <a:hlinkClick r:id="rId2"/>
            </a:endParaRPr>
          </a:p>
          <a:p>
            <a:pPr>
              <a:buFont typeface="Wingdings" panose="05000000000000000000" pitchFamily="2" charset="2"/>
              <a:buChar char="§"/>
              <a:defRPr/>
            </a:pPr>
            <a:r>
              <a:rPr lang="en-US" sz="1800" dirty="0">
                <a:latin typeface="Arial" panose="020B0604020202020204" pitchFamily="34" charset="0"/>
                <a:cs typeface="Arial" panose="020B0604020202020204" pitchFamily="34" charset="0"/>
                <a:hlinkClick r:id="rId2"/>
              </a:rPr>
              <a:t>http://moodle.iugaza.edu.ps</a:t>
            </a:r>
            <a:endParaRPr lang="en-US" sz="1800" dirty="0">
              <a:latin typeface="Arial" panose="020B0604020202020204" pitchFamily="34" charset="0"/>
              <a:cs typeface="Arial" panose="020B0604020202020204" pitchFamily="34" charset="0"/>
            </a:endParaRPr>
          </a:p>
          <a:p>
            <a:pPr>
              <a:buFont typeface="Wingdings" panose="05000000000000000000" pitchFamily="2" charset="2"/>
              <a:buChar char="§"/>
              <a:defRPr/>
            </a:pPr>
            <a:r>
              <a:rPr lang="en-US" sz="1800" u="sng" dirty="0">
                <a:solidFill>
                  <a:srgbClr val="291389"/>
                </a:solidFill>
                <a:latin typeface="Arial" panose="020B0604020202020204" pitchFamily="34" charset="0"/>
                <a:cs typeface="Arial" panose="020B0604020202020204" pitchFamily="34" charset="0"/>
              </a:rPr>
              <a:t>“Facebook” course page: </a:t>
            </a:r>
            <a:r>
              <a:rPr lang="en-US" sz="1800" dirty="0">
                <a:latin typeface="Arial" panose="020B0604020202020204" pitchFamily="34" charset="0"/>
                <a:cs typeface="Arial" panose="020B0604020202020204" pitchFamily="34" charset="0"/>
              </a:rPr>
              <a:t>The instructor will create this page for announcements and student cooperation/Collaboration/communication.</a:t>
            </a:r>
          </a:p>
          <a:p>
            <a:pPr marL="0" indent="0">
              <a:buFontTx/>
              <a:buNone/>
              <a:defRPr/>
            </a:pPr>
            <a:endParaRPr lang="en-US" sz="1800" dirty="0">
              <a:latin typeface="Arial" panose="020B0604020202020204" pitchFamily="34" charset="0"/>
              <a:cs typeface="Arial" panose="020B0604020202020204" pitchFamily="34" charset="0"/>
            </a:endParaRPr>
          </a:p>
          <a:p>
            <a:pPr marL="0" indent="0">
              <a:buNone/>
              <a:defRPr/>
            </a:pPr>
            <a:r>
              <a:rPr lang="en-US" sz="1800" dirty="0">
                <a:latin typeface="Arial" panose="020B0604020202020204" pitchFamily="34" charset="0"/>
                <a:cs typeface="Arial" panose="020B0604020202020204" pitchFamily="34" charset="0"/>
              </a:rPr>
              <a:t>Please check the above sources once a week for updated: </a:t>
            </a:r>
          </a:p>
          <a:p>
            <a:pPr marL="722313">
              <a:buFontTx/>
              <a:buChar char="-"/>
              <a:defRPr/>
            </a:pPr>
            <a:r>
              <a:rPr lang="en-US" sz="1800" dirty="0">
                <a:latin typeface="Arial" panose="020B0604020202020204" pitchFamily="34" charset="0"/>
                <a:ea typeface="ＭＳ Ｐゴシック" pitchFamily="1" charset="-128"/>
                <a:cs typeface="Arial" panose="020B0604020202020204" pitchFamily="34" charset="0"/>
              </a:rPr>
              <a:t>Announcements</a:t>
            </a:r>
          </a:p>
          <a:p>
            <a:pPr marL="722313">
              <a:buFontTx/>
              <a:buChar char="-"/>
              <a:defRPr/>
            </a:pPr>
            <a:r>
              <a:rPr lang="en-US" sz="1800" dirty="0">
                <a:latin typeface="Arial" panose="020B0604020202020204" pitchFamily="34" charset="0"/>
                <a:cs typeface="Arial" panose="020B0604020202020204" pitchFamily="34" charset="0"/>
              </a:rPr>
              <a:t>lecture notes</a:t>
            </a:r>
          </a:p>
          <a:p>
            <a:pPr marL="722313">
              <a:buFontTx/>
              <a:buChar char="-"/>
              <a:defRPr/>
            </a:pPr>
            <a:r>
              <a:rPr lang="en-US" sz="1800" dirty="0">
                <a:latin typeface="Arial" panose="020B0604020202020204" pitchFamily="34" charset="0"/>
                <a:cs typeface="Arial" panose="020B0604020202020204" pitchFamily="34" charset="0"/>
              </a:rPr>
              <a:t>Assignments and solutions</a:t>
            </a:r>
          </a:p>
          <a:p>
            <a:pPr marL="722313">
              <a:buFontTx/>
              <a:buChar char="-"/>
              <a:defRPr/>
            </a:pPr>
            <a:r>
              <a:rPr lang="en-US" sz="1800" dirty="0">
                <a:latin typeface="Arial" panose="020B0604020202020204" pitchFamily="34" charset="0"/>
                <a:cs typeface="Arial" panose="020B0604020202020204" pitchFamily="34" charset="0"/>
              </a:rPr>
              <a:t>Exams and solutions</a:t>
            </a:r>
          </a:p>
          <a:p>
            <a:pPr marL="722313">
              <a:buFontTx/>
              <a:buChar char="-"/>
              <a:defRPr/>
            </a:pPr>
            <a:r>
              <a:rPr lang="en-US" sz="1800" dirty="0">
                <a:latin typeface="Arial" panose="020B0604020202020204" pitchFamily="34" charset="0"/>
                <a:cs typeface="Arial" panose="020B0604020202020204" pitchFamily="34" charset="0"/>
              </a:rPr>
              <a:t>Quizzes and solutions</a:t>
            </a:r>
          </a:p>
          <a:p>
            <a:pPr>
              <a:buFont typeface="Wingdings" pitchFamily="2" charset="2"/>
              <a:buChar char="q"/>
              <a:defRPr/>
            </a:pPr>
            <a:endParaRPr lang="en-US" sz="1800" dirty="0">
              <a:latin typeface="Arial" panose="020B0604020202020204" pitchFamily="34" charset="0"/>
              <a:cs typeface="Arial" panose="020B0604020202020204" pitchFamily="34" charset="0"/>
            </a:endParaRPr>
          </a:p>
          <a:p>
            <a:pPr marL="0" indent="0">
              <a:lnSpc>
                <a:spcPct val="95000"/>
              </a:lnSpc>
              <a:buNone/>
            </a:pPr>
            <a:r>
              <a:rPr lang="en-US" sz="1800" dirty="0">
                <a:latin typeface="Arial" panose="020B0604020202020204" pitchFamily="34" charset="0"/>
                <a:cs typeface="Arial" panose="020B0604020202020204" pitchFamily="34" charset="0"/>
              </a:rPr>
              <a:t>The instructor will provide and/or post a revised version of the course syllabus with additional information stating his policies for the course, such as attendance policy, labs and assignments submission policy, quizzes policy, and others. </a:t>
            </a:r>
          </a:p>
        </p:txBody>
      </p:sp>
    </p:spTree>
    <p:extLst>
      <p:ext uri="{BB962C8B-B14F-4D97-AF65-F5344CB8AC3E}">
        <p14:creationId xmlns:p14="http://schemas.microsoft.com/office/powerpoint/2010/main" val="2432821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533400"/>
            <a:ext cx="4267200" cy="1066800"/>
          </a:xfrm>
        </p:spPr>
        <p:txBody>
          <a:bodyPr>
            <a:noAutofit/>
          </a:bodyPr>
          <a:lstStyle/>
          <a:p>
            <a:pPr algn="l"/>
            <a:r>
              <a:rPr lang="en-US" sz="3600" dirty="0">
                <a:latin typeface="Arial Black" pitchFamily="34" charset="0"/>
              </a:rPr>
              <a:t>Required Textbook and Material</a:t>
            </a:r>
          </a:p>
        </p:txBody>
      </p:sp>
      <p:sp>
        <p:nvSpPr>
          <p:cNvPr id="14339" name="Content Placeholder 2"/>
          <p:cNvSpPr>
            <a:spLocks noGrp="1"/>
          </p:cNvSpPr>
          <p:nvPr>
            <p:ph idx="1"/>
          </p:nvPr>
        </p:nvSpPr>
        <p:spPr>
          <a:xfrm>
            <a:off x="27039" y="2133600"/>
            <a:ext cx="3859161" cy="5257800"/>
          </a:xfrm>
        </p:spPr>
        <p:txBody>
          <a:bodyPr>
            <a:normAutofit/>
          </a:bodyPr>
          <a:lstStyle/>
          <a:p>
            <a:pPr marL="0" indent="0">
              <a:buNone/>
            </a:pPr>
            <a:r>
              <a:rPr lang="en-US" sz="1800" dirty="0">
                <a:latin typeface="Arial Black" panose="020B0A04020102020204" pitchFamily="34" charset="0"/>
              </a:rPr>
              <a:t>Computer Organization and Architecture, 10th Edition, William Stallings, 2016, Pearson </a:t>
            </a:r>
          </a:p>
          <a:p>
            <a:pPr marL="0" indent="0">
              <a:buNone/>
            </a:pPr>
            <a:endParaRPr lang="en-US" sz="1800" dirty="0">
              <a:latin typeface="Arial Black" panose="020B0A04020102020204" pitchFamily="34" charset="0"/>
            </a:endParaRPr>
          </a:p>
          <a:p>
            <a:pPr marL="0" indent="0">
              <a:buNone/>
            </a:pPr>
            <a:endParaRPr lang="en-US" sz="1800" dirty="0">
              <a:solidFill>
                <a:schemeClr val="tx2">
                  <a:lumMod val="75000"/>
                </a:schemeClr>
              </a:solidFill>
              <a:latin typeface="Arial Black" panose="020B0A04020102020204" pitchFamily="34" charset="0"/>
            </a:endParaRPr>
          </a:p>
          <a:p>
            <a:pPr marL="0" indent="0">
              <a:buNone/>
            </a:pPr>
            <a:endParaRPr lang="en-US" sz="1800" b="1" dirty="0">
              <a:solidFill>
                <a:schemeClr val="tx2">
                  <a:lumMod val="75000"/>
                </a:schemeClr>
              </a:solidFill>
              <a:latin typeface="Arial Black" panose="020B0A04020102020204" pitchFamily="34" charset="0"/>
            </a:endParaRPr>
          </a:p>
        </p:txBody>
      </p:sp>
      <p:pic>
        <p:nvPicPr>
          <p:cNvPr id="4" name="Picture 3">
            <a:extLst>
              <a:ext uri="{FF2B5EF4-FFF2-40B4-BE49-F238E27FC236}">
                <a16:creationId xmlns:a16="http://schemas.microsoft.com/office/drawing/2014/main" id="{71804DEE-BD18-4940-ACD7-AB4CD25E7D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2400" y="0"/>
            <a:ext cx="5249333" cy="6858000"/>
          </a:xfrm>
          <a:prstGeom prst="rect">
            <a:avLst/>
          </a:prstGeom>
        </p:spPr>
      </p:pic>
    </p:spTree>
    <p:extLst>
      <p:ext uri="{BB962C8B-B14F-4D97-AF65-F5344CB8AC3E}">
        <p14:creationId xmlns:p14="http://schemas.microsoft.com/office/powerpoint/2010/main" val="1141774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152400"/>
            <a:ext cx="8564880" cy="914400"/>
          </a:xfrm>
        </p:spPr>
        <p:txBody>
          <a:bodyPr>
            <a:normAutofit/>
          </a:bodyPr>
          <a:lstStyle/>
          <a:p>
            <a:pPr algn="l"/>
            <a:r>
              <a:rPr lang="en-US" sz="3200" dirty="0">
                <a:solidFill>
                  <a:schemeClr val="tx2">
                    <a:lumMod val="75000"/>
                  </a:schemeClr>
                </a:solidFill>
                <a:latin typeface="Arial Black" pitchFamily="34" charset="0"/>
              </a:rPr>
              <a:t>Class Schedule</a:t>
            </a:r>
          </a:p>
        </p:txBody>
      </p:sp>
      <p:graphicFrame>
        <p:nvGraphicFramePr>
          <p:cNvPr id="6" name="Table 5">
            <a:extLst>
              <a:ext uri="{FF2B5EF4-FFF2-40B4-BE49-F238E27FC236}">
                <a16:creationId xmlns:a16="http://schemas.microsoft.com/office/drawing/2014/main" id="{1218D0A0-C355-40C8-B8DF-95638949DC62}"/>
              </a:ext>
            </a:extLst>
          </p:cNvPr>
          <p:cNvGraphicFramePr>
            <a:graphicFrameLocks noGrp="1"/>
          </p:cNvGraphicFramePr>
          <p:nvPr>
            <p:extLst>
              <p:ext uri="{D42A27DB-BD31-4B8C-83A1-F6EECF244321}">
                <p14:modId xmlns:p14="http://schemas.microsoft.com/office/powerpoint/2010/main" val="3637356182"/>
              </p:ext>
            </p:extLst>
          </p:nvPr>
        </p:nvGraphicFramePr>
        <p:xfrm>
          <a:off x="457200" y="1752600"/>
          <a:ext cx="8305799" cy="4124158"/>
        </p:xfrm>
        <a:graphic>
          <a:graphicData uri="http://schemas.openxmlformats.org/drawingml/2006/table">
            <a:tbl>
              <a:tblPr/>
              <a:tblGrid>
                <a:gridCol w="1371600">
                  <a:extLst>
                    <a:ext uri="{9D8B030D-6E8A-4147-A177-3AD203B41FA5}">
                      <a16:colId xmlns:a16="http://schemas.microsoft.com/office/drawing/2014/main" val="2186408705"/>
                    </a:ext>
                  </a:extLst>
                </a:gridCol>
                <a:gridCol w="3657600">
                  <a:extLst>
                    <a:ext uri="{9D8B030D-6E8A-4147-A177-3AD203B41FA5}">
                      <a16:colId xmlns:a16="http://schemas.microsoft.com/office/drawing/2014/main" val="1376183852"/>
                    </a:ext>
                  </a:extLst>
                </a:gridCol>
                <a:gridCol w="3276599">
                  <a:extLst>
                    <a:ext uri="{9D8B030D-6E8A-4147-A177-3AD203B41FA5}">
                      <a16:colId xmlns:a16="http://schemas.microsoft.com/office/drawing/2014/main" val="3976584585"/>
                    </a:ext>
                  </a:extLst>
                </a:gridCol>
              </a:tblGrid>
              <a:tr h="744228">
                <a:tc>
                  <a:txBody>
                    <a:bodyPr/>
                    <a:lstStyle/>
                    <a:p>
                      <a:pPr algn="l" fontAlgn="ctr"/>
                      <a:r>
                        <a:rPr lang="en-US" sz="1200" b="0" dirty="0">
                          <a:effectLst/>
                          <a:latin typeface="Arial" panose="020B0604020202020204" pitchFamily="34" charset="0"/>
                          <a:cs typeface="Arial" panose="020B0604020202020204" pitchFamily="34" charset="0"/>
                        </a:rPr>
                        <a:t>1</a:t>
                      </a:r>
                      <a:endParaRPr lang="ar-SA" sz="1200" b="0" dirty="0">
                        <a:effectLst/>
                        <a:latin typeface="Arial" panose="020B0604020202020204" pitchFamily="34" charset="0"/>
                        <a:cs typeface="Arial" panose="020B0604020202020204" pitchFamily="34" charset="0"/>
                      </a:endParaRP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pPr rtl="0"/>
                      <a:r>
                        <a:rPr lang="en-US" sz="1200" kern="1200" dirty="0">
                          <a:solidFill>
                            <a:schemeClr val="tx1"/>
                          </a:solidFill>
                          <a:effectLst/>
                          <a:latin typeface="Arial" panose="020B0604020202020204" pitchFamily="34" charset="0"/>
                          <a:ea typeface="+mn-ea"/>
                          <a:cs typeface="Arial" panose="020B0604020202020204" pitchFamily="34" charset="0"/>
                        </a:rPr>
                        <a:t>Syllabus, Course overview</a:t>
                      </a:r>
                    </a:p>
                    <a:p>
                      <a:pPr rtl="0"/>
                      <a:r>
                        <a:rPr lang="en-US" sz="1200" kern="1200" dirty="0">
                          <a:solidFill>
                            <a:schemeClr val="tx1"/>
                          </a:solidFill>
                          <a:effectLst/>
                          <a:latin typeface="Arial" panose="020B0604020202020204" pitchFamily="34" charset="0"/>
                          <a:ea typeface="+mn-ea"/>
                          <a:cs typeface="Arial" panose="020B0604020202020204" pitchFamily="34" charset="0"/>
                        </a:rPr>
                        <a:t>Organization and Architecture, Structure and Function</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pPr rtl="0"/>
                      <a:r>
                        <a:rPr lang="en-US" sz="1200" kern="1200" dirty="0">
                          <a:solidFill>
                            <a:schemeClr val="tx1"/>
                          </a:solidFill>
                          <a:effectLst/>
                          <a:latin typeface="Arial" panose="020B0604020202020204" pitchFamily="34" charset="0"/>
                          <a:ea typeface="+mn-ea"/>
                          <a:cs typeface="Arial" panose="020B0604020202020204" pitchFamily="34" charset="0"/>
                        </a:rPr>
                        <a:t>Chapter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Basic Concepts and Computer Evolution</a:t>
                      </a:r>
                    </a:p>
                  </a:txBody>
                  <a:tcPr marL="24598" marR="24598" marT="12299" marB="12299">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4037594396"/>
                  </a:ext>
                </a:extLst>
              </a:tr>
              <a:tr h="703572">
                <a:tc>
                  <a:txBody>
                    <a:bodyPr/>
                    <a:lstStyle/>
                    <a:p>
                      <a:r>
                        <a:rPr lang="en-US" sz="1200" dirty="0">
                          <a:latin typeface="Arial" panose="020B0604020202020204" pitchFamily="34" charset="0"/>
                          <a:cs typeface="Arial" panose="020B0604020202020204" pitchFamily="34" charset="0"/>
                        </a:rPr>
                        <a:t>2</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Organization and Architecture, Structure and Function</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r>
                        <a:rPr lang="en-US" sz="1200" dirty="0">
                          <a:latin typeface="Arial" panose="020B0604020202020204" pitchFamily="34" charset="0"/>
                          <a:cs typeface="Arial" panose="020B0604020202020204" pitchFamily="34" charset="0"/>
                        </a:rPr>
                        <a:t>Chapter 1 (Cont.)</a:t>
                      </a:r>
                      <a:endParaRPr lang="ar-SA" sz="1200" dirty="0">
                        <a:latin typeface="Arial" panose="020B0604020202020204" pitchFamily="34" charset="0"/>
                        <a:cs typeface="Arial" panose="020B0604020202020204" pitchFamily="34" charset="0"/>
                      </a:endParaRP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3995827857"/>
                  </a:ext>
                </a:extLst>
              </a:tr>
              <a:tr h="685800">
                <a:tc>
                  <a:txBody>
                    <a:bodyPr/>
                    <a:lstStyle/>
                    <a:p>
                      <a:pPr algn="l" fontAlgn="ctr"/>
                      <a:r>
                        <a:rPr lang="en-US" sz="1200" b="0" dirty="0">
                          <a:effectLst/>
                          <a:latin typeface="Arial" panose="020B0604020202020204" pitchFamily="34" charset="0"/>
                          <a:cs typeface="Arial" panose="020B0604020202020204" pitchFamily="34" charset="0"/>
                        </a:rPr>
                        <a:t>3</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pPr rtl="0"/>
                      <a:r>
                        <a:rPr lang="en-US" sz="1200" kern="1200" dirty="0">
                          <a:solidFill>
                            <a:schemeClr val="tx1"/>
                          </a:solidFill>
                          <a:effectLst/>
                          <a:latin typeface="Arial" panose="020B0604020202020204" pitchFamily="34" charset="0"/>
                          <a:ea typeface="+mn-ea"/>
                          <a:cs typeface="Arial" panose="020B0604020202020204" pitchFamily="34" charset="0"/>
                        </a:rPr>
                        <a:t>Computer Components, Computer Function, Interconnection Structures, Bus Interconnection</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Chapter 3: A Top-Level View of Computer Function and Interconnection</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3566697880"/>
                  </a:ext>
                </a:extLst>
              </a:tr>
              <a:tr h="659559">
                <a:tc>
                  <a:txBody>
                    <a:bodyPr/>
                    <a:lstStyle/>
                    <a:p>
                      <a:pPr algn="l" fontAlgn="ctr"/>
                      <a:r>
                        <a:rPr lang="en-US" sz="1200" b="0" dirty="0">
                          <a:effectLst/>
                          <a:latin typeface="Arial" panose="020B0604020202020204" pitchFamily="34" charset="0"/>
                          <a:cs typeface="Arial" panose="020B0604020202020204" pitchFamily="34" charset="0"/>
                        </a:rPr>
                        <a:t>4</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Computer Components, Computer Function, Interconnection Structures, Bus Interconnection</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Chapter  3 (Cont.)</a:t>
                      </a:r>
                      <a:endParaRPr lang="ar-SA" sz="1200" dirty="0">
                        <a:latin typeface="Arial" panose="020B0604020202020204" pitchFamily="34" charset="0"/>
                        <a:cs typeface="Arial" panose="020B0604020202020204" pitchFamily="34" charset="0"/>
                      </a:endParaRP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3470351132"/>
                  </a:ext>
                </a:extLst>
              </a:tr>
              <a:tr h="940641">
                <a:tc>
                  <a:txBody>
                    <a:bodyPr/>
                    <a:lstStyle/>
                    <a:p>
                      <a:pPr algn="l" fontAlgn="ctr"/>
                      <a:r>
                        <a:rPr lang="en-US" sz="1200" b="0" dirty="0">
                          <a:effectLst/>
                          <a:latin typeface="Arial" panose="020B0604020202020204" pitchFamily="34" charset="0"/>
                          <a:cs typeface="Arial" panose="020B0604020202020204" pitchFamily="34" charset="0"/>
                        </a:rPr>
                        <a:t>5</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pPr rtl="0"/>
                      <a:r>
                        <a:rPr lang="en-US" sz="1200" kern="1200" dirty="0">
                          <a:solidFill>
                            <a:schemeClr val="tx1"/>
                          </a:solidFill>
                          <a:effectLst/>
                          <a:latin typeface="Arial" panose="020B0604020202020204" pitchFamily="34" charset="0"/>
                          <a:ea typeface="+mn-ea"/>
                          <a:cs typeface="Arial" panose="020B0604020202020204" pitchFamily="34" charset="0"/>
                        </a:rPr>
                        <a:t>Machine Instruction Characteristics, Types of Operands, Types of Operations</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Chapter 12: Instruction Sets: Characteristics and Functions</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3647922593"/>
                  </a:ext>
                </a:extLst>
              </a:tr>
              <a:tr h="384219">
                <a:tc>
                  <a:txBody>
                    <a:bodyPr/>
                    <a:lstStyle/>
                    <a:p>
                      <a:pPr algn="l" fontAlgn="ctr"/>
                      <a:r>
                        <a:rPr lang="en-US" sz="1200" dirty="0">
                          <a:effectLst/>
                          <a:latin typeface="Arial" panose="020B0604020202020204" pitchFamily="34" charset="0"/>
                          <a:cs typeface="Arial" panose="020B0604020202020204" pitchFamily="34" charset="0"/>
                        </a:rPr>
                        <a:t>6</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Machine Instruction Characteristics, Types of Operands, Types of Operations</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pPr algn="l" fontAlgn="ctr"/>
                      <a:r>
                        <a:rPr lang="en-US" sz="1200" kern="1200" dirty="0">
                          <a:solidFill>
                            <a:schemeClr val="tx1"/>
                          </a:solidFill>
                          <a:effectLst/>
                          <a:latin typeface="Arial" panose="020B0604020202020204" pitchFamily="34" charset="0"/>
                          <a:ea typeface="+mn-ea"/>
                          <a:cs typeface="Arial" panose="020B0604020202020204" pitchFamily="34" charset="0"/>
                        </a:rPr>
                        <a:t>Chapter 12 (Cont.)</a:t>
                      </a:r>
                      <a:endParaRPr lang="fr-FR" sz="1200" dirty="0">
                        <a:effectLst/>
                        <a:latin typeface="Arial" panose="020B0604020202020204" pitchFamily="34" charset="0"/>
                        <a:cs typeface="Arial" panose="020B0604020202020204" pitchFamily="34" charset="0"/>
                      </a:endParaRP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3737013283"/>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3997372967"/>
              </p:ext>
            </p:extLst>
          </p:nvPr>
        </p:nvGraphicFramePr>
        <p:xfrm>
          <a:off x="457198" y="1162640"/>
          <a:ext cx="8305800" cy="370840"/>
        </p:xfrm>
        <a:graphic>
          <a:graphicData uri="http://schemas.openxmlformats.org/drawingml/2006/table">
            <a:tbl>
              <a:tblPr firstRow="1" bandRow="1">
                <a:tableStyleId>{5C22544A-7EE6-4342-B048-85BDC9FD1C3A}</a:tableStyleId>
              </a:tblPr>
              <a:tblGrid>
                <a:gridCol w="1219202">
                  <a:extLst>
                    <a:ext uri="{9D8B030D-6E8A-4147-A177-3AD203B41FA5}">
                      <a16:colId xmlns:a16="http://schemas.microsoft.com/office/drawing/2014/main" val="2858320089"/>
                    </a:ext>
                  </a:extLst>
                </a:gridCol>
                <a:gridCol w="4267200">
                  <a:extLst>
                    <a:ext uri="{9D8B030D-6E8A-4147-A177-3AD203B41FA5}">
                      <a16:colId xmlns:a16="http://schemas.microsoft.com/office/drawing/2014/main" val="2693823577"/>
                    </a:ext>
                  </a:extLst>
                </a:gridCol>
                <a:gridCol w="2819398">
                  <a:extLst>
                    <a:ext uri="{9D8B030D-6E8A-4147-A177-3AD203B41FA5}">
                      <a16:colId xmlns:a16="http://schemas.microsoft.com/office/drawing/2014/main" val="98801691"/>
                    </a:ext>
                  </a:extLst>
                </a:gridCol>
              </a:tblGrid>
              <a:tr h="370840">
                <a:tc>
                  <a:txBody>
                    <a:bodyPr/>
                    <a:lstStyle/>
                    <a:p>
                      <a:pPr rtl="1"/>
                      <a:r>
                        <a:rPr lang="en-US" sz="1200" dirty="0">
                          <a:latin typeface="Arial Black" panose="020B0A04020102020204" pitchFamily="34" charset="0"/>
                        </a:rPr>
                        <a:t>Week</a:t>
                      </a:r>
                      <a:endParaRPr lang="ar-SA" sz="1200" dirty="0">
                        <a:latin typeface="Arial Black" panose="020B0A04020102020204" pitchFamily="34" charset="0"/>
                      </a:endParaRPr>
                    </a:p>
                  </a:txBody>
                  <a:tcPr marL="24598" marR="24598" marT="12299" marB="12299"/>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200" dirty="0">
                          <a:latin typeface="Arial Black" panose="020B0A04020102020204" pitchFamily="34" charset="0"/>
                        </a:rPr>
                        <a:t>Topic</a:t>
                      </a:r>
                      <a:endParaRPr lang="ar-SA" sz="1200" dirty="0">
                        <a:latin typeface="Arial Black" panose="020B0A04020102020204" pitchFamily="34" charset="0"/>
                      </a:endParaRPr>
                    </a:p>
                  </a:txBody>
                  <a:tcPr marL="24598" marR="24598" marT="12299" marB="12299"/>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200" dirty="0">
                          <a:latin typeface="Arial Black" panose="020B0A04020102020204" pitchFamily="34" charset="0"/>
                        </a:rPr>
                        <a:t>Textbook/Reading Material</a:t>
                      </a:r>
                    </a:p>
                  </a:txBody>
                  <a:tcPr marL="24598" marR="24598" marT="12299" marB="12299"/>
                </a:tc>
                <a:extLst>
                  <a:ext uri="{0D108BD9-81ED-4DB2-BD59-A6C34878D82A}">
                    <a16:rowId xmlns:a16="http://schemas.microsoft.com/office/drawing/2014/main" val="85581267"/>
                  </a:ext>
                </a:extLst>
              </a:tr>
            </a:tbl>
          </a:graphicData>
        </a:graphic>
      </p:graphicFrame>
    </p:spTree>
    <p:extLst>
      <p:ext uri="{BB962C8B-B14F-4D97-AF65-F5344CB8AC3E}">
        <p14:creationId xmlns:p14="http://schemas.microsoft.com/office/powerpoint/2010/main" val="2106015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CA6A728-5726-4938-BA22-CAEB12CF6B4A}"/>
              </a:ext>
            </a:extLst>
          </p:cNvPr>
          <p:cNvGraphicFramePr>
            <a:graphicFrameLocks noGrp="1"/>
          </p:cNvGraphicFramePr>
          <p:nvPr>
            <p:extLst>
              <p:ext uri="{D42A27DB-BD31-4B8C-83A1-F6EECF244321}">
                <p14:modId xmlns:p14="http://schemas.microsoft.com/office/powerpoint/2010/main" val="4162988350"/>
              </p:ext>
            </p:extLst>
          </p:nvPr>
        </p:nvGraphicFramePr>
        <p:xfrm>
          <a:off x="457200" y="1773722"/>
          <a:ext cx="8382001" cy="3569636"/>
        </p:xfrm>
        <a:graphic>
          <a:graphicData uri="http://schemas.openxmlformats.org/drawingml/2006/table">
            <a:tbl>
              <a:tblPr/>
              <a:tblGrid>
                <a:gridCol w="1371600">
                  <a:extLst>
                    <a:ext uri="{9D8B030D-6E8A-4147-A177-3AD203B41FA5}">
                      <a16:colId xmlns:a16="http://schemas.microsoft.com/office/drawing/2014/main" val="2186408705"/>
                    </a:ext>
                  </a:extLst>
                </a:gridCol>
                <a:gridCol w="3962400">
                  <a:extLst>
                    <a:ext uri="{9D8B030D-6E8A-4147-A177-3AD203B41FA5}">
                      <a16:colId xmlns:a16="http://schemas.microsoft.com/office/drawing/2014/main" val="1376183852"/>
                    </a:ext>
                  </a:extLst>
                </a:gridCol>
                <a:gridCol w="3048001">
                  <a:extLst>
                    <a:ext uri="{9D8B030D-6E8A-4147-A177-3AD203B41FA5}">
                      <a16:colId xmlns:a16="http://schemas.microsoft.com/office/drawing/2014/main" val="3976584585"/>
                    </a:ext>
                  </a:extLst>
                </a:gridCol>
              </a:tblGrid>
              <a:tr h="664678">
                <a:tc>
                  <a:txBody>
                    <a:bodyPr/>
                    <a:lstStyle/>
                    <a:p>
                      <a:pPr algn="l" fontAlgn="ctr"/>
                      <a:r>
                        <a:rPr lang="en-US" sz="1200" b="0" dirty="0">
                          <a:effectLst/>
                          <a:latin typeface="Arial" panose="020B0604020202020204" pitchFamily="34" charset="0"/>
                          <a:cs typeface="Arial" panose="020B0604020202020204" pitchFamily="34" charset="0"/>
                        </a:rPr>
                        <a:t>7</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pPr rtl="0"/>
                      <a:r>
                        <a:rPr lang="en-US" sz="1200" b="0" kern="1200" dirty="0">
                          <a:solidFill>
                            <a:schemeClr val="tx1"/>
                          </a:solidFill>
                          <a:effectLst/>
                          <a:latin typeface="Arial" panose="020B0604020202020204" pitchFamily="34" charset="0"/>
                          <a:ea typeface="+mn-ea"/>
                          <a:cs typeface="Arial" panose="020B0604020202020204" pitchFamily="34" charset="0"/>
                        </a:rPr>
                        <a:t>Addressing Modes, Instruction Formats, Assembly Language</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Arial" panose="020B0604020202020204" pitchFamily="34" charset="0"/>
                          <a:ea typeface="+mn-ea"/>
                          <a:cs typeface="Arial" panose="020B0604020202020204" pitchFamily="34" charset="0"/>
                        </a:rPr>
                        <a:t>Chapter 13: Instruction Sets: Addressing Modes and Formats</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4037594396"/>
                  </a:ext>
                </a:extLst>
              </a:tr>
              <a:tr h="703572">
                <a:tc>
                  <a:txBody>
                    <a:bodyPr/>
                    <a:lstStyle/>
                    <a:p>
                      <a:pPr algn="l" fontAlgn="ctr"/>
                      <a:r>
                        <a:rPr lang="en-US" sz="1200" b="0" dirty="0">
                          <a:effectLst/>
                          <a:latin typeface="Arial" panose="020B0604020202020204" pitchFamily="34" charset="0"/>
                          <a:cs typeface="Arial" panose="020B0604020202020204" pitchFamily="34" charset="0"/>
                        </a:rPr>
                        <a:t>8</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pPr rtl="0"/>
                      <a:r>
                        <a:rPr lang="en-US" sz="1200" b="0" kern="1200" dirty="0">
                          <a:solidFill>
                            <a:schemeClr val="tx1"/>
                          </a:solidFill>
                          <a:effectLst/>
                          <a:latin typeface="Arial" panose="020B0604020202020204" pitchFamily="34" charset="0"/>
                          <a:ea typeface="+mn-ea"/>
                          <a:cs typeface="Arial" panose="020B0604020202020204" pitchFamily="34" charset="0"/>
                        </a:rPr>
                        <a:t>Processor Organization, Register Organization, Instruction Cycle, Instruction Pipelining</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Arial" panose="020B0604020202020204" pitchFamily="34" charset="0"/>
                          <a:ea typeface="+mn-ea"/>
                          <a:cs typeface="Arial" panose="020B0604020202020204" pitchFamily="34" charset="0"/>
                        </a:rPr>
                        <a:t>Chapter 14: Processor Structure and Function</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3995827857"/>
                  </a:ext>
                </a:extLst>
              </a:tr>
              <a:tr h="591828">
                <a:tc>
                  <a:txBody>
                    <a:bodyPr/>
                    <a:lstStyle/>
                    <a:p>
                      <a:pPr algn="l" fontAlgn="ctr"/>
                      <a:r>
                        <a:rPr lang="en-US" sz="1200" b="0" dirty="0">
                          <a:effectLst/>
                          <a:latin typeface="Arial" panose="020B0604020202020204" pitchFamily="34" charset="0"/>
                          <a:cs typeface="Arial" panose="020B0604020202020204" pitchFamily="34" charset="0"/>
                        </a:rPr>
                        <a:t>9</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pPr rtl="0"/>
                      <a:r>
                        <a:rPr lang="en-US" sz="1200" b="0" kern="1200" dirty="0">
                          <a:solidFill>
                            <a:schemeClr val="tx1"/>
                          </a:solidFill>
                          <a:effectLst/>
                          <a:latin typeface="Arial" panose="020B0604020202020204" pitchFamily="34" charset="0"/>
                          <a:ea typeface="+mn-ea"/>
                          <a:cs typeface="Arial" panose="020B0604020202020204" pitchFamily="34" charset="0"/>
                        </a:rPr>
                        <a:t>Midterms exam</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pPr algn="l" fontAlgn="ctr"/>
                      <a:endParaRPr lang="ar-SA" sz="1200" b="0" dirty="0">
                        <a:effectLst/>
                        <a:latin typeface="Arial" panose="020B0604020202020204" pitchFamily="34" charset="0"/>
                        <a:cs typeface="Arial" panose="020B0604020202020204" pitchFamily="34" charset="0"/>
                      </a:endParaRP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3566697880"/>
                  </a:ext>
                </a:extLst>
              </a:tr>
              <a:tr h="531757">
                <a:tc>
                  <a:txBody>
                    <a:bodyPr/>
                    <a:lstStyle/>
                    <a:p>
                      <a:pPr algn="l" fontAlgn="ctr"/>
                      <a:r>
                        <a:rPr lang="en-US" sz="1200" b="0" dirty="0">
                          <a:solidFill>
                            <a:schemeClr val="tx1"/>
                          </a:solidFill>
                          <a:effectLst/>
                          <a:latin typeface="Arial" panose="020B0604020202020204" pitchFamily="34" charset="0"/>
                          <a:cs typeface="Arial" panose="020B0604020202020204" pitchFamily="34" charset="0"/>
                        </a:rPr>
                        <a:t>10</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pPr rtl="0"/>
                      <a:r>
                        <a:rPr lang="en-US" sz="1200" b="0" kern="1200" dirty="0">
                          <a:solidFill>
                            <a:schemeClr val="tx1"/>
                          </a:solidFill>
                          <a:effectLst/>
                          <a:latin typeface="Arial" panose="020B0604020202020204" pitchFamily="34" charset="0"/>
                          <a:ea typeface="+mn-ea"/>
                          <a:cs typeface="Arial" panose="020B0604020202020204" pitchFamily="34" charset="0"/>
                        </a:rPr>
                        <a:t>Micro-Operations, Control of the Processor, Hardwired Implementation</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Arial" panose="020B0604020202020204" pitchFamily="34" charset="0"/>
                          <a:ea typeface="+mn-ea"/>
                          <a:cs typeface="Arial" panose="020B0604020202020204" pitchFamily="34" charset="0"/>
                        </a:rPr>
                        <a:t>Chapter 20: Control Unit Operation</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3470351132"/>
                  </a:ext>
                </a:extLst>
              </a:tr>
              <a:tr h="687443">
                <a:tc>
                  <a:txBody>
                    <a:bodyPr/>
                    <a:lstStyle/>
                    <a:p>
                      <a:pPr algn="l" fontAlgn="ctr"/>
                      <a:r>
                        <a:rPr lang="en-US" sz="1200" b="0" dirty="0">
                          <a:effectLst/>
                          <a:latin typeface="Arial" panose="020B0604020202020204" pitchFamily="34" charset="0"/>
                          <a:cs typeface="Arial" panose="020B0604020202020204" pitchFamily="34" charset="0"/>
                        </a:rPr>
                        <a:t>11</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endParaRPr lang="ar-SA" sz="1200" b="0" dirty="0">
                        <a:latin typeface="Arial" panose="020B0604020202020204" pitchFamily="34" charset="0"/>
                        <a:cs typeface="Arial" panose="020B0604020202020204" pitchFamily="34" charset="0"/>
                      </a:endParaRP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r>
                        <a:rPr lang="en-US" sz="1200" b="0" kern="1200" dirty="0">
                          <a:solidFill>
                            <a:schemeClr val="tx1"/>
                          </a:solidFill>
                          <a:effectLst/>
                          <a:latin typeface="Arial" panose="020B0604020202020204" pitchFamily="34" charset="0"/>
                          <a:ea typeface="+mn-ea"/>
                          <a:cs typeface="Arial" panose="020B0604020202020204" pitchFamily="34" charset="0"/>
                        </a:rPr>
                        <a:t>Chapter 20 (Cont.)</a:t>
                      </a:r>
                      <a:endParaRPr lang="ar-SA" sz="1200" b="0" dirty="0">
                        <a:latin typeface="Arial" panose="020B0604020202020204" pitchFamily="34" charset="0"/>
                        <a:cs typeface="Arial" panose="020B0604020202020204" pitchFamily="34" charset="0"/>
                      </a:endParaRP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3647922593"/>
                  </a:ext>
                </a:extLst>
              </a:tr>
              <a:tr h="384219">
                <a:tc>
                  <a:txBody>
                    <a:bodyPr/>
                    <a:lstStyle/>
                    <a:p>
                      <a:pPr algn="l" fontAlgn="ctr"/>
                      <a:r>
                        <a:rPr lang="en-US" sz="1200" b="0" dirty="0">
                          <a:effectLst/>
                          <a:latin typeface="Arial" panose="020B0604020202020204" pitchFamily="34" charset="0"/>
                          <a:cs typeface="Arial" panose="020B0604020202020204" pitchFamily="34" charset="0"/>
                        </a:rPr>
                        <a:t>12</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pPr rtl="0"/>
                      <a:r>
                        <a:rPr lang="en-US" sz="1200" b="0" kern="1200" dirty="0">
                          <a:solidFill>
                            <a:schemeClr val="tx1"/>
                          </a:solidFill>
                          <a:effectLst/>
                          <a:latin typeface="Arial" panose="020B0604020202020204" pitchFamily="34" charset="0"/>
                          <a:ea typeface="+mn-ea"/>
                          <a:cs typeface="Arial" panose="020B0604020202020204" pitchFamily="34" charset="0"/>
                        </a:rPr>
                        <a:t>Basic Concepts, Microinstruction Sequencing, Microinstruction Execution</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Arial" panose="020B0604020202020204" pitchFamily="34" charset="0"/>
                          <a:ea typeface="+mn-ea"/>
                          <a:cs typeface="Arial" panose="020B0604020202020204" pitchFamily="34" charset="0"/>
                        </a:rPr>
                        <a:t>Chapter 21: Microprogrammed Control</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3737013283"/>
                  </a:ext>
                </a:extLst>
              </a:tr>
            </a:tbl>
          </a:graphicData>
        </a:graphic>
      </p:graphicFrame>
      <p:sp>
        <p:nvSpPr>
          <p:cNvPr id="4" name="Title 1">
            <a:extLst>
              <a:ext uri="{FF2B5EF4-FFF2-40B4-BE49-F238E27FC236}">
                <a16:creationId xmlns:a16="http://schemas.microsoft.com/office/drawing/2014/main" id="{5F4F6366-A383-4A0A-B718-A02A33D09129}"/>
              </a:ext>
            </a:extLst>
          </p:cNvPr>
          <p:cNvSpPr txBox="1">
            <a:spLocks/>
          </p:cNvSpPr>
          <p:nvPr/>
        </p:nvSpPr>
        <p:spPr>
          <a:xfrm>
            <a:off x="457200" y="152400"/>
            <a:ext cx="8564880" cy="9144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a:solidFill>
                  <a:schemeClr val="tx2">
                    <a:lumMod val="75000"/>
                  </a:schemeClr>
                </a:solidFill>
                <a:latin typeface="Arial Black" pitchFamily="34" charset="0"/>
              </a:rPr>
              <a:t>Class Schedule (Cont.)</a:t>
            </a:r>
          </a:p>
        </p:txBody>
      </p:sp>
      <p:graphicFrame>
        <p:nvGraphicFramePr>
          <p:cNvPr id="5" name="Table 4"/>
          <p:cNvGraphicFramePr>
            <a:graphicFrameLocks noGrp="1"/>
          </p:cNvGraphicFramePr>
          <p:nvPr>
            <p:extLst>
              <p:ext uri="{D42A27DB-BD31-4B8C-83A1-F6EECF244321}">
                <p14:modId xmlns:p14="http://schemas.microsoft.com/office/powerpoint/2010/main" val="2432627736"/>
              </p:ext>
            </p:extLst>
          </p:nvPr>
        </p:nvGraphicFramePr>
        <p:xfrm>
          <a:off x="457198" y="1162640"/>
          <a:ext cx="8305800" cy="370840"/>
        </p:xfrm>
        <a:graphic>
          <a:graphicData uri="http://schemas.openxmlformats.org/drawingml/2006/table">
            <a:tbl>
              <a:tblPr firstRow="1" bandRow="1">
                <a:tableStyleId>{5C22544A-7EE6-4342-B048-85BDC9FD1C3A}</a:tableStyleId>
              </a:tblPr>
              <a:tblGrid>
                <a:gridCol w="1219202">
                  <a:extLst>
                    <a:ext uri="{9D8B030D-6E8A-4147-A177-3AD203B41FA5}">
                      <a16:colId xmlns:a16="http://schemas.microsoft.com/office/drawing/2014/main" val="2858320089"/>
                    </a:ext>
                  </a:extLst>
                </a:gridCol>
                <a:gridCol w="4267200">
                  <a:extLst>
                    <a:ext uri="{9D8B030D-6E8A-4147-A177-3AD203B41FA5}">
                      <a16:colId xmlns:a16="http://schemas.microsoft.com/office/drawing/2014/main" val="2693823577"/>
                    </a:ext>
                  </a:extLst>
                </a:gridCol>
                <a:gridCol w="2819398">
                  <a:extLst>
                    <a:ext uri="{9D8B030D-6E8A-4147-A177-3AD203B41FA5}">
                      <a16:colId xmlns:a16="http://schemas.microsoft.com/office/drawing/2014/main" val="98801691"/>
                    </a:ext>
                  </a:extLst>
                </a:gridCol>
              </a:tblGrid>
              <a:tr h="370840">
                <a:tc>
                  <a:txBody>
                    <a:bodyPr/>
                    <a:lstStyle/>
                    <a:p>
                      <a:pPr rtl="1"/>
                      <a:r>
                        <a:rPr lang="en-US" sz="1200" dirty="0">
                          <a:latin typeface="Arial Black" panose="020B0A04020102020204" pitchFamily="34" charset="0"/>
                        </a:rPr>
                        <a:t>Week</a:t>
                      </a:r>
                      <a:endParaRPr lang="ar-SA" sz="1200" dirty="0">
                        <a:latin typeface="Arial Black" panose="020B0A04020102020204" pitchFamily="34" charset="0"/>
                      </a:endParaRPr>
                    </a:p>
                  </a:txBody>
                  <a:tcPr marL="24598" marR="24598" marT="12299" marB="12299"/>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200" dirty="0">
                          <a:latin typeface="Arial Black" panose="020B0A04020102020204" pitchFamily="34" charset="0"/>
                        </a:rPr>
                        <a:t>Topic</a:t>
                      </a:r>
                      <a:endParaRPr lang="ar-SA" sz="1200" dirty="0">
                        <a:latin typeface="Arial Black" panose="020B0A04020102020204" pitchFamily="34" charset="0"/>
                      </a:endParaRPr>
                    </a:p>
                  </a:txBody>
                  <a:tcPr marL="24598" marR="24598" marT="12299" marB="12299"/>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200" dirty="0">
                          <a:latin typeface="Arial Black" panose="020B0A04020102020204" pitchFamily="34" charset="0"/>
                        </a:rPr>
                        <a:t>Textbook/Reading Material</a:t>
                      </a:r>
                    </a:p>
                  </a:txBody>
                  <a:tcPr marL="24598" marR="24598" marT="12299" marB="12299"/>
                </a:tc>
                <a:extLst>
                  <a:ext uri="{0D108BD9-81ED-4DB2-BD59-A6C34878D82A}">
                    <a16:rowId xmlns:a16="http://schemas.microsoft.com/office/drawing/2014/main" val="85581267"/>
                  </a:ext>
                </a:extLst>
              </a:tr>
            </a:tbl>
          </a:graphicData>
        </a:graphic>
      </p:graphicFrame>
    </p:spTree>
    <p:extLst>
      <p:ext uri="{BB962C8B-B14F-4D97-AF65-F5344CB8AC3E}">
        <p14:creationId xmlns:p14="http://schemas.microsoft.com/office/powerpoint/2010/main" val="3065813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508C241-2B98-4828-BFE5-E12EDF0F1A75}"/>
              </a:ext>
            </a:extLst>
          </p:cNvPr>
          <p:cNvGraphicFramePr>
            <a:graphicFrameLocks noGrp="1"/>
          </p:cNvGraphicFramePr>
          <p:nvPr>
            <p:extLst>
              <p:ext uri="{D42A27DB-BD31-4B8C-83A1-F6EECF244321}">
                <p14:modId xmlns:p14="http://schemas.microsoft.com/office/powerpoint/2010/main" val="1584186012"/>
              </p:ext>
            </p:extLst>
          </p:nvPr>
        </p:nvGraphicFramePr>
        <p:xfrm>
          <a:off x="402077" y="1905000"/>
          <a:ext cx="8250676" cy="3728072"/>
        </p:xfrm>
        <a:graphic>
          <a:graphicData uri="http://schemas.openxmlformats.org/drawingml/2006/table">
            <a:tbl>
              <a:tblPr/>
              <a:tblGrid>
                <a:gridCol w="1426723">
                  <a:extLst>
                    <a:ext uri="{9D8B030D-6E8A-4147-A177-3AD203B41FA5}">
                      <a16:colId xmlns:a16="http://schemas.microsoft.com/office/drawing/2014/main" val="1562181684"/>
                    </a:ext>
                  </a:extLst>
                </a:gridCol>
                <a:gridCol w="3757676">
                  <a:extLst>
                    <a:ext uri="{9D8B030D-6E8A-4147-A177-3AD203B41FA5}">
                      <a16:colId xmlns:a16="http://schemas.microsoft.com/office/drawing/2014/main" val="1248953962"/>
                    </a:ext>
                  </a:extLst>
                </a:gridCol>
                <a:gridCol w="3066277">
                  <a:extLst>
                    <a:ext uri="{9D8B030D-6E8A-4147-A177-3AD203B41FA5}">
                      <a16:colId xmlns:a16="http://schemas.microsoft.com/office/drawing/2014/main" val="1633808726"/>
                    </a:ext>
                  </a:extLst>
                </a:gridCol>
              </a:tblGrid>
              <a:tr h="526906">
                <a:tc>
                  <a:txBody>
                    <a:bodyPr/>
                    <a:lstStyle/>
                    <a:p>
                      <a:pPr algn="l" fontAlgn="ctr"/>
                      <a:r>
                        <a:rPr lang="en-US" sz="1200" b="0" dirty="0">
                          <a:effectLst/>
                          <a:latin typeface="Arial" panose="020B0604020202020204" pitchFamily="34" charset="0"/>
                          <a:cs typeface="Arial" panose="020B0604020202020204" pitchFamily="34" charset="0"/>
                        </a:rPr>
                        <a:t>13</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pPr rtl="0"/>
                      <a:r>
                        <a:rPr lang="en-US" sz="1200" kern="1200" dirty="0">
                          <a:solidFill>
                            <a:schemeClr val="tx1"/>
                          </a:solidFill>
                          <a:effectLst/>
                          <a:latin typeface="Arial" panose="020B0604020202020204" pitchFamily="34" charset="0"/>
                          <a:ea typeface="+mn-ea"/>
                          <a:cs typeface="Arial" panose="020B0604020202020204" pitchFamily="34" charset="0"/>
                        </a:rPr>
                        <a:t>Computer Memory System Overview, Cache Memory Principles, Elements of Cache Design</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Chapter 4: Cache Memory</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1262121992"/>
                  </a:ext>
                </a:extLst>
              </a:tr>
              <a:tr h="538071">
                <a:tc>
                  <a:txBody>
                    <a:bodyPr/>
                    <a:lstStyle/>
                    <a:p>
                      <a:r>
                        <a:rPr lang="en-US" sz="1200" dirty="0">
                          <a:latin typeface="Arial" panose="020B0604020202020204" pitchFamily="34" charset="0"/>
                          <a:cs typeface="Arial" panose="020B0604020202020204" pitchFamily="34" charset="0"/>
                        </a:rPr>
                        <a:t>14</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endParaRPr lang="ar-SA" sz="1200" dirty="0">
                        <a:latin typeface="Arial" panose="020B0604020202020204" pitchFamily="34" charset="0"/>
                        <a:cs typeface="Arial" panose="020B0604020202020204" pitchFamily="34" charset="0"/>
                      </a:endParaRP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Chapter 4 (Cont.)</a:t>
                      </a:r>
                      <a:endParaRPr lang="ar-SA" sz="1200" dirty="0">
                        <a:latin typeface="Arial" panose="020B0604020202020204" pitchFamily="34" charset="0"/>
                        <a:cs typeface="Arial" panose="020B0604020202020204" pitchFamily="34" charset="0"/>
                      </a:endParaRP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859579222"/>
                  </a:ext>
                </a:extLst>
              </a:tr>
              <a:tr h="535223">
                <a:tc>
                  <a:txBody>
                    <a:bodyPr/>
                    <a:lstStyle/>
                    <a:p>
                      <a:r>
                        <a:rPr lang="en-US" sz="1200" dirty="0">
                          <a:latin typeface="Arial" panose="020B0604020202020204" pitchFamily="34" charset="0"/>
                          <a:cs typeface="Arial" panose="020B0604020202020204" pitchFamily="34" charset="0"/>
                        </a:rPr>
                        <a:t>15</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pPr rtl="0"/>
                      <a:r>
                        <a:rPr lang="en-US" sz="1200" kern="1200" dirty="0" err="1">
                          <a:solidFill>
                            <a:schemeClr val="tx1"/>
                          </a:solidFill>
                          <a:effectLst/>
                          <a:latin typeface="Arial" panose="020B0604020202020204" pitchFamily="34" charset="0"/>
                          <a:ea typeface="+mn-ea"/>
                          <a:cs typeface="Arial" panose="020B0604020202020204" pitchFamily="34" charset="0"/>
                        </a:rPr>
                        <a:t>Input/Output</a:t>
                      </a:r>
                      <a:endParaRPr lang="en-US" sz="1200" kern="1200" dirty="0">
                        <a:solidFill>
                          <a:schemeClr val="tx1"/>
                        </a:solidFill>
                        <a:effectLst/>
                        <a:latin typeface="Arial" panose="020B0604020202020204" pitchFamily="34" charset="0"/>
                        <a:ea typeface="+mn-ea"/>
                        <a:cs typeface="Arial" panose="020B0604020202020204" pitchFamily="34" charset="0"/>
                      </a:endParaRP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kern="1200" dirty="0">
                          <a:solidFill>
                            <a:srgbClr val="FF0000"/>
                          </a:solidFill>
                          <a:effectLst/>
                          <a:latin typeface="Arial" panose="020B0604020202020204" pitchFamily="34" charset="0"/>
                          <a:ea typeface="+mn-ea"/>
                          <a:cs typeface="Arial" panose="020B0604020202020204" pitchFamily="34" charset="0"/>
                        </a:rPr>
                        <a:t>Chapter</a:t>
                      </a:r>
                      <a:r>
                        <a:rPr lang="en-US" sz="1200" kern="1200" baseline="0" dirty="0">
                          <a:solidFill>
                            <a:srgbClr val="FF0000"/>
                          </a:solidFill>
                          <a:effectLst/>
                          <a:latin typeface="Arial" panose="020B0604020202020204" pitchFamily="34" charset="0"/>
                          <a:ea typeface="+mn-ea"/>
                          <a:cs typeface="Arial" panose="020B0604020202020204" pitchFamily="34" charset="0"/>
                        </a:rPr>
                        <a:t> </a:t>
                      </a:r>
                      <a:r>
                        <a:rPr lang="en-US" sz="1200" kern="1200" dirty="0">
                          <a:solidFill>
                            <a:srgbClr val="FF0000"/>
                          </a:solidFill>
                          <a:effectLst/>
                          <a:latin typeface="Arial" panose="020B0604020202020204" pitchFamily="34" charset="0"/>
                          <a:ea typeface="+mn-ea"/>
                          <a:cs typeface="Arial" panose="020B0604020202020204" pitchFamily="34" charset="0"/>
                        </a:rPr>
                        <a:t>07 -I/O</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3933918674"/>
                  </a:ext>
                </a:extLst>
              </a:tr>
              <a:tr h="609600">
                <a:tc>
                  <a:txBody>
                    <a:bodyPr/>
                    <a:lstStyle/>
                    <a:p>
                      <a:pPr algn="l" fontAlgn="ctr"/>
                      <a:r>
                        <a:rPr lang="en-US" sz="1200" b="0" dirty="0">
                          <a:effectLst/>
                          <a:latin typeface="Arial" panose="020B0604020202020204" pitchFamily="34" charset="0"/>
                          <a:cs typeface="Arial" panose="020B0604020202020204" pitchFamily="34" charset="0"/>
                        </a:rPr>
                        <a:t>15</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pPr rtl="0"/>
                      <a:r>
                        <a:rPr lang="en-US" sz="1200" kern="1200" dirty="0">
                          <a:solidFill>
                            <a:schemeClr val="tx1"/>
                          </a:solidFill>
                          <a:effectLst/>
                          <a:latin typeface="Arial" panose="020B0604020202020204" pitchFamily="34" charset="0"/>
                          <a:ea typeface="+mn-ea"/>
                          <a:cs typeface="Arial" panose="020B0604020202020204" pitchFamily="34" charset="0"/>
                        </a:rPr>
                        <a:t>Semiconductor Main Memory, Error Correction, DDR DRAM, Flash Memory, Newer Nonvolatile Solid-State Memory Technologies</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Chapter 5: Internal Memory</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987719730"/>
                  </a:ext>
                </a:extLst>
              </a:tr>
              <a:tr h="609600">
                <a:tc>
                  <a:txBody>
                    <a:bodyPr/>
                    <a:lstStyle/>
                    <a:p>
                      <a:r>
                        <a:rPr lang="en-US" sz="1200" dirty="0">
                          <a:latin typeface="Arial" panose="020B0604020202020204" pitchFamily="34" charset="0"/>
                          <a:cs typeface="Arial" panose="020B0604020202020204" pitchFamily="34" charset="0"/>
                        </a:rPr>
                        <a:t>16</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r>
                        <a:rPr lang="en-US" sz="1200" dirty="0">
                          <a:latin typeface="Arial" panose="020B0604020202020204" pitchFamily="34" charset="0"/>
                          <a:cs typeface="Arial" panose="020B0604020202020204" pitchFamily="34" charset="0"/>
                        </a:rPr>
                        <a:t>Review</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tc>
                  <a:txBody>
                    <a:bodyPr/>
                    <a:lstStyle/>
                    <a:p>
                      <a:pPr algn="l" fontAlgn="ctr"/>
                      <a:endParaRPr lang="en-US" sz="1200" b="0" dirty="0">
                        <a:effectLst/>
                        <a:latin typeface="Arial" panose="020B0604020202020204" pitchFamily="34" charset="0"/>
                        <a:cs typeface="Arial" panose="020B0604020202020204" pitchFamily="34" charset="0"/>
                      </a:endParaRP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CCCCCC"/>
                    </a:solidFill>
                  </a:tcPr>
                </a:tc>
                <a:extLst>
                  <a:ext uri="{0D108BD9-81ED-4DB2-BD59-A6C34878D82A}">
                    <a16:rowId xmlns:a16="http://schemas.microsoft.com/office/drawing/2014/main" val="2551507177"/>
                  </a:ext>
                </a:extLst>
              </a:tr>
              <a:tr h="454336">
                <a:tc>
                  <a:txBody>
                    <a:bodyPr/>
                    <a:lstStyle/>
                    <a:p>
                      <a:endParaRPr lang="en-US"/>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pPr algn="l" fontAlgn="ctr"/>
                      <a:r>
                        <a:rPr lang="en-US" sz="1200" b="0" dirty="0">
                          <a:effectLst/>
                          <a:latin typeface="Arial" panose="020B0604020202020204" pitchFamily="34" charset="0"/>
                          <a:cs typeface="Arial" panose="020B0604020202020204" pitchFamily="34" charset="0"/>
                        </a:rPr>
                        <a:t>Last day of classes</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pPr algn="l" fontAlgn="ctr"/>
                      <a:endParaRPr lang="en-US" sz="1200" b="0" dirty="0">
                        <a:effectLst/>
                        <a:latin typeface="Arial" panose="020B0604020202020204" pitchFamily="34" charset="0"/>
                        <a:cs typeface="Arial" panose="020B0604020202020204" pitchFamily="34" charset="0"/>
                      </a:endParaRP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3248087438"/>
                  </a:ext>
                </a:extLst>
              </a:tr>
              <a:tr h="454336">
                <a:tc>
                  <a:txBody>
                    <a:bodyPr/>
                    <a:lstStyle/>
                    <a:p>
                      <a:endParaRPr lang="en-US" dirty="0"/>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pPr algn="l" fontAlgn="ctr"/>
                      <a:r>
                        <a:rPr lang="en-US" sz="1200" b="0" dirty="0">
                          <a:effectLst/>
                          <a:latin typeface="Arial" panose="020B0604020202020204" pitchFamily="34" charset="0"/>
                          <a:cs typeface="Arial" panose="020B0604020202020204" pitchFamily="34" charset="0"/>
                        </a:rPr>
                        <a:t>First day of Final exams</a:t>
                      </a: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tc>
                  <a:txBody>
                    <a:bodyPr/>
                    <a:lstStyle/>
                    <a:p>
                      <a:pPr algn="l" fontAlgn="ctr"/>
                      <a:endParaRPr lang="en-US" sz="1200" b="0" dirty="0">
                        <a:effectLst/>
                        <a:latin typeface="Arial" panose="020B0604020202020204" pitchFamily="34" charset="0"/>
                        <a:cs typeface="Arial" panose="020B0604020202020204" pitchFamily="34" charset="0"/>
                      </a:endParaRPr>
                    </a:p>
                  </a:txBody>
                  <a:tcPr marL="20498" marR="20498" marT="12299" marB="12299"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EEEEEE"/>
                    </a:solidFill>
                  </a:tcPr>
                </a:tc>
                <a:extLst>
                  <a:ext uri="{0D108BD9-81ED-4DB2-BD59-A6C34878D82A}">
                    <a16:rowId xmlns:a16="http://schemas.microsoft.com/office/drawing/2014/main" val="1023111828"/>
                  </a:ext>
                </a:extLst>
              </a:tr>
            </a:tbl>
          </a:graphicData>
        </a:graphic>
      </p:graphicFrame>
      <p:sp>
        <p:nvSpPr>
          <p:cNvPr id="3" name="Rectangle 1">
            <a:extLst>
              <a:ext uri="{FF2B5EF4-FFF2-40B4-BE49-F238E27FC236}">
                <a16:creationId xmlns:a16="http://schemas.microsoft.com/office/drawing/2014/main" id="{CCB61DE2-C4F5-4272-9CF9-633EF4CC4AB0}"/>
              </a:ext>
            </a:extLst>
          </p:cNvPr>
          <p:cNvSpPr>
            <a:spLocks noChangeArrowheads="1"/>
          </p:cNvSpPr>
          <p:nvPr/>
        </p:nvSpPr>
        <p:spPr bwMode="auto">
          <a:xfrm>
            <a:off x="3465513" y="1597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sp>
        <p:nvSpPr>
          <p:cNvPr id="5" name="Title 1">
            <a:extLst>
              <a:ext uri="{FF2B5EF4-FFF2-40B4-BE49-F238E27FC236}">
                <a16:creationId xmlns:a16="http://schemas.microsoft.com/office/drawing/2014/main" id="{721C0CFA-7CB7-4260-AA82-0E7053F48459}"/>
              </a:ext>
            </a:extLst>
          </p:cNvPr>
          <p:cNvSpPr txBox="1">
            <a:spLocks/>
          </p:cNvSpPr>
          <p:nvPr/>
        </p:nvSpPr>
        <p:spPr>
          <a:xfrm>
            <a:off x="457200" y="152400"/>
            <a:ext cx="8564880" cy="9144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a:solidFill>
                  <a:schemeClr val="tx2">
                    <a:lumMod val="75000"/>
                  </a:schemeClr>
                </a:solidFill>
                <a:latin typeface="Arial Black" pitchFamily="34" charset="0"/>
              </a:rPr>
              <a:t>Class Schedule (Cont.)</a:t>
            </a:r>
          </a:p>
        </p:txBody>
      </p:sp>
      <p:graphicFrame>
        <p:nvGraphicFramePr>
          <p:cNvPr id="6" name="Table 5"/>
          <p:cNvGraphicFramePr>
            <a:graphicFrameLocks noGrp="1"/>
          </p:cNvGraphicFramePr>
          <p:nvPr>
            <p:extLst>
              <p:ext uri="{D42A27DB-BD31-4B8C-83A1-F6EECF244321}">
                <p14:modId xmlns:p14="http://schemas.microsoft.com/office/powerpoint/2010/main" val="2432627736"/>
              </p:ext>
            </p:extLst>
          </p:nvPr>
        </p:nvGraphicFramePr>
        <p:xfrm>
          <a:off x="457198" y="1162640"/>
          <a:ext cx="8305800" cy="370840"/>
        </p:xfrm>
        <a:graphic>
          <a:graphicData uri="http://schemas.openxmlformats.org/drawingml/2006/table">
            <a:tbl>
              <a:tblPr firstRow="1" bandRow="1">
                <a:tableStyleId>{5C22544A-7EE6-4342-B048-85BDC9FD1C3A}</a:tableStyleId>
              </a:tblPr>
              <a:tblGrid>
                <a:gridCol w="1219202">
                  <a:extLst>
                    <a:ext uri="{9D8B030D-6E8A-4147-A177-3AD203B41FA5}">
                      <a16:colId xmlns:a16="http://schemas.microsoft.com/office/drawing/2014/main" val="2858320089"/>
                    </a:ext>
                  </a:extLst>
                </a:gridCol>
                <a:gridCol w="4267200">
                  <a:extLst>
                    <a:ext uri="{9D8B030D-6E8A-4147-A177-3AD203B41FA5}">
                      <a16:colId xmlns:a16="http://schemas.microsoft.com/office/drawing/2014/main" val="2693823577"/>
                    </a:ext>
                  </a:extLst>
                </a:gridCol>
                <a:gridCol w="2819398">
                  <a:extLst>
                    <a:ext uri="{9D8B030D-6E8A-4147-A177-3AD203B41FA5}">
                      <a16:colId xmlns:a16="http://schemas.microsoft.com/office/drawing/2014/main" val="98801691"/>
                    </a:ext>
                  </a:extLst>
                </a:gridCol>
              </a:tblGrid>
              <a:tr h="370840">
                <a:tc>
                  <a:txBody>
                    <a:bodyPr/>
                    <a:lstStyle/>
                    <a:p>
                      <a:pPr rtl="1"/>
                      <a:r>
                        <a:rPr lang="en-US" sz="1200" dirty="0">
                          <a:latin typeface="Arial Black" panose="020B0A04020102020204" pitchFamily="34" charset="0"/>
                        </a:rPr>
                        <a:t>Week</a:t>
                      </a:r>
                      <a:endParaRPr lang="ar-SA" sz="1200" dirty="0">
                        <a:latin typeface="Arial Black" panose="020B0A04020102020204" pitchFamily="34" charset="0"/>
                      </a:endParaRPr>
                    </a:p>
                  </a:txBody>
                  <a:tcPr marL="24598" marR="24598" marT="12299" marB="12299"/>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200" dirty="0">
                          <a:latin typeface="Arial Black" panose="020B0A04020102020204" pitchFamily="34" charset="0"/>
                        </a:rPr>
                        <a:t>Topic</a:t>
                      </a:r>
                      <a:endParaRPr lang="ar-SA" sz="1200" dirty="0">
                        <a:latin typeface="Arial Black" panose="020B0A04020102020204" pitchFamily="34" charset="0"/>
                      </a:endParaRPr>
                    </a:p>
                  </a:txBody>
                  <a:tcPr marL="24598" marR="24598" marT="12299" marB="12299"/>
                </a:tc>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200" dirty="0">
                          <a:latin typeface="Arial Black" panose="020B0A04020102020204" pitchFamily="34" charset="0"/>
                        </a:rPr>
                        <a:t>Textbook/Reading Material</a:t>
                      </a:r>
                    </a:p>
                  </a:txBody>
                  <a:tcPr marL="24598" marR="24598" marT="12299" marB="12299"/>
                </a:tc>
                <a:extLst>
                  <a:ext uri="{0D108BD9-81ED-4DB2-BD59-A6C34878D82A}">
                    <a16:rowId xmlns:a16="http://schemas.microsoft.com/office/drawing/2014/main" val="85581267"/>
                  </a:ext>
                </a:extLst>
              </a:tr>
            </a:tbl>
          </a:graphicData>
        </a:graphic>
      </p:graphicFrame>
    </p:spTree>
    <p:extLst>
      <p:ext uri="{BB962C8B-B14F-4D97-AF65-F5344CB8AC3E}">
        <p14:creationId xmlns:p14="http://schemas.microsoft.com/office/powerpoint/2010/main" val="2265109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4ABDD3-5F5E-409F-81CD-626C7DA56EAD}"/>
              </a:ext>
            </a:extLst>
          </p:cNvPr>
          <p:cNvPicPr>
            <a:picLocks noChangeAspect="1"/>
          </p:cNvPicPr>
          <p:nvPr/>
        </p:nvPicPr>
        <p:blipFill>
          <a:blip r:embed="rId2"/>
          <a:stretch>
            <a:fillRect/>
          </a:stretch>
        </p:blipFill>
        <p:spPr>
          <a:xfrm>
            <a:off x="2743200" y="76200"/>
            <a:ext cx="4076400" cy="1524700"/>
          </a:xfrm>
          <a:prstGeom prst="rect">
            <a:avLst/>
          </a:prstGeom>
        </p:spPr>
      </p:pic>
      <p:pic>
        <p:nvPicPr>
          <p:cNvPr id="3" name="Picture 2">
            <a:extLst>
              <a:ext uri="{FF2B5EF4-FFF2-40B4-BE49-F238E27FC236}">
                <a16:creationId xmlns:a16="http://schemas.microsoft.com/office/drawing/2014/main" id="{DCD597B3-4237-4EA6-9190-5E5DA3EE8894}"/>
              </a:ext>
            </a:extLst>
          </p:cNvPr>
          <p:cNvPicPr>
            <a:picLocks noChangeAspect="1"/>
          </p:cNvPicPr>
          <p:nvPr/>
        </p:nvPicPr>
        <p:blipFill>
          <a:blip r:embed="rId3"/>
          <a:stretch>
            <a:fillRect/>
          </a:stretch>
        </p:blipFill>
        <p:spPr>
          <a:xfrm>
            <a:off x="29497" y="1593526"/>
            <a:ext cx="4711250" cy="1524700"/>
          </a:xfrm>
          <a:prstGeom prst="rect">
            <a:avLst/>
          </a:prstGeom>
        </p:spPr>
      </p:pic>
      <p:pic>
        <p:nvPicPr>
          <p:cNvPr id="4" name="Picture 3">
            <a:extLst>
              <a:ext uri="{FF2B5EF4-FFF2-40B4-BE49-F238E27FC236}">
                <a16:creationId xmlns:a16="http://schemas.microsoft.com/office/drawing/2014/main" id="{E2F958E5-21AD-4305-B14E-FE7312053B5C}"/>
              </a:ext>
            </a:extLst>
          </p:cNvPr>
          <p:cNvPicPr>
            <a:picLocks noChangeAspect="1"/>
          </p:cNvPicPr>
          <p:nvPr/>
        </p:nvPicPr>
        <p:blipFill>
          <a:blip r:embed="rId4"/>
          <a:stretch>
            <a:fillRect/>
          </a:stretch>
        </p:blipFill>
        <p:spPr>
          <a:xfrm>
            <a:off x="4572000" y="1542030"/>
            <a:ext cx="4542503" cy="5355299"/>
          </a:xfrm>
          <a:prstGeom prst="rect">
            <a:avLst/>
          </a:prstGeom>
        </p:spPr>
      </p:pic>
    </p:spTree>
    <p:extLst>
      <p:ext uri="{BB962C8B-B14F-4D97-AF65-F5344CB8AC3E}">
        <p14:creationId xmlns:p14="http://schemas.microsoft.com/office/powerpoint/2010/main" val="2255087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06A844-2602-450C-AC61-4A09EA6BD6E2}"/>
              </a:ext>
            </a:extLst>
          </p:cNvPr>
          <p:cNvPicPr>
            <a:picLocks noChangeAspect="1"/>
          </p:cNvPicPr>
          <p:nvPr/>
        </p:nvPicPr>
        <p:blipFill>
          <a:blip r:embed="rId2"/>
          <a:stretch>
            <a:fillRect/>
          </a:stretch>
        </p:blipFill>
        <p:spPr>
          <a:xfrm>
            <a:off x="249937" y="62819"/>
            <a:ext cx="5587998" cy="318181"/>
          </a:xfrm>
          <a:prstGeom prst="rect">
            <a:avLst/>
          </a:prstGeom>
        </p:spPr>
      </p:pic>
      <p:pic>
        <p:nvPicPr>
          <p:cNvPr id="3" name="Picture 2">
            <a:extLst>
              <a:ext uri="{FF2B5EF4-FFF2-40B4-BE49-F238E27FC236}">
                <a16:creationId xmlns:a16="http://schemas.microsoft.com/office/drawing/2014/main" id="{5A64DD7E-4E56-484C-A36B-D4C2075BAA94}"/>
              </a:ext>
            </a:extLst>
          </p:cNvPr>
          <p:cNvPicPr>
            <a:picLocks noChangeAspect="1"/>
          </p:cNvPicPr>
          <p:nvPr/>
        </p:nvPicPr>
        <p:blipFill>
          <a:blip r:embed="rId3"/>
          <a:stretch>
            <a:fillRect/>
          </a:stretch>
        </p:blipFill>
        <p:spPr>
          <a:xfrm>
            <a:off x="204544" y="611240"/>
            <a:ext cx="5755648" cy="559071"/>
          </a:xfrm>
          <a:prstGeom prst="rect">
            <a:avLst/>
          </a:prstGeom>
        </p:spPr>
      </p:pic>
      <p:pic>
        <p:nvPicPr>
          <p:cNvPr id="5" name="Picture 4">
            <a:extLst>
              <a:ext uri="{FF2B5EF4-FFF2-40B4-BE49-F238E27FC236}">
                <a16:creationId xmlns:a16="http://schemas.microsoft.com/office/drawing/2014/main" id="{AB6EC3B4-F21B-462D-86D7-337F4D827243}"/>
              </a:ext>
            </a:extLst>
          </p:cNvPr>
          <p:cNvPicPr>
            <a:picLocks noChangeAspect="1"/>
          </p:cNvPicPr>
          <p:nvPr/>
        </p:nvPicPr>
        <p:blipFill>
          <a:blip r:embed="rId4"/>
          <a:stretch>
            <a:fillRect/>
          </a:stretch>
        </p:blipFill>
        <p:spPr>
          <a:xfrm>
            <a:off x="160686" y="1242344"/>
            <a:ext cx="8121319" cy="5408163"/>
          </a:xfrm>
          <a:prstGeom prst="rect">
            <a:avLst/>
          </a:prstGeom>
        </p:spPr>
      </p:pic>
      <p:pic>
        <p:nvPicPr>
          <p:cNvPr id="6" name="Picture 5">
            <a:extLst>
              <a:ext uri="{FF2B5EF4-FFF2-40B4-BE49-F238E27FC236}">
                <a16:creationId xmlns:a16="http://schemas.microsoft.com/office/drawing/2014/main" id="{FA838829-0521-45A4-8106-360541C7510C}"/>
              </a:ext>
            </a:extLst>
          </p:cNvPr>
          <p:cNvPicPr>
            <a:picLocks noChangeAspect="1"/>
          </p:cNvPicPr>
          <p:nvPr/>
        </p:nvPicPr>
        <p:blipFill>
          <a:blip r:embed="rId5"/>
          <a:stretch>
            <a:fillRect/>
          </a:stretch>
        </p:blipFill>
        <p:spPr>
          <a:xfrm>
            <a:off x="5962650" y="-76200"/>
            <a:ext cx="3181350" cy="1095375"/>
          </a:xfrm>
          <a:prstGeom prst="rect">
            <a:avLst/>
          </a:prstGeom>
        </p:spPr>
      </p:pic>
    </p:spTree>
    <p:extLst>
      <p:ext uri="{BB962C8B-B14F-4D97-AF65-F5344CB8AC3E}">
        <p14:creationId xmlns:p14="http://schemas.microsoft.com/office/powerpoint/2010/main" val="211731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06A844-2602-450C-AC61-4A09EA6BD6E2}"/>
              </a:ext>
            </a:extLst>
          </p:cNvPr>
          <p:cNvPicPr>
            <a:picLocks noChangeAspect="1"/>
          </p:cNvPicPr>
          <p:nvPr/>
        </p:nvPicPr>
        <p:blipFill>
          <a:blip r:embed="rId2"/>
          <a:stretch>
            <a:fillRect/>
          </a:stretch>
        </p:blipFill>
        <p:spPr>
          <a:xfrm>
            <a:off x="252394" y="-9833"/>
            <a:ext cx="8586805" cy="488933"/>
          </a:xfrm>
          <a:prstGeom prst="rect">
            <a:avLst/>
          </a:prstGeom>
        </p:spPr>
      </p:pic>
      <p:pic>
        <p:nvPicPr>
          <p:cNvPr id="3" name="Picture 2">
            <a:extLst>
              <a:ext uri="{FF2B5EF4-FFF2-40B4-BE49-F238E27FC236}">
                <a16:creationId xmlns:a16="http://schemas.microsoft.com/office/drawing/2014/main" id="{5A64DD7E-4E56-484C-A36B-D4C2075BAA94}"/>
              </a:ext>
            </a:extLst>
          </p:cNvPr>
          <p:cNvPicPr>
            <a:picLocks noChangeAspect="1"/>
          </p:cNvPicPr>
          <p:nvPr/>
        </p:nvPicPr>
        <p:blipFill>
          <a:blip r:embed="rId3"/>
          <a:stretch>
            <a:fillRect/>
          </a:stretch>
        </p:blipFill>
        <p:spPr>
          <a:xfrm>
            <a:off x="304801" y="533400"/>
            <a:ext cx="7298591" cy="708944"/>
          </a:xfrm>
          <a:prstGeom prst="rect">
            <a:avLst/>
          </a:prstGeom>
        </p:spPr>
      </p:pic>
      <p:pic>
        <p:nvPicPr>
          <p:cNvPr id="4" name="Picture 3">
            <a:extLst>
              <a:ext uri="{FF2B5EF4-FFF2-40B4-BE49-F238E27FC236}">
                <a16:creationId xmlns:a16="http://schemas.microsoft.com/office/drawing/2014/main" id="{BF28512B-9802-41AF-98CE-B9787EA0AD76}"/>
              </a:ext>
            </a:extLst>
          </p:cNvPr>
          <p:cNvPicPr>
            <a:picLocks noChangeAspect="1"/>
          </p:cNvPicPr>
          <p:nvPr/>
        </p:nvPicPr>
        <p:blipFill>
          <a:blip r:embed="rId4"/>
          <a:stretch>
            <a:fillRect/>
          </a:stretch>
        </p:blipFill>
        <p:spPr>
          <a:xfrm>
            <a:off x="381001" y="1143001"/>
            <a:ext cx="7075798" cy="5679420"/>
          </a:xfrm>
          <a:prstGeom prst="rect">
            <a:avLst/>
          </a:prstGeom>
        </p:spPr>
      </p:pic>
      <p:pic>
        <p:nvPicPr>
          <p:cNvPr id="5" name="Picture 4">
            <a:extLst>
              <a:ext uri="{FF2B5EF4-FFF2-40B4-BE49-F238E27FC236}">
                <a16:creationId xmlns:a16="http://schemas.microsoft.com/office/drawing/2014/main" id="{C752DEEA-DE09-4815-82B0-66941B4E5205}"/>
              </a:ext>
            </a:extLst>
          </p:cNvPr>
          <p:cNvPicPr>
            <a:picLocks noChangeAspect="1"/>
          </p:cNvPicPr>
          <p:nvPr/>
        </p:nvPicPr>
        <p:blipFill>
          <a:blip r:embed="rId5"/>
          <a:stretch>
            <a:fillRect/>
          </a:stretch>
        </p:blipFill>
        <p:spPr>
          <a:xfrm>
            <a:off x="5866124" y="887872"/>
            <a:ext cx="3181350" cy="1095375"/>
          </a:xfrm>
          <a:prstGeom prst="rect">
            <a:avLst/>
          </a:prstGeom>
        </p:spPr>
      </p:pic>
    </p:spTree>
    <p:extLst>
      <p:ext uri="{BB962C8B-B14F-4D97-AF65-F5344CB8AC3E}">
        <p14:creationId xmlns:p14="http://schemas.microsoft.com/office/powerpoint/2010/main" val="3172232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AF416B-4CD2-4A28-BCC9-683932A2D9E1}"/>
              </a:ext>
            </a:extLst>
          </p:cNvPr>
          <p:cNvPicPr>
            <a:picLocks noChangeAspect="1"/>
          </p:cNvPicPr>
          <p:nvPr/>
        </p:nvPicPr>
        <p:blipFill>
          <a:blip r:embed="rId2"/>
          <a:stretch>
            <a:fillRect/>
          </a:stretch>
        </p:blipFill>
        <p:spPr>
          <a:xfrm>
            <a:off x="3534907" y="-12565"/>
            <a:ext cx="5638800" cy="1094168"/>
          </a:xfrm>
          <a:prstGeom prst="rect">
            <a:avLst/>
          </a:prstGeom>
        </p:spPr>
      </p:pic>
      <p:pic>
        <p:nvPicPr>
          <p:cNvPr id="3" name="Picture 2">
            <a:extLst>
              <a:ext uri="{FF2B5EF4-FFF2-40B4-BE49-F238E27FC236}">
                <a16:creationId xmlns:a16="http://schemas.microsoft.com/office/drawing/2014/main" id="{73D273EB-8EB9-42E6-88DE-D04BC28DB2F5}"/>
              </a:ext>
            </a:extLst>
          </p:cNvPr>
          <p:cNvPicPr>
            <a:picLocks noChangeAspect="1"/>
          </p:cNvPicPr>
          <p:nvPr/>
        </p:nvPicPr>
        <p:blipFill>
          <a:blip r:embed="rId3"/>
          <a:stretch>
            <a:fillRect/>
          </a:stretch>
        </p:blipFill>
        <p:spPr>
          <a:xfrm>
            <a:off x="142874" y="1081603"/>
            <a:ext cx="6862801" cy="411733"/>
          </a:xfrm>
          <a:prstGeom prst="rect">
            <a:avLst/>
          </a:prstGeom>
        </p:spPr>
      </p:pic>
      <p:pic>
        <p:nvPicPr>
          <p:cNvPr id="4" name="Picture 3">
            <a:extLst>
              <a:ext uri="{FF2B5EF4-FFF2-40B4-BE49-F238E27FC236}">
                <a16:creationId xmlns:a16="http://schemas.microsoft.com/office/drawing/2014/main" id="{4EB3D2C9-83D9-4DDD-AB38-F41F8EFE134B}"/>
              </a:ext>
            </a:extLst>
          </p:cNvPr>
          <p:cNvPicPr>
            <a:picLocks noChangeAspect="1"/>
          </p:cNvPicPr>
          <p:nvPr/>
        </p:nvPicPr>
        <p:blipFill>
          <a:blip r:embed="rId4"/>
          <a:stretch>
            <a:fillRect/>
          </a:stretch>
        </p:blipFill>
        <p:spPr>
          <a:xfrm>
            <a:off x="29497" y="1605193"/>
            <a:ext cx="6400800" cy="5227927"/>
          </a:xfrm>
          <a:prstGeom prst="rect">
            <a:avLst/>
          </a:prstGeom>
        </p:spPr>
      </p:pic>
      <p:pic>
        <p:nvPicPr>
          <p:cNvPr id="5" name="Picture 4">
            <a:extLst>
              <a:ext uri="{FF2B5EF4-FFF2-40B4-BE49-F238E27FC236}">
                <a16:creationId xmlns:a16="http://schemas.microsoft.com/office/drawing/2014/main" id="{A1CEAC5B-CF00-411B-AE6C-143D264CD165}"/>
              </a:ext>
            </a:extLst>
          </p:cNvPr>
          <p:cNvPicPr>
            <a:picLocks noChangeAspect="1"/>
          </p:cNvPicPr>
          <p:nvPr/>
        </p:nvPicPr>
        <p:blipFill>
          <a:blip r:embed="rId5"/>
          <a:stretch>
            <a:fillRect/>
          </a:stretch>
        </p:blipFill>
        <p:spPr>
          <a:xfrm>
            <a:off x="177287" y="-12565"/>
            <a:ext cx="4429125" cy="600075"/>
          </a:xfrm>
          <a:prstGeom prst="rect">
            <a:avLst/>
          </a:prstGeom>
        </p:spPr>
      </p:pic>
    </p:spTree>
    <p:extLst>
      <p:ext uri="{BB962C8B-B14F-4D97-AF65-F5344CB8AC3E}">
        <p14:creationId xmlns:p14="http://schemas.microsoft.com/office/powerpoint/2010/main" val="1283914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42900" y="0"/>
            <a:ext cx="8458200" cy="914400"/>
          </a:xfrm>
        </p:spPr>
        <p:txBody>
          <a:bodyPr>
            <a:normAutofit/>
          </a:bodyPr>
          <a:lstStyle/>
          <a:p>
            <a:pPr algn="l"/>
            <a:r>
              <a:rPr lang="en-US" sz="3600" dirty="0">
                <a:latin typeface="Arial Black" pitchFamily="34" charset="0"/>
                <a:cs typeface="Arial" charset="0"/>
              </a:rPr>
              <a:t>Assessment (Grading) Criteria</a:t>
            </a:r>
            <a:endParaRPr lang="en-US" sz="3600" dirty="0">
              <a:solidFill>
                <a:schemeClr val="tx2">
                  <a:lumMod val="75000"/>
                </a:schemeClr>
              </a:solidFill>
              <a:latin typeface="Arial Black"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73574153"/>
              </p:ext>
            </p:extLst>
          </p:nvPr>
        </p:nvGraphicFramePr>
        <p:xfrm>
          <a:off x="762000" y="2133600"/>
          <a:ext cx="7391400" cy="2527421"/>
        </p:xfrm>
        <a:graphic>
          <a:graphicData uri="http://schemas.openxmlformats.org/drawingml/2006/table">
            <a:tbl>
              <a:tblPr firstRow="1" firstCol="1" bandRow="1">
                <a:tableStyleId>{5C22544A-7EE6-4342-B048-85BDC9FD1C3A}</a:tableStyleId>
              </a:tblPr>
              <a:tblGrid>
                <a:gridCol w="5561846">
                  <a:extLst>
                    <a:ext uri="{9D8B030D-6E8A-4147-A177-3AD203B41FA5}">
                      <a16:colId xmlns:a16="http://schemas.microsoft.com/office/drawing/2014/main" val="20000"/>
                    </a:ext>
                  </a:extLst>
                </a:gridCol>
                <a:gridCol w="1829554">
                  <a:extLst>
                    <a:ext uri="{9D8B030D-6E8A-4147-A177-3AD203B41FA5}">
                      <a16:colId xmlns:a16="http://schemas.microsoft.com/office/drawing/2014/main" val="20001"/>
                    </a:ext>
                  </a:extLst>
                </a:gridCol>
              </a:tblGrid>
              <a:tr h="506461">
                <a:tc>
                  <a:txBody>
                    <a:bodyPr/>
                    <a:lstStyle/>
                    <a:p>
                      <a:pPr algn="l" rtl="0">
                        <a:lnSpc>
                          <a:spcPct val="115000"/>
                        </a:lnSpc>
                        <a:spcAft>
                          <a:spcPts val="0"/>
                        </a:spcAft>
                      </a:pPr>
                      <a:r>
                        <a:rPr lang="en-US" sz="2000" dirty="0">
                          <a:solidFill>
                            <a:schemeClr val="tx1">
                              <a:lumMod val="75000"/>
                              <a:lumOff val="25000"/>
                            </a:schemeClr>
                          </a:solidFill>
                          <a:effectLst/>
                          <a:latin typeface="Arial Black" pitchFamily="34" charset="0"/>
                          <a:ea typeface="Calibri"/>
                          <a:cs typeface="Arial"/>
                        </a:rPr>
                        <a:t>Quizzes</a:t>
                      </a:r>
                    </a:p>
                  </a:txBody>
                  <a:tcPr marL="68573" marR="68573"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rtl="0">
                        <a:lnSpc>
                          <a:spcPct val="115000"/>
                        </a:lnSpc>
                        <a:spcAft>
                          <a:spcPts val="0"/>
                        </a:spcAft>
                      </a:pPr>
                      <a:r>
                        <a:rPr lang="en-US" sz="2000" dirty="0">
                          <a:solidFill>
                            <a:schemeClr val="tx1">
                              <a:lumMod val="75000"/>
                              <a:lumOff val="25000"/>
                            </a:schemeClr>
                          </a:solidFill>
                          <a:effectLst/>
                          <a:latin typeface="Arial Black" pitchFamily="34" charset="0"/>
                        </a:rPr>
                        <a:t>15%</a:t>
                      </a:r>
                      <a:endParaRPr lang="en-US" sz="2000" dirty="0">
                        <a:solidFill>
                          <a:schemeClr val="tx1">
                            <a:lumMod val="75000"/>
                            <a:lumOff val="25000"/>
                          </a:schemeClr>
                        </a:solidFill>
                        <a:effectLst/>
                        <a:latin typeface="Arial Black" pitchFamily="34" charset="0"/>
                        <a:ea typeface="Calibri"/>
                        <a:cs typeface="Arial"/>
                      </a:endParaRPr>
                    </a:p>
                  </a:txBody>
                  <a:tcPr marL="68573" marR="68573"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1"/>
                  </a:ext>
                </a:extLst>
              </a:tr>
              <a:tr h="439219">
                <a:tc>
                  <a:txBody>
                    <a:bodyPr/>
                    <a:lstStyle/>
                    <a:p>
                      <a:pPr algn="l" rtl="0">
                        <a:lnSpc>
                          <a:spcPct val="115000"/>
                        </a:lnSpc>
                        <a:spcAft>
                          <a:spcPts val="0"/>
                        </a:spcAft>
                      </a:pPr>
                      <a:r>
                        <a:rPr lang="en-US" sz="2000">
                          <a:solidFill>
                            <a:schemeClr val="tx1">
                              <a:lumMod val="75000"/>
                              <a:lumOff val="25000"/>
                            </a:schemeClr>
                          </a:solidFill>
                          <a:effectLst/>
                          <a:latin typeface="Arial Black" pitchFamily="34" charset="0"/>
                          <a:ea typeface="Calibri"/>
                          <a:cs typeface="Arial"/>
                        </a:rPr>
                        <a:t>Midterm exam </a:t>
                      </a:r>
                      <a:endParaRPr lang="en-US" sz="2000" dirty="0">
                        <a:solidFill>
                          <a:schemeClr val="tx1">
                            <a:lumMod val="75000"/>
                            <a:lumOff val="25000"/>
                          </a:schemeClr>
                        </a:solidFill>
                        <a:effectLst/>
                        <a:latin typeface="Arial Black" pitchFamily="34" charset="0"/>
                        <a:ea typeface="Calibri"/>
                        <a:cs typeface="Arial"/>
                      </a:endParaRPr>
                    </a:p>
                  </a:txBody>
                  <a:tcPr marL="68573" marR="68573"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rtl="0">
                        <a:lnSpc>
                          <a:spcPct val="115000"/>
                        </a:lnSpc>
                        <a:spcAft>
                          <a:spcPts val="0"/>
                        </a:spcAft>
                      </a:pPr>
                      <a:r>
                        <a:rPr lang="en-US" sz="2000" dirty="0">
                          <a:solidFill>
                            <a:schemeClr val="tx1">
                              <a:lumMod val="75000"/>
                              <a:lumOff val="25000"/>
                            </a:schemeClr>
                          </a:solidFill>
                          <a:effectLst/>
                          <a:latin typeface="Arial Black" pitchFamily="34" charset="0"/>
                          <a:ea typeface="Calibri"/>
                          <a:cs typeface="Arial"/>
                        </a:rPr>
                        <a:t>20%</a:t>
                      </a:r>
                    </a:p>
                  </a:txBody>
                  <a:tcPr marL="68573" marR="68573"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10003"/>
                  </a:ext>
                </a:extLst>
              </a:tr>
              <a:tr h="439219">
                <a:tc>
                  <a:txBody>
                    <a:bodyPr/>
                    <a:lstStyle/>
                    <a:p>
                      <a:pPr algn="l" rtl="0">
                        <a:lnSpc>
                          <a:spcPct val="115000"/>
                        </a:lnSpc>
                        <a:spcAft>
                          <a:spcPts val="0"/>
                        </a:spcAft>
                      </a:pPr>
                      <a:r>
                        <a:rPr lang="en-US" sz="2000" dirty="0">
                          <a:solidFill>
                            <a:schemeClr val="tx1">
                              <a:lumMod val="75000"/>
                              <a:lumOff val="25000"/>
                            </a:schemeClr>
                          </a:solidFill>
                          <a:effectLst/>
                          <a:latin typeface="Arial Black" pitchFamily="34" charset="0"/>
                          <a:ea typeface="Calibri"/>
                          <a:cs typeface="Arial"/>
                        </a:rPr>
                        <a:t>Lab (TA)</a:t>
                      </a:r>
                    </a:p>
                  </a:txBody>
                  <a:tcPr marL="68573" marR="68573"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rtl="0">
                        <a:lnSpc>
                          <a:spcPct val="115000"/>
                        </a:lnSpc>
                        <a:spcAft>
                          <a:spcPts val="0"/>
                        </a:spcAft>
                      </a:pPr>
                      <a:r>
                        <a:rPr lang="en-US" sz="2000" dirty="0">
                          <a:solidFill>
                            <a:schemeClr val="tx1">
                              <a:lumMod val="75000"/>
                              <a:lumOff val="25000"/>
                            </a:schemeClr>
                          </a:solidFill>
                          <a:effectLst/>
                          <a:latin typeface="Arial Black" pitchFamily="34" charset="0"/>
                          <a:ea typeface="Calibri"/>
                          <a:cs typeface="Arial"/>
                        </a:rPr>
                        <a:t>25%</a:t>
                      </a:r>
                    </a:p>
                  </a:txBody>
                  <a:tcPr marL="68573" marR="68573"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2523818588"/>
                  </a:ext>
                </a:extLst>
              </a:tr>
              <a:tr h="571261">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2000" dirty="0">
                          <a:solidFill>
                            <a:schemeClr val="tx1">
                              <a:lumMod val="75000"/>
                              <a:lumOff val="25000"/>
                            </a:schemeClr>
                          </a:solidFill>
                          <a:effectLst/>
                          <a:latin typeface="Arial Black" pitchFamily="34" charset="0"/>
                          <a:ea typeface="Calibri"/>
                          <a:cs typeface="Arial"/>
                        </a:rPr>
                        <a:t>Final exam</a:t>
                      </a:r>
                    </a:p>
                  </a:txBody>
                  <a:tcPr marL="68573" marR="68573"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rtl="0">
                        <a:lnSpc>
                          <a:spcPct val="115000"/>
                        </a:lnSpc>
                        <a:spcAft>
                          <a:spcPts val="0"/>
                        </a:spcAft>
                      </a:pPr>
                      <a:r>
                        <a:rPr lang="en-US" sz="2000" dirty="0">
                          <a:solidFill>
                            <a:schemeClr val="tx1">
                              <a:lumMod val="75000"/>
                              <a:lumOff val="25000"/>
                            </a:schemeClr>
                          </a:solidFill>
                          <a:effectLst/>
                          <a:latin typeface="Arial Black" pitchFamily="34" charset="0"/>
                          <a:ea typeface="Calibri"/>
                          <a:cs typeface="Arial"/>
                        </a:rPr>
                        <a:t>40%</a:t>
                      </a:r>
                    </a:p>
                  </a:txBody>
                  <a:tcPr marL="68573" marR="68573"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864683279"/>
                  </a:ext>
                </a:extLst>
              </a:tr>
              <a:tr h="571261">
                <a:tc>
                  <a:txBody>
                    <a:bodyPr/>
                    <a:lstStyle/>
                    <a:p>
                      <a:pPr algn="l" rtl="0">
                        <a:lnSpc>
                          <a:spcPct val="115000"/>
                        </a:lnSpc>
                        <a:spcAft>
                          <a:spcPts val="0"/>
                        </a:spcAft>
                      </a:pPr>
                      <a:endParaRPr lang="en-US" sz="2000" dirty="0">
                        <a:solidFill>
                          <a:schemeClr val="tx1">
                            <a:lumMod val="75000"/>
                            <a:lumOff val="25000"/>
                          </a:schemeClr>
                        </a:solidFill>
                        <a:effectLst/>
                        <a:latin typeface="Arial Black" pitchFamily="34" charset="0"/>
                        <a:ea typeface="Calibri"/>
                        <a:cs typeface="Arial"/>
                      </a:endParaRPr>
                    </a:p>
                  </a:txBody>
                  <a:tcPr marL="68573" marR="68573"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l" rtl="0">
                        <a:lnSpc>
                          <a:spcPct val="115000"/>
                        </a:lnSpc>
                        <a:spcAft>
                          <a:spcPts val="0"/>
                        </a:spcAft>
                      </a:pPr>
                      <a:r>
                        <a:rPr lang="en-US" sz="2000" dirty="0">
                          <a:solidFill>
                            <a:schemeClr val="tx1">
                              <a:lumMod val="75000"/>
                              <a:lumOff val="25000"/>
                            </a:schemeClr>
                          </a:solidFill>
                          <a:effectLst/>
                          <a:latin typeface="Arial Black" pitchFamily="34" charset="0"/>
                          <a:ea typeface="Calibri"/>
                          <a:cs typeface="Arial"/>
                        </a:rPr>
                        <a:t>100%</a:t>
                      </a:r>
                    </a:p>
                  </a:txBody>
                  <a:tcPr marL="68573" marR="68573" marT="0"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val="425227370"/>
                  </a:ext>
                </a:extLst>
              </a:tr>
            </a:tbl>
          </a:graphicData>
        </a:graphic>
      </p:graphicFrame>
    </p:spTree>
    <p:extLst>
      <p:ext uri="{BB962C8B-B14F-4D97-AF65-F5344CB8AC3E}">
        <p14:creationId xmlns:p14="http://schemas.microsoft.com/office/powerpoint/2010/main" val="2507986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5795</TotalTime>
  <Words>874</Words>
  <Application>Microsoft Office PowerPoint</Application>
  <PresentationFormat>On-screen Show (4:3)</PresentationFormat>
  <Paragraphs>155</Paragraphs>
  <Slides>19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Arial Black</vt:lpstr>
      <vt:lpstr>Calibri</vt:lpstr>
      <vt:lpstr>Times New Roman</vt:lpstr>
      <vt:lpstr>Wingdings</vt:lpstr>
      <vt:lpstr>Office Theme</vt:lpstr>
      <vt:lpstr>PowerPoint Presentation</vt:lpstr>
      <vt:lpstr>PowerPoint Presentation</vt:lpstr>
      <vt:lpstr>Where to find me</vt:lpstr>
      <vt:lpstr>Office Hours</vt:lpstr>
      <vt:lpstr>Teaching Assistants</vt:lpstr>
      <vt:lpstr>Course Information</vt:lpstr>
      <vt:lpstr>Course Description </vt:lpstr>
      <vt:lpstr>Instructional Learning Objectives</vt:lpstr>
      <vt:lpstr>Prerequisites</vt:lpstr>
      <vt:lpstr>Course Internet Resources </vt:lpstr>
      <vt:lpstr>Required Textbook and Material</vt:lpstr>
      <vt:lpstr>Class Schedule</vt:lpstr>
      <vt:lpstr>PowerPoint Presentation</vt:lpstr>
      <vt:lpstr>PowerPoint Presentation</vt:lpstr>
      <vt:lpstr>PowerPoint Presentation</vt:lpstr>
      <vt:lpstr>PowerPoint Presentation</vt:lpstr>
      <vt:lpstr>PowerPoint Presentation</vt:lpstr>
      <vt:lpstr>PowerPoint Presentation</vt:lpstr>
      <vt:lpstr>Assessment (Grading) Criteria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Mohammad Mikki</dc:creator>
  <cp:lastModifiedBy>Mohammad Mikki</cp:lastModifiedBy>
  <cp:revision>167</cp:revision>
  <cp:lastPrinted>2019-12-07T08:29:44Z</cp:lastPrinted>
  <dcterms:created xsi:type="dcterms:W3CDTF">2006-08-16T00:00:00Z</dcterms:created>
  <dcterms:modified xsi:type="dcterms:W3CDTF">2021-02-05T08:58:00Z</dcterms:modified>
</cp:coreProperties>
</file>