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activeX/activeX1.xml" ContentType="application/vnd.ms-office.activeX+xml"/>
  <Override PartName="/ppt/tags/tag1.xml" ContentType="application/vnd.openxmlformats-officedocument.presentationml.tags+xml"/>
  <Override PartName="/ppt/activeX/activeX2.xml" ContentType="application/vnd.ms-office.activeX+xml"/>
  <Override PartName="/ppt/tags/tag2.xml" ContentType="application/vnd.openxmlformats-officedocument.presentationml.tags+xml"/>
  <Override PartName="/ppt/activeX/activeX3.xml" ContentType="application/vnd.ms-office.activeX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5" r:id="rId3"/>
    <p:sldMasterId id="2147483687" r:id="rId4"/>
    <p:sldMasterId id="2147483699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74" r:id="rId16"/>
    <p:sldId id="270" r:id="rId17"/>
    <p:sldId id="271" r:id="rId18"/>
    <p:sldId id="272" r:id="rId19"/>
    <p:sldId id="273" r:id="rId20"/>
    <p:sldId id="268" r:id="rId21"/>
    <p:sldId id="269" r:id="rId22"/>
    <p:sldId id="266" r:id="rId23"/>
    <p:sldId id="267" r:id="rId24"/>
    <p:sldId id="275" r:id="rId25"/>
    <p:sldId id="276" r:id="rId26"/>
    <p:sldId id="277" r:id="rId27"/>
    <p:sldId id="278" r:id="rId28"/>
    <p:sldId id="279" r:id="rId29"/>
    <p:sldId id="280" r:id="rId30"/>
    <p:sldId id="302" r:id="rId31"/>
    <p:sldId id="303" r:id="rId32"/>
    <p:sldId id="304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9" r:id="rId44"/>
    <p:sldId id="300" r:id="rId45"/>
    <p:sldId id="301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516" y="-6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heme" Target="theme/theme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activeX1.xml><?xml version="1.0" encoding="utf-8"?>
<ax:ocx xmlns:ax="http://schemas.microsoft.com/office/2006/activeX" xmlns:r="http://schemas.openxmlformats.org/officeDocument/2006/relationships" ax:classid="{10FD7FEE-875F-11D6-83D2-525400E80BD5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10FD7FEE-875F-11D6-83D2-525400E80BD5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10FD7FEE-875F-11D6-83D2-525400E80BD5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9219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9220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grpSp>
            <p:nvGrpSpPr>
              <p:cNvPr id="9221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9222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3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4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5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6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7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8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9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0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1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2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3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4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5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6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7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8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9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0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1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2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3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4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5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6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7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8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9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0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1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2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3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4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5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6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7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8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9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0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1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2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3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4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5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6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7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8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9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0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1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2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9273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9274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9275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6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7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8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9279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9280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81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82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285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9286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9287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8FD4D00-6F41-4D0C-9B3A-8BC82FAFB4E5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586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399880-CA21-41BC-8956-16283EBDA241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558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7C60CA-4A75-4A6C-B921-D2048559E68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934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B8D817-3B64-4703-8DB3-DD203E1E4B2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669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ED0C9D-BEA3-4D49-AB87-6921DADDA7DB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1581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1DEB29-C218-411D-BC42-5E82EEB9CDE2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0800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A6F83-CC90-4624-935A-E1F1A1D0C468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5702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C2AF-083F-4264-93E2-00A82819EA16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917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642624-4F21-4AFB-8986-B3A8188F4AA6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447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E6CB0-701D-4E74-BEC0-96F0718088A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0945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6C93C-8EFC-4576-B1BF-9CE5F36B2878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6808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Basil Hamed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C044B76-6D53-4113-ABFC-A91B688DB13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6873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Basil Hamed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9DFD65-928E-402E-AA4A-FE3358FEC4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305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54013"/>
            <a:ext cx="5791200" cy="1057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524000"/>
            <a:ext cx="4070350" cy="4675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750" y="1524000"/>
            <a:ext cx="4070350" cy="4675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3803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8607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9558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8354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4515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5856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8078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8319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945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7434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892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3460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0523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0449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9389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4767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1519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9091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1382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5944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333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9862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078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8948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109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05045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10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316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1976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615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59851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6685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4841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14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819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8196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8197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198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199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0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1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2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7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2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7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8219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822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</p:grpSp>
        <p:sp>
          <p:nvSpPr>
            <p:cNvPr id="8249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 u="sng" dirty="0" smtClean="0">
                <a:solidFill>
                  <a:srgbClr val="40458C"/>
                </a:solidFill>
                <a:latin typeface="Arial" pitchFamily="34" charset="0"/>
              </a:endParaRPr>
            </a:p>
          </p:txBody>
        </p:sp>
        <p:sp>
          <p:nvSpPr>
            <p:cNvPr id="8250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 u="sng" dirty="0" smtClean="0">
                <a:solidFill>
                  <a:srgbClr val="40458C"/>
                </a:solidFill>
                <a:latin typeface="Arial" pitchFamily="34" charset="0"/>
              </a:endParaRPr>
            </a:p>
          </p:txBody>
        </p:sp>
        <p:grpSp>
          <p:nvGrpSpPr>
            <p:cNvPr id="8251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8252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8253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8254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8255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256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u="none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40458C"/>
              </a:solidFill>
            </a:endParaRPr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 u="none"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40458C"/>
                </a:solidFill>
              </a:rPr>
              <a:t>Basil Hamed</a:t>
            </a:r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u="none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17529-E271-4FA7-BB72-D185353C7D46}" type="slidenum">
              <a:rPr lang="en-US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 smtClean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770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544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73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28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40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8.png"/><Relationship Id="rId4" Type="http://schemas.openxmlformats.org/officeDocument/2006/relationships/image" Target="../media/image44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1.png"/><Relationship Id="rId4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2.png"/><Relationship Id="rId4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3.png"/><Relationship Id="rId4" Type="http://schemas.openxmlformats.org/officeDocument/2006/relationships/slideLayout" Target="../slideLayouts/slideLayout4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4.emf"/><Relationship Id="rId5" Type="http://schemas.openxmlformats.org/officeDocument/2006/relationships/image" Target="../media/image63.emf"/><Relationship Id="rId4" Type="http://schemas.openxmlformats.org/officeDocument/2006/relationships/image" Target="../media/image62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9.emf"/><Relationship Id="rId4" Type="http://schemas.openxmlformats.org/officeDocument/2006/relationships/image" Target="../media/image68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2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4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emf"/><Relationship Id="rId13" Type="http://schemas.openxmlformats.org/officeDocument/2006/relationships/image" Target="../media/image86.emf"/><Relationship Id="rId3" Type="http://schemas.openxmlformats.org/officeDocument/2006/relationships/image" Target="../media/image76.emf"/><Relationship Id="rId7" Type="http://schemas.openxmlformats.org/officeDocument/2006/relationships/image" Target="../media/image80.emf"/><Relationship Id="rId12" Type="http://schemas.openxmlformats.org/officeDocument/2006/relationships/image" Target="../media/image85.emf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9.emf"/><Relationship Id="rId11" Type="http://schemas.openxmlformats.org/officeDocument/2006/relationships/image" Target="../media/image84.emf"/><Relationship Id="rId5" Type="http://schemas.openxmlformats.org/officeDocument/2006/relationships/image" Target="../media/image78.emf"/><Relationship Id="rId10" Type="http://schemas.openxmlformats.org/officeDocument/2006/relationships/image" Target="../media/image83.emf"/><Relationship Id="rId4" Type="http://schemas.openxmlformats.org/officeDocument/2006/relationships/image" Target="../media/image77.emf"/><Relationship Id="rId9" Type="http://schemas.openxmlformats.org/officeDocument/2006/relationships/image" Target="../media/image82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7.emf"/><Relationship Id="rId4" Type="http://schemas.openxmlformats.org/officeDocument/2006/relationships/image" Target="../media/image8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0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3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8.emf"/><Relationship Id="rId5" Type="http://schemas.openxmlformats.org/officeDocument/2006/relationships/image" Target="../media/image97.emf"/><Relationship Id="rId4" Type="http://schemas.openxmlformats.org/officeDocument/2006/relationships/image" Target="../media/image96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2.emf"/><Relationship Id="rId4" Type="http://schemas.openxmlformats.org/officeDocument/2006/relationships/image" Target="../media/image101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6.emf"/><Relationship Id="rId4" Type="http://schemas.openxmlformats.org/officeDocument/2006/relationships/image" Target="../media/image105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emf"/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1.emf"/><Relationship Id="rId5" Type="http://schemas.openxmlformats.org/officeDocument/2006/relationships/image" Target="../media/image110.png"/><Relationship Id="rId4" Type="http://schemas.openxmlformats.org/officeDocument/2006/relationships/image" Target="../media/image109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emf"/><Relationship Id="rId3" Type="http://schemas.openxmlformats.org/officeDocument/2006/relationships/image" Target="../media/image113.emf"/><Relationship Id="rId7" Type="http://schemas.openxmlformats.org/officeDocument/2006/relationships/image" Target="../media/image117.emf"/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6.emf"/><Relationship Id="rId5" Type="http://schemas.openxmlformats.org/officeDocument/2006/relationships/image" Target="../media/image115.emf"/><Relationship Id="rId4" Type="http://schemas.openxmlformats.org/officeDocument/2006/relationships/image" Target="../media/image114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2" Type="http://schemas.openxmlformats.org/officeDocument/2006/relationships/image" Target="../media/image119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1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Control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309938"/>
            <a:ext cx="7315200" cy="1752600"/>
          </a:xfrm>
        </p:spPr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</a:rPr>
              <a:t>Lect.8  </a:t>
            </a:r>
            <a:r>
              <a:rPr lang="en-US" sz="2800" dirty="0">
                <a:solidFill>
                  <a:srgbClr val="FF0000"/>
                </a:solidFill>
              </a:rPr>
              <a:t>Root Locus Techniques</a:t>
            </a:r>
          </a:p>
          <a:p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Basil Hamed</a:t>
            </a: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87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Chapter Learning Outcomes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/>
              </a:rPr>
              <a:t>After </a:t>
            </a:r>
            <a:r>
              <a:rPr lang="en-US" sz="2400" dirty="0">
                <a:solidFill>
                  <a:srgbClr val="FF0000"/>
                </a:solidFill>
                <a:latin typeface="Arial"/>
              </a:rPr>
              <a:t>completing this chapter the student will be able to</a:t>
            </a:r>
            <a:r>
              <a:rPr lang="en-US" sz="2400" dirty="0" smtClean="0">
                <a:solidFill>
                  <a:srgbClr val="FF0000"/>
                </a:solidFill>
                <a:latin typeface="Arial"/>
              </a:rPr>
              <a:t>:</a:t>
            </a:r>
          </a:p>
          <a:p>
            <a:pPr marL="0" indent="0">
              <a:buNone/>
            </a:pP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33600"/>
            <a:ext cx="81534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19335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Root Locus – What is it?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W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. R. Evans developed in 1948.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FF0000"/>
                </a:solidFill>
                <a:latin typeface="Helvetica-Oblique"/>
              </a:rPr>
              <a:t>Pole </a:t>
            </a:r>
            <a:r>
              <a:rPr lang="en-US" sz="2400" i="1" dirty="0">
                <a:solidFill>
                  <a:srgbClr val="FF0000"/>
                </a:solidFill>
                <a:latin typeface="Helvetica-Oblique"/>
              </a:rPr>
              <a:t>location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characterizes the feedback system </a:t>
            </a:r>
            <a:r>
              <a:rPr lang="en-US" sz="2400" dirty="0" smtClean="0">
                <a:solidFill>
                  <a:srgbClr val="009A9A"/>
                </a:solidFill>
                <a:latin typeface="Helvetica"/>
              </a:rPr>
              <a:t>stability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and </a:t>
            </a:r>
            <a:r>
              <a:rPr lang="en-US" sz="2400" dirty="0">
                <a:solidFill>
                  <a:srgbClr val="009A9A"/>
                </a:solidFill>
                <a:latin typeface="Helvetica"/>
              </a:rPr>
              <a:t>transient properties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Consider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a feedback system that has one parameter (</a:t>
            </a: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gain) </a:t>
            </a:r>
            <a:r>
              <a:rPr lang="en-US" sz="2400" i="1" dirty="0" smtClean="0">
                <a:solidFill>
                  <a:srgbClr val="000000"/>
                </a:solidFill>
                <a:latin typeface="Times-Italic"/>
              </a:rPr>
              <a:t>K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&gt; 0 to be designed</a:t>
            </a: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endParaRPr lang="en-US" sz="2400" dirty="0" smtClean="0">
              <a:solidFill>
                <a:srgbClr val="000000"/>
              </a:solidFill>
              <a:latin typeface="Helvetica"/>
            </a:endParaRPr>
          </a:p>
          <a:p>
            <a:pPr algn="just">
              <a:buFont typeface="Arial" pitchFamily="34" charset="0"/>
              <a:buChar char="•"/>
            </a:pPr>
            <a:endParaRPr lang="en-US" sz="2400" dirty="0" smtClean="0">
              <a:solidFill>
                <a:srgbClr val="000000"/>
              </a:solidFill>
              <a:latin typeface="Helvetica"/>
            </a:endParaRPr>
          </a:p>
          <a:p>
            <a:pPr algn="just">
              <a:buFont typeface="Arial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Helvetica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FF0000"/>
                </a:solidFill>
                <a:latin typeface="Helvetica-Oblique"/>
              </a:rPr>
              <a:t>Root </a:t>
            </a:r>
            <a:r>
              <a:rPr lang="en-US" sz="2400" i="1" dirty="0">
                <a:solidFill>
                  <a:srgbClr val="FF0000"/>
                </a:solidFill>
                <a:latin typeface="Helvetica-Oblique"/>
              </a:rPr>
              <a:t>locus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graphically shows how poles of CL system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varies as </a:t>
            </a:r>
            <a:r>
              <a:rPr lang="en-US" sz="2400" i="1" dirty="0">
                <a:solidFill>
                  <a:srgbClr val="000000"/>
                </a:solidFill>
                <a:latin typeface="Times-Italic"/>
              </a:rPr>
              <a:t>K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varies from 0 to infinity.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517467"/>
            <a:ext cx="3563937" cy="1283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82145" y="3943589"/>
            <a:ext cx="250555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i="1" dirty="0">
                <a:solidFill>
                  <a:srgbClr val="FF0000"/>
                </a:solidFill>
                <a:latin typeface="Times-Italic"/>
              </a:rPr>
              <a:t>L</a:t>
            </a:r>
            <a:r>
              <a:rPr lang="en-US" sz="2200" dirty="0">
                <a:solidFill>
                  <a:srgbClr val="FF0000"/>
                </a:solidFill>
                <a:latin typeface="Times-Roman"/>
              </a:rPr>
              <a:t>(</a:t>
            </a:r>
            <a:r>
              <a:rPr lang="en-US" sz="2200" i="1" dirty="0">
                <a:solidFill>
                  <a:srgbClr val="FF0000"/>
                </a:solidFill>
                <a:latin typeface="Times-Italic"/>
              </a:rPr>
              <a:t>s</a:t>
            </a:r>
            <a:r>
              <a:rPr lang="en-US" sz="2200" dirty="0" smtClean="0">
                <a:solidFill>
                  <a:srgbClr val="FF0000"/>
                </a:solidFill>
                <a:latin typeface="Times-Roman"/>
              </a:rPr>
              <a:t>): </a:t>
            </a:r>
            <a:r>
              <a:rPr lang="en-US" sz="2200" dirty="0" smtClean="0">
                <a:solidFill>
                  <a:srgbClr val="FF0000"/>
                </a:solidFill>
                <a:latin typeface="Helvetica"/>
              </a:rPr>
              <a:t>open-loop </a:t>
            </a:r>
            <a:r>
              <a:rPr lang="en-US" sz="2200" dirty="0">
                <a:solidFill>
                  <a:srgbClr val="FF0000"/>
                </a:solidFill>
                <a:latin typeface="Helvetica"/>
              </a:rPr>
              <a:t>TF</a:t>
            </a:r>
            <a:endParaRPr lang="en-US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0522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Root Locus – A Simple Example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3429000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688883"/>
            <a:ext cx="1552575" cy="720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3059668"/>
            <a:ext cx="238238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Helvetica"/>
              </a:rPr>
              <a:t>Characteristic eq.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1" y="2971801"/>
            <a:ext cx="2286000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0"/>
            <a:ext cx="19812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183" y="3810000"/>
            <a:ext cx="1961017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64418" y="4953000"/>
            <a:ext cx="338427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i="1" dirty="0">
                <a:latin typeface="Times-Italic"/>
              </a:rPr>
              <a:t>K </a:t>
            </a:r>
            <a:r>
              <a:rPr lang="en-US" sz="2200" dirty="0">
                <a:latin typeface="Helvetica"/>
              </a:rPr>
              <a:t>= 0: </a:t>
            </a:r>
            <a:r>
              <a:rPr lang="en-US" sz="2200" i="1" dirty="0">
                <a:latin typeface="Times-Italic"/>
              </a:rPr>
              <a:t>s </a:t>
            </a:r>
            <a:r>
              <a:rPr lang="en-US" sz="2200" dirty="0">
                <a:latin typeface="Helvetica"/>
              </a:rPr>
              <a:t>= 0,-2</a:t>
            </a:r>
          </a:p>
          <a:p>
            <a:r>
              <a:rPr lang="en-US" sz="2200" i="1" dirty="0" smtClean="0">
                <a:latin typeface="Times-Italic"/>
              </a:rPr>
              <a:t>K </a:t>
            </a:r>
            <a:r>
              <a:rPr lang="en-US" sz="2200" dirty="0">
                <a:latin typeface="Helvetica"/>
              </a:rPr>
              <a:t>= 1: </a:t>
            </a:r>
            <a:r>
              <a:rPr lang="en-US" sz="2200" i="1" dirty="0">
                <a:latin typeface="Times-Italic"/>
              </a:rPr>
              <a:t>s </a:t>
            </a:r>
            <a:r>
              <a:rPr lang="en-US" sz="2200" dirty="0">
                <a:latin typeface="Helvetica"/>
              </a:rPr>
              <a:t>= -1, -1</a:t>
            </a:r>
          </a:p>
          <a:p>
            <a:r>
              <a:rPr lang="en-US" sz="2200" i="1" dirty="0" smtClean="0">
                <a:latin typeface="Times-Italic"/>
              </a:rPr>
              <a:t>K </a:t>
            </a:r>
            <a:r>
              <a:rPr lang="en-US" sz="2200" dirty="0">
                <a:latin typeface="Helvetica"/>
              </a:rPr>
              <a:t>&gt; 1: complex numbers</a:t>
            </a:r>
            <a:endParaRPr lang="en-US" sz="2200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4267200"/>
            <a:ext cx="29718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99856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458200" cy="9906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Helvetica"/>
              </a:rPr>
              <a:t>Root Locus – A Complicated Example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00200"/>
            <a:ext cx="34290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600200"/>
            <a:ext cx="2363787" cy="894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9600" y="3028890"/>
            <a:ext cx="236795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Helvetica"/>
              </a:rPr>
              <a:t>Characteristic eq</a:t>
            </a:r>
            <a:r>
              <a:rPr lang="en-US" dirty="0">
                <a:latin typeface="Helvetica"/>
              </a:rPr>
              <a:t>.</a:t>
            </a:r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488" y="2895600"/>
            <a:ext cx="2754312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0"/>
            <a:ext cx="3124200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810000"/>
            <a:ext cx="1600199" cy="609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62000" y="4800600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Helvetica"/>
              </a:rPr>
              <a:t>It is hard to solve this analytically for each </a:t>
            </a:r>
            <a:r>
              <a:rPr lang="en-US" sz="2400" i="1" dirty="0">
                <a:solidFill>
                  <a:srgbClr val="000000"/>
                </a:solidFill>
                <a:latin typeface="Times-Italic"/>
              </a:rPr>
              <a:t>K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Is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there some way to </a:t>
            </a:r>
            <a:r>
              <a:rPr lang="en-US" sz="2400" dirty="0">
                <a:solidFill>
                  <a:srgbClr val="FF0000"/>
                </a:solidFill>
                <a:latin typeface="Helvetica"/>
              </a:rPr>
              <a:t>sketch a rough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root locus by hand?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08633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smtClean="0">
                <a:latin typeface="Arial"/>
              </a:rPr>
              <a:t>8. </a:t>
            </a:r>
            <a:r>
              <a:rPr lang="en-US" sz="3600" b="1" dirty="0">
                <a:latin typeface="Arial"/>
              </a:rPr>
              <a:t>1 Introduction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077200" cy="41148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200" dirty="0">
                <a:latin typeface="Times New Roman"/>
              </a:rPr>
              <a:t>Root locus, a graphical presentation of the closed-loop poles as a system parameter </a:t>
            </a:r>
            <a:r>
              <a:rPr lang="en-US" sz="2200" dirty="0" smtClean="0">
                <a:latin typeface="Times New Roman"/>
              </a:rPr>
              <a:t>is varied</a:t>
            </a:r>
            <a:r>
              <a:rPr lang="en-US" sz="2200" dirty="0">
                <a:latin typeface="Times New Roman"/>
              </a:rPr>
              <a:t>, is a powerful method of analysis and design for stability and transient </a:t>
            </a:r>
            <a:r>
              <a:rPr lang="en-US" sz="2200" dirty="0" smtClean="0">
                <a:latin typeface="Times New Roman"/>
              </a:rPr>
              <a:t>response</a:t>
            </a:r>
            <a:r>
              <a:rPr lang="en-US" sz="2200" i="1" dirty="0" smtClean="0">
                <a:solidFill>
                  <a:srgbClr val="FF0000"/>
                </a:solidFill>
                <a:latin typeface="Times New Roman"/>
              </a:rPr>
              <a:t>(Evans</a:t>
            </a:r>
            <a:r>
              <a:rPr lang="en-US" sz="2200" i="1" dirty="0">
                <a:solidFill>
                  <a:srgbClr val="FF0000"/>
                </a:solidFill>
                <a:latin typeface="Times New Roman"/>
              </a:rPr>
              <a:t>, 1948; 1950</a:t>
            </a:r>
            <a:r>
              <a:rPr lang="en-US" sz="2200" i="1" dirty="0" smtClean="0">
                <a:solidFill>
                  <a:srgbClr val="FF0000"/>
                </a:solidFill>
                <a:latin typeface="Times New Roman"/>
              </a:rPr>
              <a:t>).</a:t>
            </a:r>
          </a:p>
          <a:p>
            <a:pPr marL="0" indent="0" algn="just">
              <a:buNone/>
            </a:pPr>
            <a:r>
              <a:rPr lang="en-US" sz="2200" i="1" dirty="0" smtClean="0">
                <a:solidFill>
                  <a:srgbClr val="FF0000"/>
                </a:solidFill>
                <a:latin typeface="Times New Roman"/>
              </a:rPr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Times New Roman"/>
              </a:rPr>
              <a:t>Feedback </a:t>
            </a:r>
            <a:r>
              <a:rPr lang="en-US" sz="2200" dirty="0">
                <a:latin typeface="Times New Roman"/>
              </a:rPr>
              <a:t>control systems are difficult to comprehend from </a:t>
            </a:r>
            <a:r>
              <a:rPr lang="en-US" sz="2200" dirty="0" smtClean="0">
                <a:latin typeface="Times New Roman"/>
              </a:rPr>
              <a:t>a qualitative </a:t>
            </a:r>
            <a:r>
              <a:rPr lang="en-US" sz="2200" dirty="0">
                <a:latin typeface="Times New Roman"/>
              </a:rPr>
              <a:t>point of view, and hence they rely heavily upon mathematics. </a:t>
            </a:r>
            <a:endParaRPr lang="en-US" sz="2200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endParaRPr lang="en-US" sz="2200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Times New Roman"/>
              </a:rPr>
              <a:t>The </a:t>
            </a:r>
            <a:r>
              <a:rPr lang="en-US" sz="2200" dirty="0">
                <a:latin typeface="Times New Roman"/>
              </a:rPr>
              <a:t>root </a:t>
            </a:r>
            <a:r>
              <a:rPr lang="en-US" sz="2200" dirty="0" smtClean="0">
                <a:latin typeface="Times New Roman"/>
              </a:rPr>
              <a:t>locus covered </a:t>
            </a:r>
            <a:r>
              <a:rPr lang="en-US" sz="2200" dirty="0">
                <a:latin typeface="Times New Roman"/>
              </a:rPr>
              <a:t>in this chapter is a graphical technique that gives us the qualitative </a:t>
            </a:r>
            <a:r>
              <a:rPr lang="en-US" sz="2200" dirty="0" smtClean="0">
                <a:latin typeface="Times New Roman"/>
              </a:rPr>
              <a:t>description of </a:t>
            </a:r>
            <a:r>
              <a:rPr lang="en-US" sz="2200" dirty="0">
                <a:latin typeface="Times New Roman"/>
              </a:rPr>
              <a:t>a control system's performance that we are looking for and also serves as a </a:t>
            </a:r>
            <a:r>
              <a:rPr lang="en-US" sz="2200" dirty="0" smtClean="0">
                <a:latin typeface="Times New Roman"/>
              </a:rPr>
              <a:t>powerful quantitative </a:t>
            </a:r>
            <a:r>
              <a:rPr lang="en-US" sz="2200" dirty="0">
                <a:latin typeface="Times New Roman"/>
              </a:rPr>
              <a:t>tool that yields more information than the methods already discussed.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3708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latin typeface="Times New Roman"/>
              </a:rPr>
              <a:t>8.2 Defining </a:t>
            </a:r>
            <a:r>
              <a:rPr lang="en-US" sz="3600" b="1" dirty="0">
                <a:latin typeface="Times New Roman"/>
              </a:rPr>
              <a:t>the Root Locus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1534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>
                <a:latin typeface="Times New Roman"/>
              </a:rPr>
              <a:t>The root locus technique can be used to analyze and design the effect of </a:t>
            </a:r>
            <a:r>
              <a:rPr lang="en-US" sz="2200" dirty="0" smtClean="0">
                <a:latin typeface="Times New Roman"/>
              </a:rPr>
              <a:t>loop gain </a:t>
            </a:r>
            <a:r>
              <a:rPr lang="en-US" sz="2200" dirty="0">
                <a:latin typeface="Times New Roman"/>
              </a:rPr>
              <a:t>upon the system's transient response and stability.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7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622596"/>
            <a:ext cx="5287963" cy="2688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2514600"/>
            <a:ext cx="81534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/>
              </a:rPr>
              <a:t>Assume the block </a:t>
            </a:r>
            <a:r>
              <a:rPr lang="en-US" sz="2200" dirty="0" smtClean="0">
                <a:latin typeface="Times New Roman"/>
              </a:rPr>
              <a:t>diagram representation </a:t>
            </a:r>
            <a:r>
              <a:rPr lang="en-US" sz="2200" dirty="0">
                <a:latin typeface="Times New Roman"/>
              </a:rPr>
              <a:t>of a tracking system as </a:t>
            </a:r>
            <a:r>
              <a:rPr lang="en-US" sz="2200" dirty="0" smtClean="0">
                <a:latin typeface="Times New Roman"/>
              </a:rPr>
              <a:t>shown</a:t>
            </a:r>
            <a:r>
              <a:rPr lang="en-US" sz="2200" i="1" dirty="0" smtClean="0">
                <a:latin typeface="Times New Roman"/>
              </a:rPr>
              <a:t>, </a:t>
            </a:r>
            <a:r>
              <a:rPr lang="en-US" sz="2200" dirty="0">
                <a:latin typeface="Times New Roman"/>
              </a:rPr>
              <a:t>where the </a:t>
            </a:r>
            <a:r>
              <a:rPr lang="en-US" sz="2200" dirty="0" smtClean="0">
                <a:latin typeface="Times New Roman"/>
              </a:rPr>
              <a:t>closed-loop poles </a:t>
            </a:r>
            <a:r>
              <a:rPr lang="en-US" sz="2200" dirty="0">
                <a:latin typeface="Times New Roman"/>
              </a:rPr>
              <a:t>of the system change location as the gain, </a:t>
            </a:r>
            <a:r>
              <a:rPr lang="en-US" sz="2200" i="1" dirty="0">
                <a:latin typeface="Times New Roman"/>
              </a:rPr>
              <a:t>K, </a:t>
            </a:r>
            <a:r>
              <a:rPr lang="en-US" sz="2200" dirty="0">
                <a:latin typeface="Times New Roman"/>
              </a:rPr>
              <a:t>is varied.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5099578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Times New Roman"/>
              </a:rPr>
              <a:t>8.2 Defining the Root Locus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7772400" cy="1066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200" kern="1200" dirty="0">
                    <a:latin typeface="Times New Roman"/>
                  </a:rPr>
                  <a:t>The T.F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kern="120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kern="1200">
                            <a:latin typeface="Cambria Math"/>
                          </a:rPr>
                          <m:t>𝐶</m:t>
                        </m:r>
                        <m:r>
                          <a:rPr lang="en-US" sz="2200" kern="1200">
                            <a:latin typeface="Cambria Math"/>
                          </a:rPr>
                          <m:t>(</m:t>
                        </m:r>
                        <m:r>
                          <a:rPr lang="en-US" sz="2200" kern="1200">
                            <a:latin typeface="Cambria Math"/>
                          </a:rPr>
                          <m:t>𝑠</m:t>
                        </m:r>
                        <m:r>
                          <a:rPr lang="en-US" sz="2200" kern="120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200" kern="1200">
                            <a:latin typeface="Cambria Math"/>
                          </a:rPr>
                          <m:t>𝑅</m:t>
                        </m:r>
                        <m:r>
                          <a:rPr lang="en-US" sz="2200" kern="1200">
                            <a:latin typeface="Cambria Math"/>
                          </a:rPr>
                          <m:t>(</m:t>
                        </m:r>
                        <m:r>
                          <a:rPr lang="en-US" sz="2200" kern="1200">
                            <a:latin typeface="Cambria Math"/>
                          </a:rPr>
                          <m:t>𝑠</m:t>
                        </m:r>
                        <m:r>
                          <a:rPr lang="en-US" sz="2200" kern="120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en-US" sz="2200" kern="12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i="1" kern="120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kern="1200">
                            <a:latin typeface="Cambria Math"/>
                          </a:rPr>
                          <m:t>𝑘</m:t>
                        </m:r>
                      </m:num>
                      <m:den>
                        <m:sSup>
                          <m:sSupPr>
                            <m:ctrlPr>
                              <a:rPr lang="en-US" sz="2200" i="1" kern="12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kern="1200"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200" kern="120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200" kern="1200">
                            <a:latin typeface="Cambria Math"/>
                          </a:rPr>
                          <m:t>+10</m:t>
                        </m:r>
                        <m:r>
                          <a:rPr lang="en-US" sz="2200" kern="1200">
                            <a:latin typeface="Cambria Math"/>
                          </a:rPr>
                          <m:t>𝑠</m:t>
                        </m:r>
                        <m:r>
                          <a:rPr lang="en-US" sz="2200" kern="1200">
                            <a:latin typeface="Cambria Math"/>
                          </a:rPr>
                          <m:t>+</m:t>
                        </m:r>
                        <m:r>
                          <a:rPr lang="en-US" sz="2200" kern="1200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en-US" sz="2200" kern="1200" dirty="0">
                    <a:latin typeface="Times New Roman"/>
                  </a:rPr>
                  <a:t>  shows the variation of pole location for different </a:t>
                </a:r>
                <a:r>
                  <a:rPr lang="en-US" sz="2200" kern="1200" dirty="0" smtClean="0">
                    <a:latin typeface="Times New Roman"/>
                  </a:rPr>
                  <a:t>values </a:t>
                </a:r>
                <a:r>
                  <a:rPr lang="en-US" sz="2200" kern="1200" dirty="0">
                    <a:latin typeface="Times New Roman"/>
                  </a:rPr>
                  <a:t>of gain </a:t>
                </a:r>
                <a:r>
                  <a:rPr lang="en-US" sz="2200" kern="1200" dirty="0" smtClean="0">
                    <a:solidFill>
                      <a:srgbClr val="FF0000"/>
                    </a:solidFill>
                    <a:latin typeface="Times New Roman"/>
                  </a:rPr>
                  <a:t>k.</a:t>
                </a:r>
                <a:endParaRPr lang="en-US" sz="2200" kern="1200" dirty="0">
                  <a:solidFill>
                    <a:srgbClr val="FF0000"/>
                  </a:solidFill>
                  <a:latin typeface="Times New Roman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7772400" cy="1066800"/>
              </a:xfrm>
              <a:blipFill rotWithShape="1">
                <a:blip r:embed="rId2"/>
                <a:stretch>
                  <a:fillRect l="-1020" b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8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67000"/>
            <a:ext cx="4038600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09800"/>
            <a:ext cx="3576638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4800" y="5286375"/>
            <a:ext cx="48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kern="0" dirty="0">
                <a:solidFill>
                  <a:srgbClr val="FF0000"/>
                </a:solidFill>
                <a:latin typeface="Arial"/>
                <a:ea typeface="+mj-ea"/>
                <a:cs typeface="+mj-cs"/>
              </a:rPr>
              <a:t>Pole location as a function of gain for the system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66346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8.4 Sketching the Root Locus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9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76400"/>
            <a:ext cx="5271889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2001" y="3581400"/>
                <a:ext cx="8229600" cy="2662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eriod"/>
                </a:pPr>
                <a:r>
                  <a:rPr lang="en-US" sz="2200" dirty="0" smtClean="0">
                    <a:latin typeface="Times New Roman"/>
                  </a:rPr>
                  <a:t>Obtain </a:t>
                </a:r>
                <a:r>
                  <a:rPr lang="en-US" sz="2200" dirty="0">
                    <a:latin typeface="Times New Roman"/>
                  </a:rPr>
                  <a:t>the open-loop function </a:t>
                </a:r>
                <a:r>
                  <a:rPr lang="en-US" sz="2200" dirty="0" err="1">
                    <a:latin typeface="Times New Roman"/>
                  </a:rPr>
                  <a:t>kG</a:t>
                </a:r>
                <a:r>
                  <a:rPr lang="en-US" sz="2200" dirty="0">
                    <a:latin typeface="Times New Roman"/>
                  </a:rPr>
                  <a:t>(s)H(s</a:t>
                </a:r>
                <a:r>
                  <a:rPr lang="en-US" sz="2200" dirty="0" smtClean="0"/>
                  <a:t>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/>
                          </a:rPr>
                          <m:t>𝑌</m:t>
                        </m:r>
                        <m:r>
                          <a:rPr lang="en-US" sz="2200" b="0" i="1" smtClean="0">
                            <a:latin typeface="Cambria Math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2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</a:rPr>
                          <m:t>𝑅</m:t>
                        </m:r>
                        <m:r>
                          <a:rPr lang="en-US" sz="2200" b="0" i="1" smtClean="0">
                            <a:latin typeface="Cambria Math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200" b="0" i="1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/>
                          </a:rPr>
                          <m:t>𝑘𝐺</m:t>
                        </m:r>
                        <m:r>
                          <a:rPr lang="en-US" sz="2200" b="0" i="1" smtClean="0">
                            <a:latin typeface="Cambria Math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2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</a:rPr>
                          <m:t>1+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𝑘𝐺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/>
                              </a:rPr>
                              <m:t>𝑠</m:t>
                            </m:r>
                          </m:e>
                        </m:d>
                        <m:r>
                          <a:rPr lang="en-US" sz="2200" b="0" i="1" smtClean="0">
                            <a:latin typeface="Cambria Math"/>
                          </a:rPr>
                          <m:t>𝐻</m:t>
                        </m:r>
                        <m:r>
                          <a:rPr lang="en-US" sz="2200" b="0" i="1" smtClean="0">
                            <a:latin typeface="Cambria Math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2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200" dirty="0" smtClean="0"/>
                  <a:t> </a:t>
                </a:r>
              </a:p>
              <a:p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 </a:t>
                </a:r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      Characteristic </a:t>
                </a:r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Eq</a:t>
                </a:r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.: 1+kG(s)H(s)=0</a:t>
                </a:r>
              </a:p>
              <a:p>
                <a:endParaRPr lang="en-US" sz="2200" dirty="0">
                  <a:latin typeface="Times New Roman"/>
                </a:endParaRPr>
              </a:p>
              <a:p>
                <a:pPr marL="457200" indent="-457200">
                  <a:buAutoNum type="arabicPeriod" startAt="2"/>
                </a:pPr>
                <a:r>
                  <a:rPr lang="en-US" sz="2200" dirty="0" smtClean="0">
                    <a:latin typeface="Times New Roman"/>
                  </a:rPr>
                  <a:t>Mark </a:t>
                </a:r>
                <a:r>
                  <a:rPr lang="en-US" sz="2200" dirty="0">
                    <a:latin typeface="Times New Roman"/>
                  </a:rPr>
                  <a:t>Poles with </a:t>
                </a:r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X</a:t>
                </a:r>
                <a:r>
                  <a:rPr lang="en-US" sz="2200" dirty="0">
                    <a:latin typeface="Times New Roman"/>
                  </a:rPr>
                  <a:t> and Zeros with </a:t>
                </a:r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O</a:t>
                </a:r>
              </a:p>
              <a:p>
                <a:pPr marL="457200" indent="-457200">
                  <a:buAutoNum type="arabicPeriod" startAt="2"/>
                </a:pPr>
                <a:r>
                  <a:rPr lang="en-US" sz="2200" dirty="0" smtClean="0">
                    <a:latin typeface="Times New Roman"/>
                  </a:rPr>
                  <a:t>Draw the locus on the real axis to the left of an odd number of real poles plus zeros.</a:t>
                </a:r>
              </a:p>
              <a:p>
                <a:pPr marL="457200" indent="-457200">
                  <a:buAutoNum type="arabicPeriod" startAt="2"/>
                </a:pPr>
                <a:r>
                  <a:rPr lang="en-US" sz="2200" dirty="0" smtClean="0">
                    <a:latin typeface="Times New Roman"/>
                  </a:rPr>
                  <a:t>The R-L is Symmetrical with respect to the real axis.</a:t>
                </a:r>
                <a:endParaRPr lang="en-US" sz="2200" dirty="0">
                  <a:latin typeface="Times New Roman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1" y="3581400"/>
                <a:ext cx="8229600" cy="2662973"/>
              </a:xfrm>
              <a:prstGeom prst="rect">
                <a:avLst/>
              </a:prstGeom>
              <a:blipFill rotWithShape="1">
                <a:blip r:embed="rId3"/>
                <a:stretch>
                  <a:fillRect l="-741" b="-36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590602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8.4 Sketching the Root Locus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8229600" cy="4419600"/>
              </a:xfrm>
            </p:spPr>
            <p:txBody>
              <a:bodyPr/>
              <a:lstStyle/>
              <a:p>
                <a:pPr marL="457200" indent="-457200" algn="just">
                  <a:buAutoNum type="arabicPeriod" startAt="5"/>
                </a:pPr>
                <a:r>
                  <a:rPr lang="en-US" sz="2200" kern="1200" dirty="0" smtClean="0">
                    <a:latin typeface="Times New Roman"/>
                  </a:rPr>
                  <a:t>The R-L originates on the poles of G(s)H(s) and terminates on  the zeros of G(s)H(s)</a:t>
                </a:r>
              </a:p>
              <a:p>
                <a:pPr marL="457200" indent="-457200" algn="just">
                  <a:buAutoNum type="arabicPeriod" startAt="5"/>
                </a:pPr>
                <a:r>
                  <a:rPr lang="en-US" sz="2200" kern="1200" dirty="0" smtClean="0">
                    <a:latin typeface="Times New Roman"/>
                  </a:rPr>
                  <a:t>Draw the asymptotes   </a:t>
                </a:r>
                <a:r>
                  <a:rPr lang="el-GR" sz="2400" kern="1200" dirty="0" smtClean="0">
                    <a:latin typeface="Times New Roman"/>
                  </a:rPr>
                  <a:t>α</a:t>
                </a:r>
                <a:r>
                  <a:rPr lang="en-US" sz="2400" kern="1200" dirty="0" smtClean="0">
                    <a:latin typeface="Times New Roman"/>
                  </a:rPr>
                  <a:t> = n – m </a:t>
                </a:r>
              </a:p>
              <a:p>
                <a:pPr marL="0" lvl="0" indent="0" algn="just">
                  <a:buClr>
                    <a:srgbClr val="6F89F7"/>
                  </a:buClr>
                  <a:buNone/>
                </a:pPr>
                <a:r>
                  <a:rPr lang="en-US" sz="2200" kern="1200" dirty="0" smtClean="0">
                    <a:solidFill>
                      <a:srgbClr val="40458C"/>
                    </a:solidFill>
                    <a:latin typeface="Times New Roman"/>
                  </a:rPr>
                  <a:t>   </a:t>
                </a:r>
                <a:r>
                  <a:rPr lang="el-GR" sz="2000" kern="1200" dirty="0" smtClean="0">
                    <a:solidFill>
                      <a:srgbClr val="FF0000"/>
                    </a:solidFill>
                    <a:latin typeface="Times New Roman"/>
                  </a:rPr>
                  <a:t>α </a:t>
                </a:r>
                <a:r>
                  <a:rPr lang="en-US" sz="2000" kern="1200" dirty="0" smtClean="0">
                    <a:solidFill>
                      <a:srgbClr val="FF0000"/>
                    </a:solidFill>
                    <a:latin typeface="Times New Roman"/>
                  </a:rPr>
                  <a:t>:numb of asymptotes,     n: numb of poles,   m: numb of</a:t>
                </a:r>
                <a:r>
                  <a:rPr lang="en-US" sz="2000" kern="1200" dirty="0">
                    <a:solidFill>
                      <a:srgbClr val="FF0000"/>
                    </a:solidFill>
                    <a:latin typeface="Times New Roman"/>
                  </a:rPr>
                  <a:t> zeros</a:t>
                </a:r>
                <a:r>
                  <a:rPr lang="en-US" sz="2000" kern="1200" dirty="0" smtClean="0">
                    <a:solidFill>
                      <a:srgbClr val="FF0000"/>
                    </a:solidFill>
                    <a:latin typeface="Times New Roman"/>
                  </a:rPr>
                  <a:t> </a:t>
                </a: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kern="12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kern="1200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en-US" sz="2000" b="0" i="1" kern="120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en-US" sz="2000" b="0" i="1" kern="1200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kern="12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000" b="0" i="1" kern="120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000" b="0" i="1" kern="120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𝑃𝑜𝑙𝑒𝑠</m:t>
                            </m:r>
                          </m:e>
                        </m:nary>
                        <m:r>
                          <a:rPr lang="en-US" sz="2000" b="0" i="1" kern="120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000" b="0" i="1" kern="120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000" b="0" i="1" kern="120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𝑍𝑒𝑟𝑜𝑠</m:t>
                            </m:r>
                          </m:e>
                        </m:nary>
                      </m:num>
                      <m:den>
                        <m:r>
                          <a:rPr lang="en-US" sz="2000" b="0" i="1" kern="1200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𝛼</m:t>
                        </m:r>
                      </m:den>
                    </m:f>
                  </m:oMath>
                </a14:m>
                <a:r>
                  <a:rPr lang="en-US" sz="2000" kern="1200" dirty="0" smtClean="0">
                    <a:solidFill>
                      <a:srgbClr val="FF0000"/>
                    </a:solidFill>
                    <a:latin typeface="Times New Roman"/>
                  </a:rPr>
                  <a:t>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kern="120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kern="1200" dirty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  <m:sub>
                        <m:r>
                          <a:rPr lang="en-US" sz="2000" b="0" i="1" kern="1200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en-US" sz="2000" b="0" i="1" kern="1200" dirty="0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>
                      <a:rPr lang="en-US" sz="2000" b="0" i="1" kern="1200" dirty="0" smtClean="0">
                        <a:solidFill>
                          <a:srgbClr val="FF0000"/>
                        </a:solidFill>
                        <a:latin typeface="Cambria Math"/>
                      </a:rPr>
                      <m:t>𝑟</m:t>
                    </m:r>
                    <m:f>
                      <m:fPr>
                        <m:ctrlPr>
                          <a:rPr lang="en-US" sz="2000" b="0" i="1" kern="120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0" i="1" kern="1200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kern="1200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180</m:t>
                            </m:r>
                          </m:e>
                          <m:sup>
                            <m:r>
                              <a:rPr lang="en-US" sz="2000" b="0" i="1" kern="1200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𝑜</m:t>
                            </m:r>
                          </m:sup>
                        </m:sSup>
                        <m:r>
                          <a:rPr lang="en-US" sz="2000" b="0" i="1" kern="1200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en-US" sz="2000" b="0" i="1" kern="1200" dirty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𝛼</m:t>
                        </m:r>
                      </m:den>
                    </m:f>
                  </m:oMath>
                </a14:m>
                <a:r>
                  <a:rPr lang="en-US" sz="2000" kern="1200" dirty="0" smtClean="0">
                    <a:solidFill>
                      <a:srgbClr val="FF0000"/>
                    </a:solidFill>
                    <a:latin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kern="1200" dirty="0" smtClean="0">
                        <a:solidFill>
                          <a:srgbClr val="FF0000"/>
                        </a:solidFill>
                        <a:latin typeface="Cambria Math"/>
                      </a:rPr>
                      <m:t>𝑟</m:t>
                    </m:r>
                    <m:r>
                      <a:rPr lang="en-US" sz="2000" b="0" i="1" kern="1200" dirty="0" smtClean="0">
                        <a:solidFill>
                          <a:srgbClr val="FF0000"/>
                        </a:solidFill>
                        <a:latin typeface="Cambria Math"/>
                      </a:rPr>
                      <m:t>=±1,±</m:t>
                    </m:r>
                    <m:r>
                      <a:rPr lang="en-US" sz="2000" b="0" i="1" kern="1200" dirty="0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3,±5,…</m:t>
                    </m:r>
                  </m:oMath>
                </a14:m>
                <a:r>
                  <a:rPr lang="en-US" sz="2000" kern="1200" dirty="0" smtClean="0">
                    <a:solidFill>
                      <a:srgbClr val="FF0000"/>
                    </a:solidFill>
                    <a:latin typeface="Times New Roman"/>
                  </a:rPr>
                  <a:t> </a:t>
                </a: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None/>
                </a:pPr>
                <a:r>
                  <a:rPr lang="en-US" sz="2200" kern="1200" dirty="0">
                    <a:solidFill>
                      <a:srgbClr val="FF0000"/>
                    </a:solidFill>
                    <a:latin typeface="Times New Roman"/>
                  </a:rPr>
                  <a:t> </a:t>
                </a:r>
                <a:r>
                  <a:rPr lang="en-US" sz="2200" kern="1200" dirty="0" smtClean="0">
                    <a:solidFill>
                      <a:srgbClr val="FF0000"/>
                    </a:solidFill>
                    <a:latin typeface="Times New Roman"/>
                  </a:rPr>
                  <a:t>   </a:t>
                </a:r>
                <a:r>
                  <a:rPr lang="en-US" sz="2200" kern="1200" dirty="0">
                    <a:solidFill>
                      <a:srgbClr val="FF0000"/>
                    </a:solidFill>
                    <a:latin typeface="Times New Roman"/>
                  </a:rPr>
                  <a:t>1+kG(s)H(s</a:t>
                </a:r>
                <a:r>
                  <a:rPr lang="en-US" sz="2200" kern="1200" dirty="0" smtClean="0">
                    <a:solidFill>
                      <a:srgbClr val="FF0000"/>
                    </a:solidFill>
                    <a:latin typeface="Times New Roman"/>
                  </a:rPr>
                  <a:t>) = 0,              k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kern="12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kern="120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−1</m:t>
                        </m:r>
                      </m:num>
                      <m:den>
                        <m:r>
                          <a:rPr lang="en-US" sz="2200" b="0" i="1" kern="120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𝐺</m:t>
                        </m:r>
                        <m:d>
                          <m:dPr>
                            <m:ctrlPr>
                              <a:rPr lang="en-US" sz="2200" b="0" i="1" kern="120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kern="120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𝑠</m:t>
                            </m:r>
                          </m:e>
                        </m:d>
                        <m:r>
                          <a:rPr lang="en-US" sz="2200" b="0" i="1" kern="120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𝐻</m:t>
                        </m:r>
                        <m:r>
                          <a:rPr lang="en-US" sz="2200" b="0" i="1" kern="120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200" b="0" i="1" kern="120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200" b="0" i="1" kern="120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  <m:sSub>
                      <m:sSubPr>
                        <m:ctrlPr>
                          <a:rPr lang="en-US" sz="2200" i="1" kern="12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kern="1200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↓</m:t>
                        </m:r>
                      </m:e>
                      <m:sub>
                        <m:r>
                          <a:rPr lang="en-US" sz="2200" b="0" i="1" kern="120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200" b="0" i="1" kern="120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en-US" sz="2200" b="0" i="1" kern="120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kern="120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200" b="0" i="1" kern="120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b>
                    </m:sSub>
                  </m:oMath>
                </a14:m>
                <a:endParaRPr lang="en-US" sz="2200" kern="1200" dirty="0">
                  <a:solidFill>
                    <a:srgbClr val="FF0000"/>
                  </a:solidFill>
                  <a:latin typeface="Times New Roman"/>
                </a:endParaRPr>
              </a:p>
              <a:p>
                <a:pPr marL="0" indent="0" algn="just">
                  <a:buNone/>
                </a:pPr>
                <a:endParaRPr lang="en-US" sz="2000" kern="1200" dirty="0" smtClean="0">
                  <a:solidFill>
                    <a:srgbClr val="FF0000"/>
                  </a:solidFill>
                  <a:latin typeface="Times New Roman"/>
                </a:endParaRPr>
              </a:p>
              <a:p>
                <a:pPr marL="457200" indent="-457200" algn="just">
                  <a:buAutoNum type="arabicPeriod" startAt="7"/>
                </a:pPr>
                <a:r>
                  <a:rPr lang="en-US" sz="2200" kern="1200" dirty="0" smtClean="0">
                    <a:latin typeface="Times New Roman"/>
                  </a:rPr>
                  <a:t>The break away points will appear among the roots of polynomial obtained from: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kern="120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kern="1200" smtClean="0">
                            <a:latin typeface="Cambria Math"/>
                          </a:rPr>
                          <m:t>𝑑</m:t>
                        </m:r>
                        <m:r>
                          <a:rPr lang="en-US" sz="2200" b="0" i="1" kern="1200" smtClean="0">
                            <a:latin typeface="Cambria Math"/>
                          </a:rPr>
                          <m:t>[</m:t>
                        </m:r>
                        <m:r>
                          <a:rPr lang="en-US" sz="2200" b="0" i="1" kern="1200" smtClean="0">
                            <a:latin typeface="Cambria Math"/>
                          </a:rPr>
                          <m:t>𝐺</m:t>
                        </m:r>
                        <m:d>
                          <m:dPr>
                            <m:ctrlPr>
                              <a:rPr lang="en-US" sz="2200" b="0" i="1" kern="120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kern="1200" smtClean="0">
                                <a:latin typeface="Cambria Math"/>
                              </a:rPr>
                              <m:t>𝑠</m:t>
                            </m:r>
                          </m:e>
                        </m:d>
                        <m:r>
                          <a:rPr lang="en-US" sz="2200" b="0" i="1" kern="1200" smtClean="0">
                            <a:latin typeface="Cambria Math"/>
                          </a:rPr>
                          <m:t>𝐻</m:t>
                        </m:r>
                        <m:r>
                          <a:rPr lang="en-US" sz="2200" b="0" i="1" kern="1200" smtClean="0">
                            <a:latin typeface="Cambria Math"/>
                          </a:rPr>
                          <m:t>(</m:t>
                        </m:r>
                        <m:r>
                          <a:rPr lang="en-US" sz="2200" b="0" i="1" kern="1200" smtClean="0">
                            <a:latin typeface="Cambria Math"/>
                          </a:rPr>
                          <m:t>𝑠</m:t>
                        </m:r>
                        <m:r>
                          <a:rPr lang="en-US" sz="2200" b="0" i="1" kern="1200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200" b="0" i="1" kern="1200" smtClean="0">
                            <a:latin typeface="Cambria Math"/>
                          </a:rPr>
                          <m:t>𝑑𝑠</m:t>
                        </m:r>
                      </m:den>
                    </m:f>
                  </m:oMath>
                </a14:m>
                <a:r>
                  <a:rPr lang="en-US" sz="2200" kern="1200" dirty="0" smtClean="0">
                    <a:latin typeface="Times New Roman"/>
                  </a:rPr>
                  <a:t> = 0  OR </a:t>
                </a:r>
                <a14:m>
                  <m:oMath xmlns:m="http://schemas.openxmlformats.org/officeDocument/2006/math">
                    <m:r>
                      <a:rPr lang="en-US" sz="2200" b="0" i="1" kern="1200" smtClean="0">
                        <a:solidFill>
                          <a:srgbClr val="FF0000"/>
                        </a:solidFill>
                        <a:latin typeface="Cambria Math"/>
                      </a:rPr>
                      <m:t>𝑁</m:t>
                    </m:r>
                    <m:r>
                      <a:rPr lang="en-US" sz="2200" b="0" i="1" kern="1200" smtClean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r>
                      <a:rPr lang="en-US" sz="2200" b="0" i="1" kern="1200" smtClean="0">
                        <a:solidFill>
                          <a:srgbClr val="FF0000"/>
                        </a:solidFill>
                        <a:latin typeface="Cambria Math"/>
                      </a:rPr>
                      <m:t>𝑠</m:t>
                    </m:r>
                    <m:r>
                      <a:rPr lang="en-US" sz="2200" b="0" i="1" kern="1200" smtClean="0">
                        <a:solidFill>
                          <a:srgbClr val="FF0000"/>
                        </a:solidFill>
                        <a:latin typeface="Cambria Math"/>
                      </a:rPr>
                      <m:t>)</m:t>
                    </m:r>
                    <m:sSup>
                      <m:sSupPr>
                        <m:ctrlPr>
                          <a:rPr lang="en-US" sz="2200" b="0" i="1" kern="12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kern="120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𝐷</m:t>
                        </m:r>
                        <m:r>
                          <a:rPr lang="en-US" sz="2200" b="0" i="1" kern="120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200" b="0" i="1" kern="120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200" b="0" i="1" kern="120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200" b="0" i="1" kern="120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200" kern="1200" dirty="0" smtClean="0">
                    <a:solidFill>
                      <a:srgbClr val="FF0000"/>
                    </a:solidFill>
                    <a:latin typeface="Times New Roman"/>
                  </a:rPr>
                  <a:t>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kern="120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kern="1200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𝑁</m:t>
                        </m:r>
                        <m:r>
                          <a:rPr lang="en-US" sz="2200" b="0" i="1" kern="1200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200" b="0" i="1" kern="1200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200" b="0" i="1" kern="1200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200" b="0" i="1" kern="1200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200" kern="1200" dirty="0" smtClean="0">
                    <a:solidFill>
                      <a:srgbClr val="FF0000"/>
                    </a:solidFill>
                    <a:latin typeface="Times New Roman"/>
                  </a:rPr>
                  <a:t>D(s)</a:t>
                </a:r>
              </a:p>
              <a:p>
                <a:pPr marL="457200" indent="-457200" algn="just">
                  <a:buAutoNum type="arabicPeriod" startAt="7"/>
                </a:pPr>
                <a:endParaRPr lang="en-US" sz="2200" kern="1200" dirty="0" smtClean="0">
                  <a:latin typeface="Times New Roman"/>
                </a:endParaRPr>
              </a:p>
              <a:p>
                <a:pPr marL="0" indent="0" algn="just">
                  <a:buNone/>
                </a:pPr>
                <a:endParaRPr lang="en-US" sz="2200" kern="1200" dirty="0" smtClean="0">
                  <a:latin typeface="Times New Roman"/>
                </a:endParaRPr>
              </a:p>
              <a:p>
                <a:pPr marL="0" indent="0" algn="just">
                  <a:buNone/>
                </a:pPr>
                <a:endParaRPr lang="en-US" sz="2200" kern="1200" dirty="0">
                  <a:latin typeface="Times New Roman"/>
                </a:endParaRPr>
              </a:p>
              <a:p>
                <a:pPr marL="0" indent="0" algn="just">
                  <a:buNone/>
                </a:pPr>
                <a:endParaRPr lang="en-US" sz="2200" kern="1200" dirty="0" smtClean="0">
                  <a:latin typeface="Times New Roman"/>
                </a:endParaRPr>
              </a:p>
              <a:p>
                <a:pPr marL="0" indent="0" algn="just">
                  <a:buNone/>
                </a:pPr>
                <a:endParaRPr lang="en-US" sz="2200" kern="1200" dirty="0" smtClean="0">
                  <a:latin typeface="Times New Roman"/>
                </a:endParaRPr>
              </a:p>
              <a:p>
                <a:pPr marL="457200" indent="-457200" algn="just">
                  <a:buAutoNum type="arabicPeriod" startAt="5"/>
                </a:pPr>
                <a:endParaRPr lang="en-US" sz="2200" kern="1200" dirty="0">
                  <a:latin typeface="Times New Roman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8229600" cy="4419600"/>
              </a:xfrm>
              <a:blipFill rotWithShape="1">
                <a:blip r:embed="rId2"/>
                <a:stretch>
                  <a:fillRect l="-963" t="-1103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10</a:t>
            </a:fld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3019806" y="3841242"/>
            <a:ext cx="489204" cy="12115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6512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11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672167"/>
            <a:ext cx="5410200" cy="198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50604" y="1689556"/>
            <a:ext cx="12024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</a:rPr>
              <a:t>Find R-L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80" y="2534517"/>
            <a:ext cx="277653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382117"/>
            <a:ext cx="396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01" y="4010457"/>
            <a:ext cx="4335499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60" y="4741284"/>
            <a:ext cx="1982531" cy="533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144117"/>
            <a:ext cx="4246418" cy="3619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72542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Sketch R-L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402555"/>
            <a:ext cx="3432175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4000"/>
            <a:ext cx="2359025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4149" y="2657475"/>
            <a:ext cx="128272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  <a:latin typeface="Helvetica"/>
              </a:rPr>
              <a:t>Solution:</a:t>
            </a:r>
            <a:endParaRPr lang="en-US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520" y="2449871"/>
            <a:ext cx="2989262" cy="2198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648200"/>
            <a:ext cx="251777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638800" y="5943600"/>
            <a:ext cx="25511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FF0000"/>
                </a:solidFill>
                <a:latin typeface="Helvetica-Bold"/>
              </a:rPr>
              <a:t>Indicate the direction</a:t>
            </a:r>
          </a:p>
          <a:p>
            <a:pPr algn="just"/>
            <a:r>
              <a:rPr lang="en-US" b="1" dirty="0">
                <a:solidFill>
                  <a:srgbClr val="FF0000"/>
                </a:solidFill>
                <a:latin typeface="Helvetica-Bold"/>
              </a:rPr>
              <a:t>with an arrowhead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2242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524000"/>
                <a:ext cx="7772400" cy="4114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200" dirty="0">
                    <a:latin typeface="Helvetica-Oblique"/>
                  </a:rPr>
                  <a:t>Intersections of </a:t>
                </a:r>
                <a:r>
                  <a:rPr lang="en-US" sz="2200" dirty="0" smtClean="0">
                    <a:latin typeface="Helvetica-Oblique"/>
                  </a:rPr>
                  <a:t>asymptotes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kern="1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kern="120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en-US" sz="2000" i="1" kern="1200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en-US" sz="2000" i="1" kern="120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 kern="1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000" i="1" kern="1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000" i="1" kern="12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𝑃𝑜𝑙𝑒𝑠</m:t>
                            </m:r>
                          </m:e>
                        </m:nary>
                        <m:r>
                          <a:rPr lang="en-US" sz="2000" i="1" kern="1200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000" i="1" kern="1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000" i="1" kern="12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𝑍𝑒𝑟𝑜𝑠</m:t>
                            </m:r>
                          </m:e>
                        </m:nary>
                      </m:num>
                      <m:den>
                        <m:r>
                          <a:rPr lang="en-US" sz="2000" i="1" kern="120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𝛼</m:t>
                        </m:r>
                      </m:den>
                    </m:f>
                  </m:oMath>
                </a14:m>
                <a:r>
                  <a:rPr lang="en-US" sz="2000" kern="1200" dirty="0">
                    <a:solidFill>
                      <a:srgbClr val="FF0000"/>
                    </a:solidFill>
                    <a:latin typeface="Times New Roman"/>
                  </a:rPr>
                  <a:t> </a:t>
                </a:r>
                <a:r>
                  <a:rPr lang="en-US" sz="2000" kern="1200" dirty="0" smtClean="0">
                    <a:solidFill>
                      <a:srgbClr val="FF0000"/>
                    </a:solidFill>
                    <a:latin typeface="Times New Roman"/>
                  </a:rPr>
                  <a:t>=</a:t>
                </a: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524000"/>
                <a:ext cx="7772400" cy="4114800"/>
              </a:xfrm>
              <a:blipFill rotWithShape="1">
                <a:blip r:embed="rId2"/>
                <a:stretch>
                  <a:fillRect l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13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573861"/>
            <a:ext cx="1752600" cy="62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588" y="2009909"/>
            <a:ext cx="2690812" cy="208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015836" y="2029319"/>
            <a:ext cx="1905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solidFill>
                  <a:srgbClr val="FF0000"/>
                </a:solidFill>
                <a:latin typeface="Helvetica-Oblique"/>
              </a:rPr>
              <a:t>Asymptotes</a:t>
            </a:r>
            <a:endParaRPr lang="en-US" dirty="0">
              <a:solidFill>
                <a:srgbClr val="FF0000"/>
              </a:solidFill>
              <a:latin typeface="Helvetica-Oblique"/>
            </a:endParaRPr>
          </a:p>
          <a:p>
            <a:pPr algn="just"/>
            <a:r>
              <a:rPr lang="en-US" dirty="0">
                <a:solidFill>
                  <a:srgbClr val="FF0000"/>
                </a:solidFill>
                <a:latin typeface="Helvetica-Oblique"/>
              </a:rPr>
              <a:t>(</a:t>
            </a:r>
            <a:r>
              <a:rPr lang="en-US" dirty="0" smtClean="0">
                <a:solidFill>
                  <a:srgbClr val="FF0000"/>
                </a:solidFill>
                <a:latin typeface="Helvetica-Oblique"/>
              </a:rPr>
              <a:t>Not root locus</a:t>
            </a:r>
            <a:r>
              <a:rPr lang="en-US" dirty="0">
                <a:solidFill>
                  <a:srgbClr val="FF0000"/>
                </a:solidFill>
                <a:latin typeface="Helvetica-Oblique"/>
              </a:rPr>
              <a:t>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4096823"/>
            <a:ext cx="4006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Helvetica-Oblique"/>
              </a:rPr>
              <a:t>Breakaway points are among roots of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025" y="4096823"/>
            <a:ext cx="892175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07" y="4725472"/>
            <a:ext cx="1911350" cy="809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336" y="4725472"/>
            <a:ext cx="3203864" cy="837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774372" y="5791200"/>
            <a:ext cx="34740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-Italic"/>
              </a:rPr>
              <a:t>s </a:t>
            </a:r>
            <a:r>
              <a:rPr lang="en-US" dirty="0">
                <a:latin typeface="Symbol"/>
              </a:rPr>
              <a:t>= </a:t>
            </a:r>
            <a:r>
              <a:rPr lang="en-US" dirty="0" smtClean="0">
                <a:latin typeface="Symbol"/>
              </a:rPr>
              <a:t>-</a:t>
            </a:r>
            <a:r>
              <a:rPr lang="en-US" dirty="0" smtClean="0">
                <a:latin typeface="Times-Roman"/>
              </a:rPr>
              <a:t>2.4656,  </a:t>
            </a:r>
            <a:r>
              <a:rPr lang="en-US" dirty="0">
                <a:latin typeface="Symbol"/>
              </a:rPr>
              <a:t>-</a:t>
            </a:r>
            <a:r>
              <a:rPr lang="en-US" dirty="0" smtClean="0">
                <a:latin typeface="Times-Roman"/>
              </a:rPr>
              <a:t>0.7672 </a:t>
            </a:r>
            <a:r>
              <a:rPr lang="en-US" dirty="0">
                <a:latin typeface="Symbol"/>
              </a:rPr>
              <a:t>± </a:t>
            </a:r>
            <a:r>
              <a:rPr lang="en-US" dirty="0">
                <a:latin typeface="Times-Roman"/>
              </a:rPr>
              <a:t>0.7925 </a:t>
            </a:r>
            <a:r>
              <a:rPr lang="en-US" i="1" dirty="0">
                <a:latin typeface="Times-Italic"/>
              </a:rPr>
              <a:t>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7966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14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4382460" cy="3366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914400" y="3888570"/>
            <a:ext cx="1890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Helvetica-Oblique"/>
              </a:rPr>
              <a:t>Breakaway </a:t>
            </a:r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Helvetica-Oblique"/>
              </a:rPr>
              <a:t>point</a:t>
            </a:r>
            <a:endParaRPr lang="en-US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4257902"/>
            <a:ext cx="10663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-2.46</a:t>
            </a:r>
          </a:p>
          <a:p>
            <a:r>
              <a:rPr lang="en-US" dirty="0" smtClean="0"/>
              <a:t>K=.4816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347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673" y="304800"/>
            <a:ext cx="8915400" cy="990600"/>
          </a:xfrm>
        </p:spPr>
        <p:txBody>
          <a:bodyPr/>
          <a:lstStyle/>
          <a:p>
            <a:r>
              <a:rPr lang="en-US" sz="3500" dirty="0">
                <a:solidFill>
                  <a:srgbClr val="C00000"/>
                </a:solidFill>
                <a:latin typeface="Helvetica"/>
              </a:rPr>
              <a:t>Root Locus – Matlab Command “</a:t>
            </a:r>
            <a:r>
              <a:rPr lang="en-US" sz="3500" dirty="0" err="1">
                <a:solidFill>
                  <a:srgbClr val="C00000"/>
                </a:solidFill>
                <a:latin typeface="Helvetica"/>
              </a:rPr>
              <a:t>rlocus.m</a:t>
            </a:r>
            <a:r>
              <a:rPr lang="en-US" sz="3500" dirty="0">
                <a:solidFill>
                  <a:srgbClr val="C00000"/>
                </a:solidFill>
                <a:latin typeface="Helvetica"/>
              </a:rPr>
              <a:t>”</a:t>
            </a:r>
            <a:endParaRPr lang="en-US" sz="35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15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752600"/>
            <a:ext cx="4953000" cy="3874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9800"/>
            <a:ext cx="1981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24354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16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524000"/>
            <a:ext cx="5584031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5800" y="1981200"/>
            <a:ext cx="2286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/>
              </a:rPr>
              <a:t>There are </a:t>
            </a:r>
            <a:r>
              <a:rPr lang="en-US" sz="2400" dirty="0" smtClean="0">
                <a:latin typeface="Times New Roman"/>
              </a:rPr>
              <a:t>two </a:t>
            </a:r>
            <a:r>
              <a:rPr lang="en-US" sz="2400" dirty="0">
                <a:latin typeface="Times New Roman"/>
              </a:rPr>
              <a:t>finite poles, at </a:t>
            </a:r>
            <a:r>
              <a:rPr lang="en-US" sz="2400" i="1" dirty="0">
                <a:latin typeface="Times New Roman"/>
              </a:rPr>
              <a:t>s = </a:t>
            </a:r>
            <a:r>
              <a:rPr lang="en-US" sz="2400" dirty="0" smtClean="0">
                <a:latin typeface="Times New Roman"/>
              </a:rPr>
              <a:t>-</a:t>
            </a:r>
            <a:r>
              <a:rPr lang="en-US" sz="2400" dirty="0" smtClean="0">
                <a:latin typeface="Times New Roman"/>
              </a:rPr>
              <a:t> </a:t>
            </a:r>
            <a:r>
              <a:rPr lang="en-US" sz="2400" dirty="0">
                <a:latin typeface="Times New Roman"/>
              </a:rPr>
              <a:t>1, and - 2, and </a:t>
            </a:r>
            <a:r>
              <a:rPr lang="en-US" sz="2400" dirty="0" smtClean="0">
                <a:latin typeface="Times New Roman"/>
              </a:rPr>
              <a:t>two zeros at s = -3, and -</a:t>
            </a:r>
            <a:r>
              <a:rPr lang="en-US" sz="2400" smtClean="0">
                <a:latin typeface="Times New Roman"/>
              </a:rPr>
              <a:t>4</a:t>
            </a:r>
            <a:r>
              <a:rPr lang="en-US" sz="2400" smtClean="0">
                <a:latin typeface="Times New Roman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784853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17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272" y="1905000"/>
            <a:ext cx="5964256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11904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Arial"/>
              </a:rPr>
              <a:t>Example </a:t>
            </a:r>
            <a:r>
              <a:rPr lang="en-US" sz="3600" dirty="0" smtClean="0">
                <a:latin typeface="Arial"/>
              </a:rPr>
              <a:t>8.2 P. 400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  <a:latin typeface="Times New Roman"/>
              </a:rPr>
              <a:t>PROBLEM</a:t>
            </a:r>
            <a:r>
              <a:rPr lang="en-US" sz="2200" dirty="0">
                <a:latin typeface="Times New Roman"/>
              </a:rPr>
              <a:t>: Sketch the root locus for the system shown in Figure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18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412" y="2057400"/>
            <a:ext cx="6353175" cy="175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81000" y="4038600"/>
            <a:ext cx="8686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</a:pPr>
            <a:r>
              <a:rPr lang="en-US" sz="2200" dirty="0">
                <a:solidFill>
                  <a:srgbClr val="FF0000"/>
                </a:solidFill>
                <a:latin typeface="Times New Roman"/>
              </a:rPr>
              <a:t>SOLUTION</a:t>
            </a:r>
            <a:r>
              <a:rPr lang="en-US" sz="2200" dirty="0">
                <a:latin typeface="Times New Roman"/>
              </a:rPr>
              <a:t>: Let us begin by calculating the </a:t>
            </a:r>
            <a:r>
              <a:rPr lang="en-US" sz="2200" dirty="0" smtClean="0">
                <a:latin typeface="Times New Roman"/>
              </a:rPr>
              <a:t>asymptotes  </a:t>
            </a:r>
            <a:r>
              <a:rPr lang="el-GR" sz="2200" dirty="0">
                <a:latin typeface="Times New Roman"/>
              </a:rPr>
              <a:t>α</a:t>
            </a:r>
            <a:r>
              <a:rPr lang="en-US" sz="2200" dirty="0">
                <a:latin typeface="Times New Roman"/>
              </a:rPr>
              <a:t> = n – m =4-1=3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981200" y="4474294"/>
                <a:ext cx="5816208" cy="12594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  <m:sub>
                        <m:r>
                          <a:rPr lang="en-US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en-US" sz="2000" i="1" dirty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>
                      <a:rPr lang="en-US" sz="2000" i="1" dirty="0">
                        <a:solidFill>
                          <a:srgbClr val="FF0000"/>
                        </a:solidFill>
                        <a:latin typeface="Cambria Math"/>
                      </a:rPr>
                      <m:t>𝑟</m:t>
                    </m:r>
                    <m:f>
                      <m:fPr>
                        <m:ctrlPr>
                          <a:rPr lang="en-US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180</m:t>
                            </m:r>
                          </m:e>
                          <m:sup>
                            <m:r>
                              <a:rPr lang="en-US" sz="20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𝑜</m:t>
                            </m:r>
                          </m:sup>
                        </m:sSup>
                        <m:r>
                          <a:rPr lang="en-US" sz="20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en-US" sz="2000" i="1" dirty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𝛼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/>
                  </a:rPr>
                  <a:t>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Times New Roman"/>
                  </a:rPr>
                  <a:t>=±60,+ 180    </a:t>
                </a:r>
              </a:p>
              <a:p>
                <a:pPr lvl="0" algn="just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6F89F7"/>
                  </a:buClr>
                  <a:buSzPct val="110000"/>
                </a:pPr>
                <a:r>
                  <a:rPr lang="en-US" sz="2000" dirty="0" smtClean="0">
                    <a:solidFill>
                      <a:srgbClr val="FF0000"/>
                    </a:solidFill>
                    <a:latin typeface="Times New Roman"/>
                  </a:rPr>
                  <a:t>Breakaway point= 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rgbClr val="FF0000"/>
                        </a:solidFill>
                        <a:latin typeface="Cambria Math"/>
                      </a:rPr>
                      <m:t>𝑁</m:t>
                    </m:r>
                    <m:r>
                      <a:rPr lang="en-US" sz="2200" i="1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r>
                      <a:rPr lang="en-US" sz="2200" i="1">
                        <a:solidFill>
                          <a:srgbClr val="FF0000"/>
                        </a:solidFill>
                        <a:latin typeface="Cambria Math"/>
                      </a:rPr>
                      <m:t>𝑠</m:t>
                    </m:r>
                    <m:r>
                      <a:rPr lang="en-US" sz="2200" i="1">
                        <a:solidFill>
                          <a:srgbClr val="FF0000"/>
                        </a:solidFill>
                        <a:latin typeface="Cambria Math"/>
                      </a:rPr>
                      <m:t>)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𝐷</m:t>
                        </m:r>
                        <m: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𝑁</m:t>
                        </m:r>
                        <m:r>
                          <a:rPr lang="en-US" sz="22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2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2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2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D(s</a:t>
                </a:r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)=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1,2</m:t>
                        </m:r>
                      </m:sub>
                    </m:sSub>
                  </m:oMath>
                </a14:m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=-.44</a:t>
                </a:r>
                <a:endParaRPr lang="en-US" sz="2200" dirty="0">
                  <a:solidFill>
                    <a:srgbClr val="FF0000"/>
                  </a:solidFill>
                  <a:latin typeface="Times New Roman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4474294"/>
                <a:ext cx="5816208" cy="1259447"/>
              </a:xfrm>
              <a:prstGeom prst="rect">
                <a:avLst/>
              </a:prstGeom>
              <a:blipFill rotWithShape="1">
                <a:blip r:embed="rId3"/>
                <a:stretch>
                  <a:fillRect l="-1048" r="-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904349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  <a:latin typeface="Arial"/>
              </a:rPr>
              <a:t>Example 8.2 P. 400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19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05000"/>
            <a:ext cx="5943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91710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82000" cy="114300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Root-locus diagrams that show the effects of adding poles to </a:t>
            </a:r>
            <a:r>
              <a:rPr lang="en-US" sz="3200" i="1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G</a:t>
            </a:r>
            <a:r>
              <a:rPr lang="en-US" sz="3200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(</a:t>
            </a:r>
            <a:r>
              <a:rPr lang="en-US" sz="3200" i="1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s</a:t>
            </a:r>
            <a:r>
              <a:rPr lang="en-US" sz="3200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) </a:t>
            </a:r>
            <a:r>
              <a:rPr lang="en-US" sz="3200" i="1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H</a:t>
            </a:r>
            <a:r>
              <a:rPr lang="en-US" sz="3200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(</a:t>
            </a:r>
            <a:r>
              <a:rPr lang="en-US" sz="3200" i="1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s</a:t>
            </a:r>
            <a:r>
              <a:rPr lang="en-US" sz="3200" dirty="0" smtClean="0">
                <a:solidFill>
                  <a:srgbClr val="C00000"/>
                </a:solidFill>
                <a:latin typeface="Arial"/>
                <a:cs typeface="Times New Roman" pitchFamily="18" charset="0"/>
              </a:rPr>
              <a:t>)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20</a:t>
            </a:fld>
            <a:endParaRPr lang="en-US" dirty="0">
              <a:solidFill>
                <a:srgbClr val="40458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38200" y="1964254"/>
                <a:ext cx="2811026" cy="6236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200" i="1">
                        <a:solidFill>
                          <a:srgbClr val="40458C"/>
                        </a:solidFill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200" i="1">
                        <a:solidFill>
                          <a:srgbClr val="40458C"/>
                        </a:solidFill>
                        <a:latin typeface="Cambria Math"/>
                      </a:rPr>
                      <m:t>𝐻</m:t>
                    </m:r>
                    <m:d>
                      <m:d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200" i="1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𝑘</m:t>
                        </m:r>
                      </m:num>
                      <m:den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200" dirty="0" smtClean="0"/>
                  <a:t> </a:t>
                </a:r>
                <a:r>
                  <a:rPr lang="en-US" sz="1600" dirty="0" smtClean="0"/>
                  <a:t>a&gt;0</a:t>
                </a:r>
                <a:endParaRPr lang="en-US" sz="1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964254"/>
                <a:ext cx="2811026" cy="6236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371600"/>
            <a:ext cx="3505200" cy="2781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267200"/>
            <a:ext cx="2822575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09600" y="4856062"/>
                <a:ext cx="3723263" cy="6236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rgbClr val="40458C"/>
                        </a:solidFill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200" i="1">
                        <a:solidFill>
                          <a:srgbClr val="40458C"/>
                        </a:solidFill>
                        <a:latin typeface="Cambria Math"/>
                      </a:rPr>
                      <m:t>𝐻</m:t>
                    </m:r>
                    <m:d>
                      <m:d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200" i="1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𝑘</m:t>
                        </m:r>
                      </m:num>
                      <m:den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)(</m:t>
                        </m:r>
                        <m:r>
                          <a:rPr lang="en-US" sz="22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2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2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en-US" sz="22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200" dirty="0">
                    <a:solidFill>
                      <a:srgbClr val="40458C"/>
                    </a:solidFill>
                  </a:rPr>
                  <a:t> </a:t>
                </a:r>
                <a:r>
                  <a:rPr lang="en-US" sz="2200" dirty="0" smtClean="0">
                    <a:solidFill>
                      <a:srgbClr val="40458C"/>
                    </a:solidFill>
                  </a:rPr>
                  <a:t> </a:t>
                </a:r>
                <a:r>
                  <a:rPr lang="en-US" sz="1600" dirty="0" smtClean="0">
                    <a:solidFill>
                      <a:srgbClr val="40458C"/>
                    </a:solidFill>
                  </a:rPr>
                  <a:t>b&gt;a&gt;0</a:t>
                </a:r>
                <a:endParaRPr lang="en-US" sz="1600" dirty="0">
                  <a:solidFill>
                    <a:srgbClr val="40458C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856062"/>
                <a:ext cx="3723263" cy="6236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19005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382000" cy="99060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Root-locus diagrams that show the effects of adding poles to </a:t>
            </a:r>
            <a:r>
              <a:rPr lang="en-US" sz="3200" i="1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G</a:t>
            </a:r>
            <a:r>
              <a:rPr lang="en-US" sz="3200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(</a:t>
            </a:r>
            <a:r>
              <a:rPr lang="en-US" sz="3200" i="1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s</a:t>
            </a:r>
            <a:r>
              <a:rPr lang="en-US" sz="3200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) </a:t>
            </a:r>
            <a:r>
              <a:rPr lang="en-US" sz="3200" i="1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H</a:t>
            </a:r>
            <a:r>
              <a:rPr lang="en-US" sz="3200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(</a:t>
            </a:r>
            <a:r>
              <a:rPr lang="en-US" sz="3200" i="1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s</a:t>
            </a:r>
            <a:r>
              <a:rPr lang="en-US" sz="3200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21</a:t>
            </a:fld>
            <a:endParaRPr lang="en-US" dirty="0">
              <a:solidFill>
                <a:srgbClr val="40458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85799" y="1600200"/>
                <a:ext cx="4065537" cy="12214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latin typeface="Times New Roman"/>
                  </a:rPr>
                  <a:t>another pole is added to </a:t>
                </a:r>
                <a:r>
                  <a:rPr lang="en-US" i="1" dirty="0">
                    <a:latin typeface="Times New Roman"/>
                  </a:rPr>
                  <a:t>G(s)H(s) </a:t>
                </a:r>
                <a:r>
                  <a:rPr lang="en-US" dirty="0">
                    <a:latin typeface="Times New Roman"/>
                  </a:rPr>
                  <a:t>at </a:t>
                </a:r>
                <a:r>
                  <a:rPr lang="en-US" i="1" dirty="0">
                    <a:latin typeface="Times New Roman"/>
                  </a:rPr>
                  <a:t>s = </a:t>
                </a:r>
                <a:r>
                  <a:rPr lang="en-US" i="1" dirty="0" smtClean="0">
                    <a:latin typeface="Times New Roman"/>
                  </a:rPr>
                  <a:t>-c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)(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𝑐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99" y="1600200"/>
                <a:ext cx="4065537" cy="1221425"/>
              </a:xfrm>
              <a:prstGeom prst="rect">
                <a:avLst/>
              </a:prstGeom>
              <a:blipFill rotWithShape="1">
                <a:blip r:embed="rId2"/>
                <a:stretch>
                  <a:fillRect l="-1199" t="-2500" r="-1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143000"/>
            <a:ext cx="3200400" cy="250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810000"/>
            <a:ext cx="28194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13508" y="4572000"/>
                <a:ext cx="3877215" cy="12214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latin typeface="Times New Roman"/>
                  </a:rPr>
                  <a:t>addition of a pair of complex conjugate</a:t>
                </a:r>
                <a:endParaRPr lang="en-US" dirty="0">
                  <a:latin typeface="Times New Roman"/>
                </a:endParaRPr>
              </a:p>
              <a:p>
                <a:r>
                  <a:rPr lang="en-US" dirty="0">
                    <a:latin typeface="Times New Roman"/>
                  </a:rPr>
                  <a:t>poles to the transfer function</a:t>
                </a:r>
                <a:endParaRPr lang="en-US" i="1" dirty="0" smtClean="0">
                  <a:solidFill>
                    <a:srgbClr val="40458C"/>
                  </a:solidFill>
                  <a:latin typeface="Cambria Math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40458C"/>
                          </a:solidFill>
                          <a:latin typeface="Cambria Math"/>
                        </a:rPr>
                        <m:t>𝐺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solidFill>
                            <a:srgbClr val="40458C"/>
                          </a:solidFill>
                          <a:latin typeface="Cambria Math"/>
                        </a:rPr>
                        <m:t>𝐻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solidFill>
                            <a:srgbClr val="40458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𝑘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𝑠</m:t>
                          </m:r>
                          <m:r>
                            <a:rPr lang="en-US" i="1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𝑠</m:t>
                          </m:r>
                          <m:r>
                            <a:rPr lang="en-US" i="1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en-US" i="1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)(</m:t>
                          </m:r>
                          <m:r>
                            <a:rPr lang="en-US" i="1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𝑠</m:t>
                          </m:r>
                          <m:r>
                            <a:rPr lang="en-US" i="1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+∝±</m:t>
                          </m:r>
                          <m:r>
                            <a:rPr lang="en-US" b="0" i="1" smtClean="0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𝑗</m:t>
                          </m:r>
                          <m:r>
                            <a:rPr lang="en-US" b="0" i="1" smtClean="0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en-US" i="1">
                              <a:solidFill>
                                <a:srgbClr val="40458C"/>
                              </a:solidFill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40458C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508" y="4572000"/>
                <a:ext cx="3877215" cy="1221425"/>
              </a:xfrm>
              <a:prstGeom prst="rect">
                <a:avLst/>
              </a:prstGeom>
              <a:blipFill rotWithShape="1">
                <a:blip r:embed="rId5"/>
                <a:stretch>
                  <a:fillRect l="-1258" t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14588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05800" cy="114300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Root-locus diagrams that show the effects of adding a zero to </a:t>
            </a:r>
            <a:r>
              <a:rPr lang="en-US" sz="3200" i="1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G</a:t>
            </a:r>
            <a:r>
              <a:rPr lang="en-US" sz="3200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(</a:t>
            </a:r>
            <a:r>
              <a:rPr lang="en-US" sz="3200" i="1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s</a:t>
            </a:r>
            <a:r>
              <a:rPr lang="en-US" sz="3200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)</a:t>
            </a:r>
            <a:r>
              <a:rPr lang="en-US" sz="3200" i="1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H</a:t>
            </a:r>
            <a:r>
              <a:rPr lang="en-US" sz="3200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(</a:t>
            </a:r>
            <a:r>
              <a:rPr lang="en-US" sz="3200" i="1" dirty="0">
                <a:solidFill>
                  <a:srgbClr val="C00000"/>
                </a:solidFill>
                <a:latin typeface="Arial"/>
                <a:cs typeface="Times New Roman" pitchFamily="18" charset="0"/>
              </a:rPr>
              <a:t>s</a:t>
            </a:r>
            <a:r>
              <a:rPr lang="en-US" sz="3200" dirty="0" smtClean="0">
                <a:solidFill>
                  <a:srgbClr val="C00000"/>
                </a:solidFill>
                <a:latin typeface="Arial"/>
                <a:cs typeface="Times New Roman" pitchFamily="18" charset="0"/>
              </a:rPr>
              <a:t>)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Content Placeholder 5" descr="E:\CH08\W028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1524000"/>
            <a:ext cx="59436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69426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524000"/>
                <a:ext cx="8229600" cy="4114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200" kern="1200" dirty="0" smtClean="0">
                    <a:solidFill>
                      <a:srgbClr val="40458C"/>
                    </a:solidFill>
                  </a:rPr>
                  <a:t>Given :</a:t>
                </a:r>
                <a14:m>
                  <m:oMath xmlns:m="http://schemas.openxmlformats.org/officeDocument/2006/math">
                    <m:r>
                      <a:rPr lang="en-US" sz="2200" i="1" kern="1200" smtClean="0">
                        <a:solidFill>
                          <a:srgbClr val="40458C"/>
                        </a:solidFill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sz="2200" i="1" kern="120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200" i="1" kern="1200">
                        <a:solidFill>
                          <a:srgbClr val="40458C"/>
                        </a:solidFill>
                        <a:latin typeface="Cambria Math"/>
                      </a:rPr>
                      <m:t>𝐻</m:t>
                    </m:r>
                    <m:d>
                      <m:dPr>
                        <m:ctrlPr>
                          <a:rPr lang="en-US" sz="2200" i="1" kern="120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200" i="1" kern="1200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i="1" kern="120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𝑘</m:t>
                        </m:r>
                        <m:r>
                          <a:rPr lang="en-US" sz="2200" b="0" i="1" kern="120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200" b="0" i="1" kern="120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200" b="0" i="1" kern="120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200" b="0" i="1" kern="120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𝑏</m:t>
                        </m:r>
                        <m:r>
                          <a:rPr lang="en-US" sz="2200" b="0" i="1" kern="120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)</m:t>
                        </m:r>
                      </m:num>
                      <m:den>
                        <m:sSup>
                          <m:sSupPr>
                            <m:ctrlPr>
                              <a:rPr lang="en-US" sz="2200" i="1" kern="1200" smtClea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kern="1200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200" b="0" i="1" kern="1200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dirty="0" smtClean="0"/>
                  <a:t> </a:t>
                </a:r>
                <a:r>
                  <a:rPr lang="en-US" sz="2200" dirty="0" smtClean="0"/>
                  <a:t>find R-L when b=1,i) a=10, ii)a=9, iii)a=8 , iv) a=3, v) a=1</a:t>
                </a:r>
              </a:p>
              <a:p>
                <a:pPr marL="0" indent="0">
                  <a:buNone/>
                </a:pPr>
                <a:r>
                  <a:rPr lang="en-US" sz="2200" dirty="0" smtClean="0">
                    <a:solidFill>
                      <a:srgbClr val="FF0000"/>
                    </a:solidFill>
                  </a:rPr>
                  <a:t>Solution: i)</a:t>
                </a:r>
                <a:r>
                  <a:rPr lang="en-US" sz="2400" i="1" dirty="0" smtClean="0">
                    <a:latin typeface="Times New Roman"/>
                  </a:rPr>
                  <a:t>a </a:t>
                </a:r>
                <a:r>
                  <a:rPr lang="en-US" sz="2400" dirty="0">
                    <a:latin typeface="Times New Roman"/>
                  </a:rPr>
                  <a:t>= 10. Breakaway points: </a:t>
                </a:r>
                <a:r>
                  <a:rPr lang="en-US" sz="2400" i="1" dirty="0">
                    <a:latin typeface="Times New Roman"/>
                  </a:rPr>
                  <a:t>s </a:t>
                </a:r>
                <a:r>
                  <a:rPr lang="en-US" sz="2400" dirty="0">
                    <a:latin typeface="Times New Roman"/>
                  </a:rPr>
                  <a:t>= </a:t>
                </a:r>
                <a:r>
                  <a:rPr lang="en-US" sz="2400" dirty="0" smtClean="0">
                    <a:latin typeface="Times New Roman"/>
                  </a:rPr>
                  <a:t>-2.5 </a:t>
                </a:r>
                <a:r>
                  <a:rPr lang="en-US" sz="2400" dirty="0">
                    <a:latin typeface="Times New Roman"/>
                  </a:rPr>
                  <a:t>and </a:t>
                </a:r>
                <a:r>
                  <a:rPr lang="en-US" sz="2400" dirty="0" smtClean="0">
                    <a:latin typeface="Times New Roman"/>
                  </a:rPr>
                  <a:t>-4.0</a:t>
                </a:r>
                <a:r>
                  <a:rPr lang="en-US" sz="2400" dirty="0">
                    <a:latin typeface="Times New Roman"/>
                  </a:rPr>
                  <a:t>.</a:t>
                </a:r>
                <a:endParaRPr lang="en-US" sz="2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524000"/>
                <a:ext cx="8229600" cy="4114800"/>
              </a:xfrm>
              <a:blipFill rotWithShape="1">
                <a:blip r:embed="rId2"/>
                <a:stretch>
                  <a:fillRect l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23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7" name="Picture 5" descr="E:\CH08\W028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909455"/>
            <a:ext cx="48895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76689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24</a:t>
            </a:fld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1653462"/>
            <a:ext cx="46482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latin typeface="Times New Roman"/>
              </a:rPr>
              <a:t>ii) a </a:t>
            </a:r>
            <a:r>
              <a:rPr lang="en-US" sz="2200" dirty="0">
                <a:latin typeface="Times New Roman"/>
              </a:rPr>
              <a:t>= 9. </a:t>
            </a:r>
            <a:r>
              <a:rPr lang="en-US" sz="2200" dirty="0" smtClean="0">
                <a:latin typeface="Times New Roman"/>
              </a:rPr>
              <a:t>The </a:t>
            </a:r>
            <a:r>
              <a:rPr lang="en-US" sz="2200" dirty="0">
                <a:latin typeface="Times New Roman"/>
              </a:rPr>
              <a:t>breakaway </a:t>
            </a:r>
            <a:r>
              <a:rPr lang="en-US" sz="2200" dirty="0" smtClean="0">
                <a:latin typeface="Times New Roman"/>
              </a:rPr>
              <a:t>point at s </a:t>
            </a:r>
            <a:r>
              <a:rPr lang="en-US" sz="2200" dirty="0">
                <a:latin typeface="Times New Roman"/>
              </a:rPr>
              <a:t>= </a:t>
            </a:r>
            <a:r>
              <a:rPr lang="en-US" sz="2200" dirty="0" smtClean="0">
                <a:latin typeface="Times New Roman"/>
              </a:rPr>
              <a:t>-3.</a:t>
            </a:r>
            <a:endParaRPr lang="en-US" sz="2200" dirty="0"/>
          </a:p>
        </p:txBody>
      </p:sp>
      <p:sp>
        <p:nvSpPr>
          <p:cNvPr id="7" name="Rectangle 6"/>
          <p:cNvSpPr/>
          <p:nvPr/>
        </p:nvSpPr>
        <p:spPr>
          <a:xfrm>
            <a:off x="838200" y="4267200"/>
            <a:ext cx="436369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Times New Roman"/>
              </a:rPr>
              <a:t>iii) a </a:t>
            </a:r>
            <a:r>
              <a:rPr lang="en-US" sz="2200" dirty="0">
                <a:latin typeface="Times New Roman"/>
              </a:rPr>
              <a:t>= 8. No breakaway point on RL</a:t>
            </a:r>
            <a:endParaRPr lang="en-US" sz="22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30617"/>
            <a:ext cx="3048000" cy="307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733800"/>
            <a:ext cx="2743200" cy="274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93466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25</a:t>
            </a:fld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800" y="1828800"/>
            <a:ext cx="119295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latin typeface="Times New Roman"/>
              </a:rPr>
              <a:t>iv) a </a:t>
            </a:r>
            <a:r>
              <a:rPr lang="en-US" sz="2200" dirty="0">
                <a:latin typeface="Times New Roman"/>
              </a:rPr>
              <a:t>= 3</a:t>
            </a:r>
            <a:r>
              <a:rPr lang="en-US" dirty="0">
                <a:latin typeface="Times New Roman"/>
              </a:rPr>
              <a:t>.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965906"/>
            <a:ext cx="2895600" cy="2920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5800" y="4191000"/>
            <a:ext cx="42672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smtClean="0">
                <a:latin typeface="Times New Roman"/>
              </a:rPr>
              <a:t>v) a </a:t>
            </a:r>
            <a:r>
              <a:rPr lang="en-US" sz="2200" dirty="0">
                <a:latin typeface="Times New Roman"/>
              </a:rPr>
              <a:t>= b = 1. The pole at s = </a:t>
            </a:r>
            <a:r>
              <a:rPr lang="en-US" sz="2200" dirty="0" smtClean="0">
                <a:latin typeface="Times New Roman"/>
              </a:rPr>
              <a:t>-a </a:t>
            </a:r>
            <a:r>
              <a:rPr lang="en-US" sz="2200" dirty="0">
                <a:latin typeface="Times New Roman"/>
              </a:rPr>
              <a:t>and the zero at </a:t>
            </a:r>
            <a:r>
              <a:rPr lang="en-US" sz="2200" dirty="0" smtClean="0">
                <a:latin typeface="Times New Roman"/>
              </a:rPr>
              <a:t>-b </a:t>
            </a:r>
            <a:r>
              <a:rPr lang="en-US" sz="2200" dirty="0">
                <a:latin typeface="Times New Roman"/>
              </a:rPr>
              <a:t>cancel each other out, and the </a:t>
            </a:r>
            <a:r>
              <a:rPr lang="en-US" sz="2200" dirty="0" smtClean="0">
                <a:latin typeface="Times New Roman"/>
              </a:rPr>
              <a:t>RL degenerate </a:t>
            </a:r>
            <a:r>
              <a:rPr lang="en-US" sz="2200" dirty="0">
                <a:latin typeface="Times New Roman"/>
              </a:rPr>
              <a:t>into a second-order case and lie entirely on the </a:t>
            </a:r>
            <a:r>
              <a:rPr lang="en-US" sz="2200" dirty="0" err="1" smtClean="0">
                <a:latin typeface="Times New Roman"/>
              </a:rPr>
              <a:t>jw</a:t>
            </a:r>
            <a:r>
              <a:rPr lang="en-US" sz="2200" dirty="0" smtClean="0">
                <a:latin typeface="Times New Roman"/>
              </a:rPr>
              <a:t>-axis</a:t>
            </a:r>
            <a:r>
              <a:rPr lang="en-US" sz="2200" dirty="0">
                <a:latin typeface="Times New Roman"/>
              </a:rPr>
              <a:t>.</a:t>
            </a:r>
            <a:endParaRPr lang="en-US" sz="22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1" y="3429001"/>
            <a:ext cx="32766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14250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  <a:latin typeface="Comic Sans MS"/>
              </a:rPr>
              <a:t>2 Real Poles</a:t>
            </a:r>
            <a:endParaRPr lang="en-U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32" r:id="rId2" imgW="7392432" imgH="4495238"/>
        </mc:Choice>
        <mc:Fallback>
          <p:control r:id="rId2" imgW="7392432" imgH="4495238">
            <p:pic>
              <p:nvPicPr>
                <p:cNvPr id="3" name="FOfficeDoc1"/>
                <p:cNvPicPr preferRelativeResize="0">
                  <a:picLocks noChangeAspect="1" noChangeArrowheads="1" noChangeShapeType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" y="1447800"/>
                  <a:ext cx="7696200" cy="51054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93443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Comic Sans MS"/>
              </a:rPr>
              <a:t>2 Real Poles + 1 Real Zero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2056" r:id="rId2" imgW="4911687" imgH="3572374"/>
        </mc:Choice>
        <mc:Fallback>
          <p:control r:id="rId2" imgW="4911687" imgH="3572374">
            <p:pic>
              <p:nvPicPr>
                <p:cNvPr id="4" name="FOfficeDoc1"/>
                <p:cNvPicPr preferRelativeResize="0">
                  <a:picLocks noChangeAspect="1" noChangeArrowheads="1" noChangeShapeType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7200" y="1295400"/>
                  <a:ext cx="7924800" cy="51816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9140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prstClr val="black"/>
                </a:solidFill>
                <a:latin typeface="Comic Sans MS"/>
              </a:rPr>
              <a:t>2 Complex Poles and 1 Real Zero</a:t>
            </a:r>
            <a:endParaRPr lang="en-US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3080" r:id="rId2" imgW="6857143" imgH="4495238"/>
        </mc:Choice>
        <mc:Fallback>
          <p:control r:id="rId2" imgW="6857143" imgH="4495238">
            <p:pic>
              <p:nvPicPr>
                <p:cNvPr id="3" name="FOfficeDoc1"/>
                <p:cNvPicPr preferRelativeResize="0">
                  <a:picLocks noChangeAspect="1" noChangeArrowheads="1" noChangeShapeType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" y="1371600"/>
                  <a:ext cx="7391400" cy="51054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24944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524000"/>
                <a:ext cx="8153400" cy="4114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200" dirty="0" smtClean="0"/>
                  <a:t>Consider the closed loop system with </a:t>
                </a:r>
                <a:r>
                  <a:rPr lang="en-US" sz="2200" smtClean="0"/>
                  <a:t>open loop </a:t>
                </a:r>
                <a:r>
                  <a:rPr lang="en-US" sz="2200" dirty="0" smtClean="0"/>
                  <a:t>function</a:t>
                </a:r>
              </a:p>
              <a:p>
                <a:pPr marL="0" indent="0">
                  <a:buNone/>
                </a:pPr>
                <a:r>
                  <a:rPr lang="en-US" sz="2400" kern="1200" dirty="0" smtClean="0">
                    <a:solidFill>
                      <a:srgbClr val="40458C"/>
                    </a:solidFill>
                  </a:rPr>
                  <a:t>K </a:t>
                </a:r>
                <a14:m>
                  <m:oMath xmlns:m="http://schemas.openxmlformats.org/officeDocument/2006/math">
                    <m:r>
                      <a:rPr lang="en-US" sz="2400" i="1" kern="1200">
                        <a:solidFill>
                          <a:srgbClr val="40458C"/>
                        </a:solidFill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sz="2400" i="1" kern="120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i="1" kern="1200">
                        <a:solidFill>
                          <a:srgbClr val="40458C"/>
                        </a:solidFill>
                        <a:latin typeface="Cambria Math"/>
                      </a:rPr>
                      <m:t>𝐻</m:t>
                    </m:r>
                    <m:d>
                      <m:dPr>
                        <m:ctrlPr>
                          <a:rPr lang="en-US" sz="2400" i="1" kern="120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i="1" kern="1200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 kern="120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𝑘</m:t>
                        </m:r>
                      </m:num>
                      <m:den>
                        <m:r>
                          <a:rPr lang="en-US" sz="24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400" b="0" i="1" kern="120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−1</m:t>
                        </m:r>
                        <m:r>
                          <a:rPr lang="en-US" sz="24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)(</m:t>
                        </m:r>
                        <m:r>
                          <a:rPr lang="en-US" sz="24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4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+2)(</m:t>
                        </m:r>
                        <m:r>
                          <a:rPr lang="en-US" sz="24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4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+3)</m:t>
                        </m:r>
                      </m:den>
                    </m:f>
                  </m:oMath>
                </a14:m>
                <a:r>
                  <a:rPr lang="en-US" sz="2400" dirty="0" smtClean="0"/>
                  <a:t>  </a:t>
                </a:r>
                <a:r>
                  <a:rPr lang="en-US" sz="2200" dirty="0" smtClean="0"/>
                  <a:t>a) sketch R-L</a:t>
                </a:r>
              </a:p>
              <a:p>
                <a:pPr marL="0" indent="0">
                  <a:buNone/>
                </a:pPr>
                <a:r>
                  <a:rPr lang="en-US" sz="2200" dirty="0" smtClean="0"/>
                  <a:t>b)What range of k that ensures stability?</a:t>
                </a:r>
              </a:p>
              <a:p>
                <a:pPr marL="0" indent="0">
                  <a:buNone/>
                </a:pPr>
                <a:r>
                  <a:rPr lang="en-US" sz="2200" dirty="0" smtClean="0">
                    <a:solidFill>
                      <a:srgbClr val="FF0000"/>
                    </a:solidFill>
                  </a:rPr>
                  <a:t>Solution:</a:t>
                </a:r>
              </a:p>
              <a:p>
                <a:pPr marL="0" indent="0">
                  <a:buNone/>
                </a:pPr>
                <a:r>
                  <a:rPr lang="en-US" sz="2200" dirty="0" smtClean="0">
                    <a:solidFill>
                      <a:srgbClr val="FF0000"/>
                    </a:solidFill>
                  </a:rPr>
                  <a:t> </a:t>
                </a:r>
                <a:endParaRPr lang="en-US" sz="2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524000"/>
                <a:ext cx="8153400" cy="4114800"/>
              </a:xfrm>
              <a:blipFill rotWithShape="1">
                <a:blip r:embed="rId2"/>
                <a:stretch>
                  <a:fillRect l="-1121" t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29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505200"/>
            <a:ext cx="78486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88260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30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43" y="1554846"/>
            <a:ext cx="6553200" cy="758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43" y="2429668"/>
            <a:ext cx="39385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553" y="2185099"/>
            <a:ext cx="2152990" cy="951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53745" y="2675431"/>
            <a:ext cx="1079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 valid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791" y="3044763"/>
            <a:ext cx="5512593" cy="3599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83728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524000"/>
                <a:ext cx="7772400" cy="4114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200" dirty="0" smtClean="0"/>
                  <a:t>Part b)  </a:t>
                </a:r>
                <a:r>
                  <a:rPr lang="en-US" sz="2200" dirty="0" err="1" smtClean="0"/>
                  <a:t>Charct</a:t>
                </a:r>
                <a:r>
                  <a:rPr lang="en-US" sz="2200" dirty="0" smtClean="0"/>
                  <a:t> </a:t>
                </a:r>
                <a:r>
                  <a:rPr lang="en-US" sz="2200" dirty="0" err="1" smtClean="0"/>
                  <a:t>Eq</a:t>
                </a:r>
                <a:r>
                  <a:rPr lang="en-US" sz="2200" dirty="0" smtClean="0"/>
                  <a:t>, 1+kGH=0           1</a:t>
                </a:r>
                <a:r>
                  <a:rPr lang="en-US" sz="2400" dirty="0" smtClean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120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𝑘</m:t>
                        </m:r>
                      </m:num>
                      <m:den>
                        <m:r>
                          <a:rPr lang="en-US" sz="24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4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−1)(</m:t>
                        </m:r>
                        <m:r>
                          <a:rPr lang="en-US" sz="24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4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+2)(</m:t>
                        </m:r>
                        <m:r>
                          <a:rPr lang="en-US" sz="24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400" i="1" kern="1200">
                            <a:solidFill>
                              <a:srgbClr val="40458C"/>
                            </a:solidFill>
                            <a:latin typeface="Cambria Math"/>
                          </a:rPr>
                          <m:t>+3)</m:t>
                        </m:r>
                      </m:den>
                    </m:f>
                  </m:oMath>
                </a14:m>
                <a:r>
                  <a:rPr lang="en-US" sz="2200" dirty="0" smtClean="0">
                    <a:solidFill>
                      <a:srgbClr val="40458C"/>
                    </a:solidFill>
                  </a:rPr>
                  <a:t>=0</a:t>
                </a:r>
                <a:r>
                  <a:rPr lang="en-US" sz="2200" dirty="0">
                    <a:solidFill>
                      <a:srgbClr val="40458C"/>
                    </a:solidFill>
                  </a:rPr>
                  <a:t> </a:t>
                </a:r>
                <a:endParaRPr lang="en-US" sz="2200" dirty="0" smtClean="0">
                  <a:solidFill>
                    <a:srgbClr val="40458C"/>
                  </a:solidFill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</a:rPr>
                      <m:t>+4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</a:rPr>
                      <m:t>𝑠</m:t>
                    </m:r>
                    <m:r>
                      <a:rPr lang="en-US" sz="2200" b="0" i="1" smtClean="0">
                        <a:latin typeface="Cambria Math"/>
                      </a:rPr>
                      <m:t>−6+</m:t>
                    </m:r>
                    <m:r>
                      <a:rPr lang="en-US" sz="2200" b="0" i="1" smtClean="0">
                        <a:latin typeface="Cambria Math"/>
                      </a:rPr>
                      <m:t>𝑘</m:t>
                    </m:r>
                    <m:r>
                      <a:rPr lang="en-US" sz="2200" b="0" i="1" smtClean="0">
                        <a:latin typeface="Cambria Math"/>
                      </a:rPr>
                      <m:t>=0    </m:t>
                    </m:r>
                  </m:oMath>
                </a14:m>
                <a:r>
                  <a:rPr lang="en-US" sz="2200" dirty="0" smtClean="0"/>
                  <a:t>  Using R-H array</a:t>
                </a:r>
              </a:p>
              <a:p>
                <a:pPr marL="0" indent="0"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524000"/>
                <a:ext cx="7772400" cy="4114800"/>
              </a:xfrm>
              <a:blipFill rotWithShape="1">
                <a:blip r:embed="rId2"/>
                <a:stretch>
                  <a:fillRect l="-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31</a:t>
            </a:fld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4431792" y="1828800"/>
            <a:ext cx="521208" cy="121158"/>
          </a:xfrm>
          <a:prstGeom prst="rightArrow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90800"/>
            <a:ext cx="58674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38200" y="4876800"/>
            <a:ext cx="466172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For stability need</a:t>
            </a:r>
          </a:p>
          <a:p>
            <a:r>
              <a:rPr lang="en-US" sz="2200" dirty="0" smtClean="0"/>
              <a:t>b= (-1/4)(k-10)&gt;0            k&lt;10</a:t>
            </a:r>
          </a:p>
          <a:p>
            <a:endParaRPr lang="en-US" sz="2200" dirty="0" smtClean="0"/>
          </a:p>
          <a:p>
            <a:r>
              <a:rPr lang="en-US" sz="2200" dirty="0" smtClean="0"/>
              <a:t>C= k-6           k&gt; 6            6&lt;k&lt;10</a:t>
            </a:r>
            <a:endParaRPr lang="en-US" sz="22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908" y="5311234"/>
            <a:ext cx="5540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835" y="5982693"/>
            <a:ext cx="554037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74546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504083"/>
            <a:ext cx="3432175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616036"/>
            <a:ext cx="2244437" cy="67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75758" y="1581834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Find R-L and find k for critical stability</a:t>
            </a:r>
            <a:endParaRPr lang="en-US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819400"/>
            <a:ext cx="2928937" cy="2365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3467" y="2943392"/>
            <a:ext cx="11871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</a:rPr>
              <a:t>Solution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3467" y="3817277"/>
            <a:ext cx="27493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Helvetica-Oblique"/>
              </a:rPr>
              <a:t>Breakaway points are among roots </a:t>
            </a:r>
            <a:r>
              <a:rPr lang="en-US" sz="2000" dirty="0" smtClean="0">
                <a:latin typeface="Helvetica-Oblique"/>
              </a:rPr>
              <a:t>of </a:t>
            </a:r>
            <a:endParaRPr lang="en-US" sz="2000" dirty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757" y="4139397"/>
            <a:ext cx="939801" cy="771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800600"/>
            <a:ext cx="1295399" cy="608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11414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33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76400"/>
            <a:ext cx="64008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73260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83327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Helvetica"/>
              </a:rPr>
              <a:t>Characteristic equation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34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524000"/>
            <a:ext cx="4114800" cy="73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0" y="2743200"/>
            <a:ext cx="166103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err="1">
                <a:latin typeface="Helvetica"/>
              </a:rPr>
              <a:t>Routh</a:t>
            </a:r>
            <a:r>
              <a:rPr lang="en-US" sz="2200" dirty="0">
                <a:latin typeface="Helvetica"/>
              </a:rPr>
              <a:t> array</a:t>
            </a:r>
            <a:endParaRPr lang="en-US" sz="2200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743200"/>
            <a:ext cx="2209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743201"/>
            <a:ext cx="1905000" cy="93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16973" y="4953000"/>
            <a:ext cx="182453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Helvetica"/>
              </a:rPr>
              <a:t>When </a:t>
            </a:r>
            <a:r>
              <a:rPr lang="en-US" sz="2200" i="1" dirty="0">
                <a:solidFill>
                  <a:srgbClr val="FF0000"/>
                </a:solidFill>
                <a:latin typeface="Times-Italic"/>
              </a:rPr>
              <a:t>K </a:t>
            </a:r>
            <a:r>
              <a:rPr lang="en-US" sz="2200" dirty="0">
                <a:solidFill>
                  <a:srgbClr val="FF0000"/>
                </a:solidFill>
                <a:latin typeface="Helvetica"/>
              </a:rPr>
              <a:t>= </a:t>
            </a:r>
            <a:r>
              <a:rPr lang="en-US" sz="2200" dirty="0">
                <a:solidFill>
                  <a:srgbClr val="FF0000"/>
                </a:solidFill>
                <a:latin typeface="Times-Roman"/>
              </a:rPr>
              <a:t>30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287" y="4953000"/>
            <a:ext cx="257651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99451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35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752600"/>
            <a:ext cx="5486399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22199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523999"/>
                <a:ext cx="3200400" cy="1603373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200" dirty="0" smtClean="0"/>
                  <a:t>Find R-L, check if the R-L cross the </a:t>
                </a:r>
                <a:r>
                  <a:rPr lang="en-US" sz="2200" dirty="0" err="1" smtClean="0"/>
                  <a:t>Imj</a:t>
                </a:r>
                <a:r>
                  <a:rPr lang="en-US" sz="2200" dirty="0" smtClean="0"/>
                  <a:t>. axes</a:t>
                </a: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+1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+4)</m:t>
                        </m:r>
                      </m:den>
                    </m:f>
                  </m:oMath>
                </a14:m>
                <a:r>
                  <a:rPr lang="en-US" sz="2200" dirty="0" smtClean="0"/>
                  <a:t> , H(s)=1</a:t>
                </a:r>
              </a:p>
              <a:p>
                <a:pPr marL="0" indent="0" algn="just">
                  <a:buNone/>
                </a:pP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523999"/>
                <a:ext cx="3200400" cy="1603373"/>
              </a:xfrm>
              <a:blipFill rotWithShape="1">
                <a:blip r:embed="rId2"/>
                <a:stretch>
                  <a:fillRect l="-2286" t="-1901" r="-2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36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474" y="1136361"/>
            <a:ext cx="4876800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2000" y="3127373"/>
            <a:ext cx="118712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</a:rPr>
              <a:t>Solution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885208"/>
            <a:ext cx="4800600" cy="3667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882320" y="3761237"/>
            <a:ext cx="2133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&gt;&gt; n=[1 1];</a:t>
            </a:r>
          </a:p>
          <a:p>
            <a:r>
              <a:rPr lang="pt-BR" dirty="0"/>
              <a:t>&gt;&gt; d=[1 4 0 0];</a:t>
            </a:r>
          </a:p>
          <a:p>
            <a:r>
              <a:rPr lang="pt-BR" dirty="0"/>
              <a:t>&gt;&gt; rlocus(n,d)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62724" y="5257800"/>
            <a:ext cx="3172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There is no </a:t>
            </a:r>
            <a:r>
              <a:rPr lang="en-US" dirty="0" err="1" smtClean="0"/>
              <a:t>Imj</a:t>
            </a:r>
            <a:r>
              <a:rPr lang="en-US" dirty="0" smtClean="0"/>
              <a:t> axes crossing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0861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37</a:t>
            </a:fld>
            <a:endParaRPr lang="en-US" dirty="0">
              <a:solidFill>
                <a:srgbClr val="40458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09600" y="1600200"/>
                <a:ext cx="3048000" cy="1793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6F89F7"/>
                  </a:buClr>
                  <a:buSzPct val="110000"/>
                </a:pPr>
                <a:r>
                  <a:rPr lang="en-US" sz="2200" kern="0" dirty="0" smtClean="0">
                    <a:solidFill>
                      <a:srgbClr val="40458C"/>
                    </a:solidFill>
                  </a:rPr>
                  <a:t>Find R-L, check if the R-L cross the </a:t>
                </a:r>
                <a:r>
                  <a:rPr lang="en-US" sz="2200" kern="0" dirty="0" err="1">
                    <a:solidFill>
                      <a:srgbClr val="40458C"/>
                    </a:solidFill>
                  </a:rPr>
                  <a:t>Imj</a:t>
                </a:r>
                <a:r>
                  <a:rPr lang="en-US" sz="2200" kern="0" dirty="0">
                    <a:solidFill>
                      <a:srgbClr val="40458C"/>
                    </a:solidFill>
                  </a:rPr>
                  <a:t>. axes</a:t>
                </a:r>
              </a:p>
              <a:p>
                <a:pPr lvl="0" algn="just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6F89F7"/>
                  </a:buClr>
                  <a:buSzPct val="110000"/>
                </a:pP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40458C"/>
                        </a:solidFill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sz="2400" i="1" ker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ker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i="1" kern="0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 ker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kern="0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i="1" ker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ker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kern="0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2400" b="0" i="1" kern="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+4</m:t>
                        </m:r>
                        <m:sSup>
                          <m:sSupPr>
                            <m:ctrlPr>
                              <a:rPr lang="en-US" sz="2400" b="0" i="1" kern="0" smtClea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kern="0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kern="0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kern="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400" i="1" ker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400" b="0" i="1" kern="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−6</m:t>
                        </m:r>
                      </m:den>
                    </m:f>
                  </m:oMath>
                </a14:m>
                <a:r>
                  <a:rPr lang="en-US" sz="2200" kern="0" dirty="0">
                    <a:solidFill>
                      <a:srgbClr val="40458C"/>
                    </a:solidFill>
                  </a:rPr>
                  <a:t> , H(s)=1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600200"/>
                <a:ext cx="3048000" cy="1793440"/>
              </a:xfrm>
              <a:prstGeom prst="rect">
                <a:avLst/>
              </a:prstGeom>
              <a:blipFill rotWithShape="1">
                <a:blip r:embed="rId2"/>
                <a:stretch>
                  <a:fillRect l="-2400" t="-1701" r="-2600" b="-2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764" y="1143000"/>
            <a:ext cx="4876800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764" y="2667000"/>
            <a:ext cx="4724400" cy="400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11785" y="4203853"/>
            <a:ext cx="2133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&gt;&gt; n=[1];</a:t>
            </a:r>
          </a:p>
          <a:p>
            <a:r>
              <a:rPr lang="pt-BR" dirty="0"/>
              <a:t>&gt;&gt; d=[1 4 1 -6];</a:t>
            </a:r>
          </a:p>
          <a:p>
            <a:r>
              <a:rPr lang="pt-BR" dirty="0"/>
              <a:t>&gt;&gt; rlocus(n,d)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11785" y="3554389"/>
            <a:ext cx="11871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200" dirty="0">
                <a:solidFill>
                  <a:srgbClr val="FF0000"/>
                </a:solidFill>
              </a:rPr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41876290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46482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 smtClean="0"/>
              <a:t>Given                   check if the following poles are on R-L, if so, find the value of k;</a:t>
            </a:r>
          </a:p>
          <a:p>
            <a:pPr marL="514350" indent="-514350" algn="just">
              <a:buAutoNum type="romanLcParenR"/>
            </a:pPr>
            <a:r>
              <a:rPr lang="en-US" sz="2200" dirty="0" smtClean="0"/>
              <a:t>s=-1+j,  ii) s=-2+j</a:t>
            </a:r>
          </a:p>
          <a:p>
            <a:pPr marL="0" indent="0" algn="just">
              <a:buNone/>
            </a:pPr>
            <a:r>
              <a:rPr lang="en-US" sz="2200" dirty="0" smtClean="0">
                <a:solidFill>
                  <a:srgbClr val="FF0000"/>
                </a:solidFill>
              </a:rPr>
              <a:t>Solution: </a:t>
            </a:r>
            <a:r>
              <a:rPr lang="en-US" sz="2200" dirty="0" smtClean="0"/>
              <a:t>R-L is</a:t>
            </a:r>
          </a:p>
          <a:p>
            <a:pPr marL="0" indent="0" algn="just">
              <a:buNone/>
            </a:pPr>
            <a:r>
              <a:rPr lang="en-US" sz="2200" dirty="0" smtClean="0"/>
              <a:t>i) </a:t>
            </a:r>
            <a:r>
              <a:rPr lang="en-US" sz="2000" dirty="0">
                <a:solidFill>
                  <a:srgbClr val="000000"/>
                </a:solidFill>
                <a:latin typeface="Helvetica"/>
              </a:rPr>
              <a:t>Select a </a:t>
            </a:r>
            <a:r>
              <a:rPr lang="en-US" sz="2000" dirty="0">
                <a:solidFill>
                  <a:srgbClr val="FF0000"/>
                </a:solidFill>
                <a:latin typeface="Helvetica"/>
              </a:rPr>
              <a:t>point </a:t>
            </a:r>
            <a:r>
              <a:rPr lang="en-US" sz="2000" dirty="0">
                <a:solidFill>
                  <a:srgbClr val="000000"/>
                </a:solidFill>
                <a:latin typeface="Helvetica"/>
              </a:rPr>
              <a:t>s=-</a:t>
            </a:r>
            <a:r>
              <a:rPr lang="en-US" sz="2000" dirty="0" smtClean="0">
                <a:solidFill>
                  <a:srgbClr val="000000"/>
                </a:solidFill>
                <a:latin typeface="Helvetica"/>
              </a:rPr>
              <a:t>1+j, we can see that </a:t>
            </a:r>
            <a:r>
              <a:rPr lang="en-US" sz="2000" dirty="0" smtClean="0">
                <a:solidFill>
                  <a:srgbClr val="FF0000"/>
                </a:solidFill>
                <a:latin typeface="Helvetica"/>
              </a:rPr>
              <a:t>s</a:t>
            </a:r>
            <a:r>
              <a:rPr lang="en-US" sz="2000" dirty="0" smtClean="0">
                <a:solidFill>
                  <a:srgbClr val="000000"/>
                </a:solidFill>
                <a:latin typeface="Helvetica"/>
              </a:rPr>
              <a:t> is on R-L , find value of </a:t>
            </a:r>
            <a:r>
              <a:rPr lang="en-US" sz="2000" dirty="0" smtClean="0">
                <a:solidFill>
                  <a:srgbClr val="FF0000"/>
                </a:solidFill>
                <a:latin typeface="Helvetica"/>
              </a:rPr>
              <a:t>k</a:t>
            </a:r>
            <a:r>
              <a:rPr lang="en-US" sz="2000" dirty="0" smtClean="0">
                <a:solidFill>
                  <a:srgbClr val="000000"/>
                </a:solidFill>
                <a:latin typeface="Helvetica"/>
              </a:rPr>
              <a:t> 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04825" y="6400800"/>
            <a:ext cx="2895600" cy="457200"/>
          </a:xfrm>
        </p:spPr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38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162050"/>
            <a:ext cx="3425825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16050"/>
            <a:ext cx="15240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98" y="2362200"/>
            <a:ext cx="2255837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526" y="4164679"/>
            <a:ext cx="1752600" cy="857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139" y="4191000"/>
            <a:ext cx="1061461" cy="650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4800" y="5140036"/>
            <a:ext cx="7769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ii)</a:t>
            </a:r>
            <a:r>
              <a:rPr lang="en-US" dirty="0">
                <a:solidFill>
                  <a:srgbClr val="000000"/>
                </a:solidFill>
                <a:latin typeface="Helvetica"/>
              </a:rPr>
              <a:t> Select a </a:t>
            </a:r>
            <a:r>
              <a:rPr lang="en-US" dirty="0">
                <a:solidFill>
                  <a:srgbClr val="FF9A00"/>
                </a:solidFill>
                <a:latin typeface="Helvetica"/>
              </a:rPr>
              <a:t>point </a:t>
            </a:r>
            <a:r>
              <a:rPr lang="en-US" dirty="0">
                <a:solidFill>
                  <a:srgbClr val="000000"/>
                </a:solidFill>
                <a:latin typeface="Helvetica"/>
              </a:rPr>
              <a:t>s=-</a:t>
            </a:r>
            <a:r>
              <a:rPr lang="en-US" dirty="0" smtClean="0">
                <a:solidFill>
                  <a:srgbClr val="000000"/>
                </a:solidFill>
                <a:latin typeface="Helvetica"/>
              </a:rPr>
              <a:t>2+j, we can see that s is not on R-L there is no k value.</a:t>
            </a:r>
            <a:endParaRPr lang="en-US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345094"/>
            <a:ext cx="1981200" cy="496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715000"/>
            <a:ext cx="189865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108" y="5715000"/>
            <a:ext cx="1115292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581" y="5715001"/>
            <a:ext cx="1270288" cy="573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917644" y="5859019"/>
            <a:ext cx="2642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Helvetica"/>
              </a:rPr>
              <a:t>s </a:t>
            </a:r>
            <a:r>
              <a:rPr lang="en-US" dirty="0" smtClean="0">
                <a:solidFill>
                  <a:srgbClr val="FF0000"/>
                </a:solidFill>
                <a:latin typeface="Helvetica"/>
              </a:rPr>
              <a:t>is </a:t>
            </a:r>
            <a:r>
              <a:rPr lang="en-US" dirty="0">
                <a:solidFill>
                  <a:srgbClr val="FF0000"/>
                </a:solidFill>
                <a:latin typeface="Helvetica"/>
              </a:rPr>
              <a:t>NOT on </a:t>
            </a:r>
            <a:r>
              <a:rPr lang="en-US" dirty="0" smtClean="0">
                <a:solidFill>
                  <a:srgbClr val="FF0000"/>
                </a:solidFill>
                <a:latin typeface="Helvetica"/>
              </a:rPr>
              <a:t>root locus</a:t>
            </a:r>
            <a:r>
              <a:rPr lang="en-US" dirty="0">
                <a:solidFill>
                  <a:srgbClr val="FF0000"/>
                </a:solidFill>
                <a:latin typeface="Helvetica"/>
              </a:rPr>
              <a:t>..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034" y="5894083"/>
            <a:ext cx="378331" cy="299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111" y="2590800"/>
            <a:ext cx="1714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164679"/>
            <a:ext cx="1981775" cy="975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739766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39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345" y="1116894"/>
            <a:ext cx="4724400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09600" y="1674444"/>
                <a:ext cx="3657600" cy="2414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just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6F89F7"/>
                  </a:buClr>
                  <a:buSzPct val="110000"/>
                </a:pPr>
                <a:r>
                  <a:rPr lang="en-US" sz="2200" kern="0" dirty="0" smtClean="0">
                    <a:solidFill>
                      <a:srgbClr val="40458C"/>
                    </a:solidFill>
                  </a:rPr>
                  <a:t>Given: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40458C"/>
                        </a:solidFill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sz="2400" i="1" ker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ker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i="1" kern="0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 ker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 kern="0">
                            <a:solidFill>
                              <a:srgbClr val="40458C"/>
                            </a:solidFill>
                            <a:latin typeface="Cambria Math"/>
                          </a:rPr>
                          <m:t>10</m:t>
                        </m:r>
                      </m:num>
                      <m:den>
                        <m:sSup>
                          <m:sSupPr>
                            <m:ctrlPr>
                              <a:rPr lang="en-US" sz="2400" i="1" ker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ker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i="1" ker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 kern="0">
                            <a:solidFill>
                              <a:srgbClr val="40458C"/>
                            </a:solidFill>
                            <a:latin typeface="Cambria Math"/>
                          </a:rPr>
                          <m:t>+3</m:t>
                        </m:r>
                        <m:r>
                          <a:rPr lang="en-US" sz="2400" i="1" ker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400" i="1" kern="0">
                            <a:solidFill>
                              <a:srgbClr val="40458C"/>
                            </a:solidFill>
                            <a:latin typeface="Cambria Math"/>
                          </a:rPr>
                          <m:t>+7</m:t>
                        </m:r>
                      </m:den>
                    </m:f>
                  </m:oMath>
                </a14:m>
                <a:r>
                  <a:rPr lang="en-US" sz="2200" kern="0" dirty="0">
                    <a:solidFill>
                      <a:srgbClr val="40458C"/>
                    </a:solidFill>
                  </a:rPr>
                  <a:t>, </a:t>
                </a:r>
                <a:r>
                  <a:rPr lang="en-US" sz="2000" kern="0" dirty="0">
                    <a:solidFill>
                      <a:srgbClr val="40458C"/>
                    </a:solidFill>
                  </a:rPr>
                  <a:t>H(s)=1</a:t>
                </a:r>
              </a:p>
              <a:p>
                <a:pPr lvl="0" algn="just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6F89F7"/>
                  </a:buClr>
                  <a:buSzPct val="110000"/>
                </a:pPr>
                <a:r>
                  <a:rPr lang="en-US" sz="2200" kern="0" dirty="0" smtClean="0">
                    <a:solidFill>
                      <a:srgbClr val="40458C"/>
                    </a:solidFill>
                  </a:rPr>
                  <a:t>Find R-L, and the value of </a:t>
                </a:r>
                <a:r>
                  <a:rPr lang="en-US" sz="2200" kern="0" dirty="0" smtClean="0">
                    <a:solidFill>
                      <a:srgbClr val="FF0000"/>
                    </a:solidFill>
                  </a:rPr>
                  <a:t>k</a:t>
                </a:r>
                <a:r>
                  <a:rPr lang="en-US" sz="2200" kern="0" dirty="0" smtClean="0">
                    <a:solidFill>
                      <a:srgbClr val="40458C"/>
                    </a:solidFill>
                  </a:rPr>
                  <a:t> that satisfy the design criteria : % O.S </a:t>
                </a:r>
                <a14:m>
                  <m:oMath xmlns:m="http://schemas.openxmlformats.org/officeDocument/2006/math">
                    <m:r>
                      <a:rPr lang="en-US" sz="2200" i="1" kern="0" smtClean="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≤</m:t>
                    </m:r>
                  </m:oMath>
                </a14:m>
                <a:r>
                  <a:rPr lang="en-US" sz="2200" kern="0" dirty="0" smtClean="0">
                    <a:solidFill>
                      <a:srgbClr val="40458C"/>
                    </a:solidFill>
                  </a:rPr>
                  <a:t> 20 %</a:t>
                </a:r>
              </a:p>
              <a:p>
                <a:pPr lvl="0" algn="just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6F89F7"/>
                  </a:buClr>
                  <a:buSzPct val="110000"/>
                </a:pPr>
                <a:r>
                  <a:rPr lang="en-US" sz="2200" kern="0" dirty="0">
                    <a:solidFill>
                      <a:srgbClr val="40458C"/>
                    </a:solidFill>
                  </a:rPr>
                  <a:t>	</a:t>
                </a:r>
                <a:r>
                  <a:rPr lang="en-US" sz="2200" kern="0" dirty="0" smtClean="0">
                    <a:solidFill>
                      <a:srgbClr val="40458C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kern="0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kern="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200" b="0" i="1" kern="0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sz="2200" i="1" kern="0" smtClean="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200" b="0" i="1" kern="0" smtClean="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2.7 </m:t>
                    </m:r>
                    <m:r>
                      <a:rPr lang="en-US" sz="2200" b="0" i="1" kern="0" smtClean="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𝑠𝑒𝑐</m:t>
                    </m:r>
                  </m:oMath>
                </a14:m>
                <a:endParaRPr lang="en-US" sz="2200" kern="0" dirty="0">
                  <a:solidFill>
                    <a:srgbClr val="40458C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674444"/>
                <a:ext cx="3657600" cy="2414059"/>
              </a:xfrm>
              <a:prstGeom prst="rect">
                <a:avLst/>
              </a:prstGeom>
              <a:blipFill rotWithShape="1">
                <a:blip r:embed="rId3"/>
                <a:stretch>
                  <a:fillRect l="-2000" r="-2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62000" y="4369713"/>
                <a:ext cx="3505200" cy="1692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 smtClean="0">
                    <a:solidFill>
                      <a:srgbClr val="FF0000"/>
                    </a:solidFill>
                  </a:rPr>
                  <a:t>Solution: </a:t>
                </a:r>
                <a:r>
                  <a:rPr lang="el-GR" sz="2200" dirty="0">
                    <a:solidFill>
                      <a:srgbClr val="40458C"/>
                    </a:solidFill>
                    <a:latin typeface="Times New Roman"/>
                  </a:rPr>
                  <a:t>α</a:t>
                </a:r>
                <a:r>
                  <a:rPr lang="en-US" sz="2200" dirty="0">
                    <a:solidFill>
                      <a:srgbClr val="40458C"/>
                    </a:solidFill>
                    <a:latin typeface="Times New Roman"/>
                  </a:rPr>
                  <a:t> = n – </a:t>
                </a:r>
                <a:r>
                  <a:rPr lang="en-US" sz="2200" dirty="0" smtClean="0">
                    <a:solidFill>
                      <a:srgbClr val="40458C"/>
                    </a:solidFill>
                    <a:latin typeface="Times New Roman"/>
                  </a:rPr>
                  <a:t>m= 2 Asymptote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  <m:sub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/>
                      </a:rPr>
                      <m:t>𝑟</m:t>
                    </m:r>
                    <m:f>
                      <m:fPr>
                        <m:ctrlP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180</m:t>
                            </m:r>
                          </m:e>
                          <m:sup>
                            <m: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𝑜</m:t>
                            </m:r>
                          </m:sup>
                        </m:sSup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𝛼</m:t>
                        </m:r>
                      </m:den>
                    </m:f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  <a:latin typeface="Times New Roman"/>
                  </a:rPr>
                  <a:t> = 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±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  <a:latin typeface="Times New Roman"/>
                  </a:rPr>
                  <a:t>90,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𝑃𝑜𝑙𝑒𝑠</m:t>
                            </m:r>
                          </m:e>
                        </m:nary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𝑍𝑒𝑟𝑜𝑠</m:t>
                            </m:r>
                          </m:e>
                        </m:nary>
                      </m:num>
                      <m:den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𝛼</m:t>
                        </m:r>
                      </m:den>
                    </m:f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=−1.5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</a:t>
                </a:r>
                <a:endParaRPr lang="en-US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4369713"/>
                <a:ext cx="3505200" cy="1692515"/>
              </a:xfrm>
              <a:prstGeom prst="rect">
                <a:avLst/>
              </a:prstGeom>
              <a:blipFill rotWithShape="1">
                <a:blip r:embed="rId4"/>
                <a:stretch>
                  <a:fillRect l="-2087" t="-2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545" y="2872669"/>
            <a:ext cx="4572000" cy="369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279170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524000"/>
                <a:ext cx="8229600" cy="4114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200" dirty="0" smtClean="0"/>
                  <a:t>From % O.S we find </a:t>
                </a:r>
                <a:r>
                  <a:rPr lang="el-GR" sz="2200" dirty="0" smtClean="0"/>
                  <a:t>ζ</a:t>
                </a:r>
                <a:r>
                  <a:rPr lang="en-US" sz="2200" dirty="0" smtClean="0"/>
                  <a:t>=0.45. We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sz="2200" i="1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200" b="0" i="1" smtClean="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2.7</m:t>
                    </m:r>
                    <m:r>
                      <a:rPr lang="en-US" sz="2200" i="1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200" i="1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𝑠𝑒𝑐</m:t>
                    </m:r>
                  </m:oMath>
                </a14:m>
                <a:r>
                  <a:rPr lang="en-US" sz="2200" dirty="0" smtClean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2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ζ</m:t>
                        </m:r>
                        <m:sSub>
                          <m:sSubPr>
                            <m:ctrlPr>
                              <a:rPr lang="el-GR" sz="2200" i="1" dirty="0" smtClea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sz="2200" i="1" dirty="0" smtClean="0">
                                <a:solidFill>
                                  <a:srgbClr val="40458C"/>
                                </a:solidFill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200" b="0" i="1" dirty="0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200" dirty="0" smtClean="0"/>
                  <a:t>= 2.7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22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200" i="1" dirty="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2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200" dirty="0" smtClean="0"/>
                  <a:t>= 3.29, the pole location will be </a:t>
                </a:r>
              </a:p>
              <a:p>
                <a:pPr marL="0" indent="0">
                  <a:buNone/>
                </a:pPr>
                <a:r>
                  <a:rPr lang="en-US" sz="22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1,2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</a:rPr>
                      <m:t>=−</m:t>
                    </m:r>
                    <m:r>
                      <m:rPr>
                        <m:sty m:val="p"/>
                      </m:rPr>
                      <a:rPr lang="el-GR" sz="2200" i="1">
                        <a:solidFill>
                          <a:srgbClr val="40458C"/>
                        </a:solidFill>
                        <a:latin typeface="Cambria Math"/>
                      </a:rPr>
                      <m:t>ζ</m:t>
                    </m:r>
                    <m:sSub>
                      <m:sSubPr>
                        <m:ctrlPr>
                          <a:rPr lang="el-GR" sz="22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200" i="1" dirty="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2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200" i="1" dirty="0" smtClean="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±</m:t>
                    </m:r>
                    <m:sSub>
                      <m:sSubPr>
                        <m:ctrlPr>
                          <a:rPr lang="el-GR" sz="2200" i="1" dirty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l-GR" sz="2200" i="1" dirty="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200" i="1" dirty="0">
                            <a:solidFill>
                              <a:srgbClr val="40458C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ad>
                      <m:radPr>
                        <m:degHide m:val="on"/>
                        <m:ctrlPr>
                          <a:rPr lang="en-US" sz="2200" i="1" dirty="0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200" i="1" dirty="0" smtClea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sz="2200" i="1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ζ</m:t>
                            </m:r>
                          </m:e>
                          <m:sup>
                            <m:r>
                              <a:rPr lang="en-US" sz="2200" b="0" i="1" dirty="0" smtClean="0">
                                <a:solidFill>
                                  <a:srgbClr val="40458C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200" b="0" i="1" dirty="0" smtClean="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−1</m:t>
                        </m:r>
                      </m:e>
                    </m:rad>
                  </m:oMath>
                </a14:m>
                <a:r>
                  <a:rPr lang="en-US" sz="2200" dirty="0" smtClean="0"/>
                  <a:t>= -1.5 </a:t>
                </a:r>
                <a14:m>
                  <m:oMath xmlns:m="http://schemas.openxmlformats.org/officeDocument/2006/math">
                    <m:r>
                      <a:rPr lang="en-US" sz="2200" i="1" dirty="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±</m:t>
                    </m:r>
                  </m:oMath>
                </a14:m>
                <a:r>
                  <a:rPr lang="en-US" sz="2200" dirty="0" smtClean="0"/>
                  <a:t> j 2.93. as we can see that the pole will be on the R-L.</a:t>
                </a:r>
              </a:p>
              <a:p>
                <a:pPr marL="0" indent="0">
                  <a:buNone/>
                </a:pPr>
                <a:endParaRPr lang="en-US" sz="2200" dirty="0" smtClean="0"/>
              </a:p>
              <a:p>
                <a:pPr marL="0" indent="0">
                  <a:buNone/>
                </a:pPr>
                <a:r>
                  <a:rPr lang="en-US" sz="2200" dirty="0" smtClean="0"/>
                  <a:t>The value of k will be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𝑘</m:t>
                    </m:r>
                    <m:r>
                      <a:rPr lang="en-US" sz="2400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𝐺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den>
                    </m:f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↓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=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</a:rPr>
                              <m:t>−1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</a:rPr>
                              <m:t>10</m:t>
                            </m:r>
                          </m:den>
                        </m:f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+3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+7</m:t>
                        </m:r>
                      </m:den>
                    </m:f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↓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=−1.5±</m:t>
                        </m:r>
                        <m:r>
                          <a:rPr lang="en-US" sz="2400" b="0" i="1" dirty="0" smtClean="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𝑗</m:t>
                        </m:r>
                        <m:r>
                          <a:rPr lang="en-US" sz="2400" b="0" i="1" dirty="0" smtClean="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2.93</m:t>
                        </m:r>
                      </m:sub>
                    </m:sSub>
                  </m:oMath>
                </a14:m>
                <a:r>
                  <a:rPr lang="en-US" sz="2200" dirty="0" smtClean="0"/>
                  <a:t>=0.382</a:t>
                </a: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524000"/>
                <a:ext cx="8229600" cy="4114800"/>
              </a:xfrm>
              <a:blipFill rotWithShape="1">
                <a:blip r:embed="rId2"/>
                <a:stretch>
                  <a:fillRect l="-889" t="-889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40</a:t>
            </a:fld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2667000" y="2209800"/>
            <a:ext cx="673608" cy="12115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1175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41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669" y="342900"/>
            <a:ext cx="4910138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46218"/>
            <a:ext cx="4910137" cy="367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847108"/>
            <a:ext cx="3626788" cy="3276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4408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90600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Root Locus – Control Example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274593"/>
            <a:ext cx="387350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51164" y="1676400"/>
            <a:ext cx="4419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Helvetica"/>
                <a:cs typeface="+mj-cs"/>
              </a:rPr>
              <a:t>a) Set </a:t>
            </a:r>
            <a:r>
              <a:rPr lang="en-US" sz="2000" dirty="0" err="1">
                <a:solidFill>
                  <a:srgbClr val="FF0000"/>
                </a:solidFill>
                <a:latin typeface="Times-Italic"/>
                <a:cs typeface="+mj-cs"/>
              </a:rPr>
              <a:t>Kt</a:t>
            </a:r>
            <a:r>
              <a:rPr lang="en-US" sz="2000" dirty="0">
                <a:solidFill>
                  <a:srgbClr val="FF0000"/>
                </a:solidFill>
                <a:latin typeface="Times-Italic"/>
                <a:cs typeface="+mj-cs"/>
              </a:rPr>
              <a:t> = </a:t>
            </a:r>
            <a:r>
              <a:rPr lang="en-US" sz="2000" dirty="0">
                <a:solidFill>
                  <a:srgbClr val="FF0000"/>
                </a:solidFill>
                <a:latin typeface="Times-Roman"/>
                <a:cs typeface="+mj-cs"/>
              </a:rPr>
              <a:t>0</a:t>
            </a:r>
            <a:r>
              <a:rPr lang="en-US" sz="2000" dirty="0">
                <a:latin typeface="Helvetica"/>
                <a:cs typeface="+mj-cs"/>
              </a:rPr>
              <a:t>. Draw </a:t>
            </a:r>
            <a:r>
              <a:rPr lang="en-US" sz="2000" dirty="0" smtClean="0">
                <a:latin typeface="Helvetica"/>
                <a:cs typeface="+mj-cs"/>
              </a:rPr>
              <a:t>R-L </a:t>
            </a:r>
            <a:r>
              <a:rPr lang="en-US" sz="2000" dirty="0">
                <a:latin typeface="Helvetica"/>
                <a:cs typeface="+mj-cs"/>
              </a:rPr>
              <a:t>for </a:t>
            </a:r>
            <a:r>
              <a:rPr lang="en-US" sz="2000" dirty="0">
                <a:solidFill>
                  <a:srgbClr val="FF0000"/>
                </a:solidFill>
                <a:latin typeface="Times-Italic"/>
                <a:cs typeface="+mj-cs"/>
              </a:rPr>
              <a:t>K </a:t>
            </a:r>
            <a:r>
              <a:rPr lang="en-US" sz="2000" dirty="0">
                <a:solidFill>
                  <a:srgbClr val="FF0000"/>
                </a:solidFill>
                <a:latin typeface="Times-Roman"/>
                <a:cs typeface="+mj-cs"/>
              </a:rPr>
              <a:t>&gt; 0</a:t>
            </a:r>
            <a:r>
              <a:rPr lang="en-US" sz="2000" dirty="0">
                <a:latin typeface="Helvetica"/>
                <a:cs typeface="+mj-cs"/>
              </a:rPr>
              <a:t>.</a:t>
            </a:r>
          </a:p>
          <a:p>
            <a:r>
              <a:rPr lang="en-US" sz="2000" dirty="0">
                <a:latin typeface="Helvetica"/>
                <a:cs typeface="+mj-cs"/>
              </a:rPr>
              <a:t>b) Set </a:t>
            </a:r>
            <a:r>
              <a:rPr lang="en-US" sz="2000" dirty="0">
                <a:solidFill>
                  <a:srgbClr val="FF0000"/>
                </a:solidFill>
                <a:latin typeface="Times-Italic"/>
                <a:cs typeface="+mj-cs"/>
              </a:rPr>
              <a:t>K = </a:t>
            </a:r>
            <a:r>
              <a:rPr lang="en-US" sz="2000" dirty="0">
                <a:solidFill>
                  <a:srgbClr val="FF0000"/>
                </a:solidFill>
                <a:latin typeface="Times-Roman"/>
                <a:cs typeface="+mj-cs"/>
              </a:rPr>
              <a:t>10</a:t>
            </a:r>
            <a:r>
              <a:rPr lang="en-US" sz="2000" dirty="0">
                <a:latin typeface="Helvetica"/>
                <a:cs typeface="+mj-cs"/>
              </a:rPr>
              <a:t>. Draw </a:t>
            </a:r>
            <a:r>
              <a:rPr lang="en-US" sz="2000" dirty="0">
                <a:solidFill>
                  <a:srgbClr val="40458C"/>
                </a:solidFill>
                <a:latin typeface="Helvetica"/>
              </a:rPr>
              <a:t>R-L </a:t>
            </a:r>
            <a:r>
              <a:rPr lang="en-US" sz="2000" dirty="0" smtClean="0">
                <a:latin typeface="Helvetica"/>
                <a:cs typeface="+mj-cs"/>
              </a:rPr>
              <a:t>for </a:t>
            </a:r>
            <a:r>
              <a:rPr lang="en-US" sz="2000" dirty="0" err="1">
                <a:solidFill>
                  <a:srgbClr val="FF0000"/>
                </a:solidFill>
                <a:latin typeface="Times-Italic"/>
                <a:cs typeface="+mj-cs"/>
              </a:rPr>
              <a:t>K</a:t>
            </a:r>
            <a:r>
              <a:rPr lang="en-US" sz="1400" dirty="0" err="1">
                <a:solidFill>
                  <a:srgbClr val="FF0000"/>
                </a:solidFill>
                <a:latin typeface="Times-Italic"/>
                <a:cs typeface="+mj-cs"/>
              </a:rPr>
              <a:t>t</a:t>
            </a:r>
            <a:r>
              <a:rPr lang="en-US" sz="1400" dirty="0">
                <a:solidFill>
                  <a:srgbClr val="FF0000"/>
                </a:solidFill>
                <a:latin typeface="Times-Italic"/>
                <a:cs typeface="+mj-cs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-Roman"/>
                <a:cs typeface="+mj-cs"/>
              </a:rPr>
              <a:t>&gt; 0</a:t>
            </a:r>
            <a:r>
              <a:rPr lang="en-US" sz="2000" dirty="0">
                <a:latin typeface="Helvetica"/>
                <a:cs typeface="+mj-cs"/>
              </a:rPr>
              <a:t>.</a:t>
            </a:r>
          </a:p>
          <a:p>
            <a:r>
              <a:rPr lang="en-US" sz="2000" dirty="0">
                <a:latin typeface="Helvetica"/>
                <a:cs typeface="+mj-cs"/>
              </a:rPr>
              <a:t>c) Set </a:t>
            </a:r>
            <a:r>
              <a:rPr lang="en-US" sz="2000" dirty="0">
                <a:solidFill>
                  <a:srgbClr val="FF0000"/>
                </a:solidFill>
                <a:latin typeface="Times-Italic"/>
                <a:cs typeface="+mj-cs"/>
              </a:rPr>
              <a:t>K </a:t>
            </a:r>
            <a:r>
              <a:rPr lang="en-US" sz="2000" dirty="0">
                <a:solidFill>
                  <a:srgbClr val="FF0000"/>
                </a:solidFill>
                <a:latin typeface="Times-Roman"/>
                <a:cs typeface="+mj-cs"/>
              </a:rPr>
              <a:t>= 5</a:t>
            </a:r>
            <a:r>
              <a:rPr lang="en-US" sz="2000" dirty="0">
                <a:latin typeface="Helvetica"/>
                <a:cs typeface="+mj-cs"/>
              </a:rPr>
              <a:t>. Draw </a:t>
            </a:r>
            <a:r>
              <a:rPr lang="en-US" sz="2000" dirty="0">
                <a:solidFill>
                  <a:srgbClr val="40458C"/>
                </a:solidFill>
                <a:latin typeface="Helvetica"/>
              </a:rPr>
              <a:t>R-L </a:t>
            </a:r>
            <a:r>
              <a:rPr lang="en-US" sz="2000" dirty="0" smtClean="0">
                <a:latin typeface="Helvetica"/>
                <a:cs typeface="+mj-cs"/>
              </a:rPr>
              <a:t>for </a:t>
            </a:r>
            <a:r>
              <a:rPr lang="en-US" sz="2000" dirty="0" err="1">
                <a:solidFill>
                  <a:srgbClr val="FF0000"/>
                </a:solidFill>
                <a:latin typeface="Times-Italic"/>
                <a:cs typeface="+mj-cs"/>
              </a:rPr>
              <a:t>K</a:t>
            </a:r>
            <a:r>
              <a:rPr lang="en-US" sz="1400" dirty="0" err="1">
                <a:solidFill>
                  <a:srgbClr val="FF0000"/>
                </a:solidFill>
                <a:latin typeface="Times-Italic"/>
                <a:cs typeface="+mj-cs"/>
              </a:rPr>
              <a:t>t</a:t>
            </a:r>
            <a:r>
              <a:rPr lang="en-US" sz="2000" dirty="0">
                <a:solidFill>
                  <a:srgbClr val="FF0000"/>
                </a:solidFill>
                <a:latin typeface="Times-Italic"/>
                <a:cs typeface="+mj-cs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-Roman"/>
                <a:cs typeface="+mj-cs"/>
              </a:rPr>
              <a:t>&gt; 0</a:t>
            </a:r>
            <a:r>
              <a:rPr lang="en-US" dirty="0">
                <a:latin typeface="Helvetica"/>
              </a:rPr>
              <a:t>.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1164" y="3096238"/>
            <a:ext cx="419537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200" dirty="0" smtClean="0">
                <a:solidFill>
                  <a:srgbClr val="FF0000"/>
                </a:solidFill>
                <a:latin typeface="Helvetica"/>
              </a:rPr>
              <a:t>Solution:</a:t>
            </a:r>
            <a:r>
              <a:rPr lang="nl-NL" sz="2200" dirty="0" smtClean="0">
                <a:latin typeface="Helvetica"/>
              </a:rPr>
              <a:t>Root </a:t>
            </a:r>
            <a:r>
              <a:rPr lang="nl-NL" sz="2200" dirty="0">
                <a:latin typeface="Helvetica"/>
              </a:rPr>
              <a:t>Locus – (a) </a:t>
            </a:r>
            <a:r>
              <a:rPr lang="nl-NL" sz="2200" i="1" dirty="0">
                <a:latin typeface="Times-Italic"/>
              </a:rPr>
              <a:t>K</a:t>
            </a:r>
            <a:r>
              <a:rPr lang="nl-NL" sz="1400" i="1" dirty="0">
                <a:latin typeface="Times-Italic"/>
              </a:rPr>
              <a:t>t </a:t>
            </a:r>
            <a:r>
              <a:rPr lang="nl-NL" sz="2200" dirty="0">
                <a:latin typeface="Times-Roman"/>
              </a:rPr>
              <a:t>= 0</a:t>
            </a:r>
            <a:endParaRPr lang="en-US" sz="2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768990"/>
            <a:ext cx="1829497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27125"/>
            <a:ext cx="3234027" cy="2801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1219200" y="5257799"/>
            <a:ext cx="26254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solidFill>
                  <a:srgbClr val="FF0000"/>
                </a:solidFill>
                <a:latin typeface="Helvetica-Oblique"/>
              </a:rPr>
              <a:t>There is no</a:t>
            </a:r>
          </a:p>
          <a:p>
            <a:pPr algn="just"/>
            <a:r>
              <a:rPr lang="en-US" sz="2200" dirty="0">
                <a:solidFill>
                  <a:srgbClr val="FF0000"/>
                </a:solidFill>
                <a:latin typeface="Helvetica-Oblique"/>
              </a:rPr>
              <a:t>stabilizing gain K!</a:t>
            </a:r>
            <a:endParaRPr lang="en-US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4283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Root Locus – Control 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43</a:t>
            </a:fld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1828800"/>
            <a:ext cx="317586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200" dirty="0">
                <a:latin typeface="Helvetica"/>
              </a:rPr>
              <a:t>Root Locus – (b) </a:t>
            </a:r>
            <a:r>
              <a:rPr lang="nl-NL" sz="2200" i="1" dirty="0">
                <a:latin typeface="Times-Italic"/>
              </a:rPr>
              <a:t>K </a:t>
            </a:r>
            <a:r>
              <a:rPr lang="nl-NL" sz="2200" dirty="0">
                <a:latin typeface="Times-Roman"/>
              </a:rPr>
              <a:t>= 10</a:t>
            </a:r>
            <a:endParaRPr lang="en-US" sz="2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353728"/>
            <a:ext cx="3624263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33400" y="2773819"/>
            <a:ext cx="238238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latin typeface="Helvetica"/>
              </a:rPr>
              <a:t>Characteristic eq.</a:t>
            </a:r>
            <a:endParaRPr lang="en-US" sz="2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82" y="2351087"/>
            <a:ext cx="2723017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18" y="3627437"/>
            <a:ext cx="4502727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08" y="4343400"/>
            <a:ext cx="1953491" cy="939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204706"/>
            <a:ext cx="3733800" cy="304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200400" y="5144299"/>
            <a:ext cx="2590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Helvetica"/>
              </a:rPr>
              <a:t>By </a:t>
            </a:r>
            <a:r>
              <a:rPr lang="en-US" sz="2200" dirty="0" smtClean="0">
                <a:latin typeface="Helvetica"/>
              </a:rPr>
              <a:t>increasing </a:t>
            </a:r>
            <a:r>
              <a:rPr lang="en-US" sz="2200" dirty="0" err="1" smtClean="0">
                <a:latin typeface="Helvetica"/>
              </a:rPr>
              <a:t>K</a:t>
            </a:r>
            <a:r>
              <a:rPr lang="en-US" sz="1600" dirty="0" err="1" smtClean="0">
                <a:latin typeface="Helvetica"/>
              </a:rPr>
              <a:t>t</a:t>
            </a:r>
            <a:r>
              <a:rPr lang="en-US" sz="2200" dirty="0" smtClean="0">
                <a:latin typeface="Helvetica"/>
              </a:rPr>
              <a:t>, we can stabilize the CL system</a:t>
            </a:r>
            <a:r>
              <a:rPr lang="en-US" sz="2200" dirty="0">
                <a:latin typeface="Helvetica"/>
              </a:rPr>
              <a:t>..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855079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Root Locus – Control 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44</a:t>
            </a:fld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5571" y="1828800"/>
            <a:ext cx="307327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latin typeface="Helvetica"/>
              </a:rPr>
              <a:t>Characteristic equation</a:t>
            </a:r>
            <a:endParaRPr lang="en-US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1" y="2259687"/>
            <a:ext cx="4654629" cy="86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7862" y="3260559"/>
            <a:ext cx="140936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  <a:latin typeface="Helvetica"/>
              </a:rPr>
              <a:t>R-H </a:t>
            </a:r>
            <a:r>
              <a:rPr lang="en-US" sz="2200" dirty="0">
                <a:solidFill>
                  <a:srgbClr val="FF0000"/>
                </a:solidFill>
                <a:latin typeface="Helvetica"/>
              </a:rPr>
              <a:t>array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260559"/>
            <a:ext cx="2057400" cy="1692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476002"/>
            <a:ext cx="1752600" cy="977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692409" y="5229392"/>
            <a:ext cx="174599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Helvetica"/>
              </a:rPr>
              <a:t>When </a:t>
            </a:r>
            <a:r>
              <a:rPr lang="en-US" sz="2200" i="1" dirty="0" err="1">
                <a:solidFill>
                  <a:srgbClr val="FF0000"/>
                </a:solidFill>
                <a:latin typeface="Times-Italic"/>
              </a:rPr>
              <a:t>K</a:t>
            </a:r>
            <a:r>
              <a:rPr lang="en-US" sz="1600" i="1" dirty="0" err="1">
                <a:solidFill>
                  <a:srgbClr val="FF0000"/>
                </a:solidFill>
                <a:latin typeface="Times-Italic"/>
              </a:rPr>
              <a:t>t</a:t>
            </a:r>
            <a:r>
              <a:rPr lang="en-US" sz="2200" i="1" dirty="0">
                <a:solidFill>
                  <a:srgbClr val="FF0000"/>
                </a:solidFill>
                <a:latin typeface="Times-Italic"/>
              </a:rPr>
              <a:t> </a:t>
            </a:r>
            <a:r>
              <a:rPr lang="en-US" sz="2200" dirty="0">
                <a:solidFill>
                  <a:srgbClr val="FF0000"/>
                </a:solidFill>
                <a:latin typeface="Times-Roman"/>
              </a:rPr>
              <a:t>= 2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444835"/>
            <a:ext cx="2285999" cy="574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49077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Root Locus – Control 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45</a:t>
            </a:fld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799" y="1588620"/>
            <a:ext cx="300274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200" dirty="0">
                <a:latin typeface="Helvetica"/>
              </a:rPr>
              <a:t>Root Locus – (c) </a:t>
            </a:r>
            <a:r>
              <a:rPr lang="nl-NL" sz="2200" i="1" dirty="0">
                <a:latin typeface="Times-Italic"/>
              </a:rPr>
              <a:t>K </a:t>
            </a:r>
            <a:r>
              <a:rPr lang="nl-NL" sz="2200" dirty="0">
                <a:latin typeface="Times-Roman"/>
              </a:rPr>
              <a:t>= 5</a:t>
            </a:r>
            <a:endParaRPr lang="en-US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322318"/>
            <a:ext cx="3943350" cy="139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5798" y="2019507"/>
            <a:ext cx="238238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Helvetica"/>
              </a:rPr>
              <a:t>Characteristic eq.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8" y="2450394"/>
            <a:ext cx="2774144" cy="1139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545" y="2716697"/>
            <a:ext cx="4598205" cy="998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544" y="3352800"/>
            <a:ext cx="4724400" cy="3360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685798" y="4343400"/>
            <a:ext cx="25908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&gt;&gt; n=[1 0];</a:t>
            </a:r>
          </a:p>
          <a:p>
            <a:r>
              <a:rPr lang="pt-BR" sz="2000" dirty="0"/>
              <a:t>&gt;&gt; d=[1 5 0 5];</a:t>
            </a:r>
          </a:p>
          <a:p>
            <a:r>
              <a:rPr lang="pt-BR" sz="2000" dirty="0"/>
              <a:t>&gt;&gt; rlocus(n,d)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846430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Root Locus – Effect of Adding Poles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46</a:t>
            </a:fld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1600200"/>
            <a:ext cx="4572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200" dirty="0">
                <a:latin typeface="Helvetica"/>
              </a:rPr>
              <a:t>Pulling root locus to the RIGHT</a:t>
            </a:r>
          </a:p>
          <a:p>
            <a:r>
              <a:rPr lang="en-US" sz="2200" dirty="0">
                <a:latin typeface="Helvetica"/>
              </a:rPr>
              <a:t>– Less stable</a:t>
            </a:r>
          </a:p>
          <a:p>
            <a:r>
              <a:rPr lang="en-US" sz="2200" dirty="0">
                <a:latin typeface="Helvetica"/>
              </a:rPr>
              <a:t>– Slow down the settling</a:t>
            </a:r>
            <a:endParaRPr lang="en-US" sz="2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00400"/>
            <a:ext cx="19050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0" y="4725303"/>
            <a:ext cx="984250" cy="696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200400"/>
            <a:ext cx="1828799" cy="1676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686" y="4726096"/>
            <a:ext cx="9874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200400"/>
            <a:ext cx="18288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83881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r>
              <a:rPr lang="en-US" sz="3600" dirty="0"/>
              <a:t>Root Locus – Effect of Adding Zeros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47</a:t>
            </a:fld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1600200"/>
            <a:ext cx="4572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200" dirty="0">
                <a:latin typeface="Helvetica"/>
              </a:rPr>
              <a:t>Pulling root locus to the LEFT</a:t>
            </a:r>
          </a:p>
          <a:p>
            <a:r>
              <a:rPr lang="en-US" sz="2200" dirty="0">
                <a:latin typeface="Helvetica"/>
              </a:rPr>
              <a:t>– More stable</a:t>
            </a:r>
          </a:p>
          <a:p>
            <a:r>
              <a:rPr lang="en-US" sz="2200" dirty="0">
                <a:latin typeface="Helvetica"/>
              </a:rPr>
              <a:t>– Speed up the settling</a:t>
            </a:r>
            <a:endParaRPr lang="en-US" sz="2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381849"/>
            <a:ext cx="25146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402104"/>
            <a:ext cx="2209799" cy="199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746" y="3644286"/>
            <a:ext cx="1755054" cy="184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644288"/>
            <a:ext cx="2133600" cy="184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733" y="2687687"/>
            <a:ext cx="2209800" cy="936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732" y="2819400"/>
            <a:ext cx="940068" cy="824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805" y="2708196"/>
            <a:ext cx="211295" cy="1324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685800" y="2839474"/>
            <a:ext cx="14959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Helvetica-Bold"/>
              </a:rPr>
              <a:t>Add a zero</a:t>
            </a:r>
            <a:endParaRPr lang="en-US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0586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48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795337"/>
            <a:ext cx="4252913" cy="263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046244"/>
            <a:ext cx="2133600" cy="814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17040" y="3237970"/>
            <a:ext cx="136287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The Plant</a:t>
            </a:r>
            <a:endParaRPr lang="en-US" sz="22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376639"/>
            <a:ext cx="5175250" cy="2024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3400" y="3945752"/>
            <a:ext cx="33243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Feedback Control System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0214302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7772400" cy="4114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000" dirty="0" smtClean="0"/>
                  <a:t>P controller set </a:t>
                </a:r>
                <a:r>
                  <a:rPr lang="en-US" sz="2000" dirty="0" err="1" smtClean="0"/>
                  <a:t>Gc</a:t>
                </a:r>
                <a:r>
                  <a:rPr lang="en-US" sz="2000" dirty="0" smtClean="0"/>
                  <a:t>(s)=k,  open loop TF is: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𝑘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𝑚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0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𝑚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=2−0=2 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𝑎𝑠𝑦𝑚𝑝𝑡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. 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sz="2000" b="0" i="1" dirty="0" smtClean="0">
                        <a:latin typeface="Cambria Math"/>
                        <a:ea typeface="Cambria Math"/>
                      </a:rPr>
                      <m:t>=±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latin typeface="Cambria Math"/>
                            <a:ea typeface="Cambria Math"/>
                          </a:rPr>
                          <m:t>90</m:t>
                        </m:r>
                      </m:e>
                      <m:sup>
                        <m:r>
                          <a:rPr lang="en-US" sz="2000" b="0" i="1" dirty="0" smtClean="0">
                            <a:latin typeface="Cambria Math"/>
                            <a:ea typeface="Cambria Math"/>
                          </a:rPr>
                          <m:t>0</m:t>
                        </m:r>
                      </m:sup>
                    </m:sSup>
                  </m:oMath>
                </a14:m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Breakaway point=0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7772400" cy="4114800"/>
              </a:xfrm>
              <a:blipFill rotWithShape="1">
                <a:blip r:embed="rId2"/>
                <a:stretch>
                  <a:fillRect l="-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49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999" y="2438400"/>
            <a:ext cx="4959927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86000" y="2997506"/>
            <a:ext cx="2057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&gt;&gt; n=[1];</a:t>
            </a:r>
          </a:p>
          <a:p>
            <a:r>
              <a:rPr lang="pt-BR" dirty="0"/>
              <a:t>&gt;&gt; d=[1 0 0];</a:t>
            </a:r>
          </a:p>
          <a:p>
            <a:r>
              <a:rPr lang="pt-BR" dirty="0"/>
              <a:t>&gt;&gt; rlocus(n,d)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0033" y="4356556"/>
            <a:ext cx="41610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</a:rPr>
              <a:t>Marginal stable for all value of k</a:t>
            </a:r>
          </a:p>
          <a:p>
            <a:r>
              <a:rPr lang="en-US" sz="2200" dirty="0" smtClean="0">
                <a:solidFill>
                  <a:srgbClr val="FF0000"/>
                </a:solidFill>
              </a:rPr>
              <a:t>P control is unacceptable</a:t>
            </a:r>
            <a:endParaRPr lang="en-US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9433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FFPOINTPLAYERTAG" val="{577f8ca8-7131-11d4-8460-525400eb897b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FFPOINTPLAYERTAG" val="{577f8ca8-7131-11d4-8460-525400eb897b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WIFFPOINTPLAYERTAG" val="{577f8ca8-7131-11d4-8460-525400eb897b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1306</Words>
  <Application>Microsoft Office PowerPoint</Application>
  <PresentationFormat>On-screen Show (4:3)</PresentationFormat>
  <Paragraphs>295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49</vt:i4>
      </vt:variant>
    </vt:vector>
  </HeadingPairs>
  <TitlesOfParts>
    <vt:vector size="67" baseType="lpstr">
      <vt:lpstr>Arial</vt:lpstr>
      <vt:lpstr>Calibri</vt:lpstr>
      <vt:lpstr>Cambria Math</vt:lpstr>
      <vt:lpstr>Comic Sans MS</vt:lpstr>
      <vt:lpstr>Helvetica</vt:lpstr>
      <vt:lpstr>Helvetica-Bold</vt:lpstr>
      <vt:lpstr>Helvetica-Oblique</vt:lpstr>
      <vt:lpstr>Symbol</vt:lpstr>
      <vt:lpstr>Tahoma</vt:lpstr>
      <vt:lpstr>Times New Roman</vt:lpstr>
      <vt:lpstr>Times-Italic</vt:lpstr>
      <vt:lpstr>Times-Roman</vt:lpstr>
      <vt:lpstr>Wingdings</vt:lpstr>
      <vt:lpstr>Office Theme</vt:lpstr>
      <vt:lpstr>2_Blueprint</vt:lpstr>
      <vt:lpstr>1_Office Theme</vt:lpstr>
      <vt:lpstr>2_Office Theme</vt:lpstr>
      <vt:lpstr>3_Office Theme</vt:lpstr>
      <vt:lpstr>Control Systems</vt:lpstr>
      <vt:lpstr>Chapter Learning Outcomes</vt:lpstr>
      <vt:lpstr>Root Locus – What is it?</vt:lpstr>
      <vt:lpstr>Root Locus – A Simple Example</vt:lpstr>
      <vt:lpstr>Root Locus – A Complicated Example</vt:lpstr>
      <vt:lpstr>8. 1 Introduction</vt:lpstr>
      <vt:lpstr>8.2 Defining the Root Locus</vt:lpstr>
      <vt:lpstr>8.2 Defining the Root Locus</vt:lpstr>
      <vt:lpstr>8.4 Sketching the Root Locus</vt:lpstr>
      <vt:lpstr>8.4 Sketching the Root Locus</vt:lpstr>
      <vt:lpstr>Example</vt:lpstr>
      <vt:lpstr>Example</vt:lpstr>
      <vt:lpstr>Example</vt:lpstr>
      <vt:lpstr>Example</vt:lpstr>
      <vt:lpstr>Root Locus – Matlab Command “rlocus.m”</vt:lpstr>
      <vt:lpstr>Example</vt:lpstr>
      <vt:lpstr>Example</vt:lpstr>
      <vt:lpstr>Example 8.2 P. 400</vt:lpstr>
      <vt:lpstr>Example 8.2 P. 400</vt:lpstr>
      <vt:lpstr>Root-locus diagrams that show the effects of adding poles to G(s) H(s)</vt:lpstr>
      <vt:lpstr>Root-locus diagrams that show the effects of adding poles to G(s) H(s)</vt:lpstr>
      <vt:lpstr>Root-locus diagrams that show the effects of adding a zero to G(s)H(s)</vt:lpstr>
      <vt:lpstr>Example</vt:lpstr>
      <vt:lpstr>Example</vt:lpstr>
      <vt:lpstr>Example</vt:lpstr>
      <vt:lpstr>2 Real Poles</vt:lpstr>
      <vt:lpstr>2 Real Poles + 1 Real Zero</vt:lpstr>
      <vt:lpstr>2 Complex Poles and 1 Real Zero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Root Locus – Control Example</vt:lpstr>
      <vt:lpstr>Root Locus – Control Example</vt:lpstr>
      <vt:lpstr>Root Locus – Control Example</vt:lpstr>
      <vt:lpstr>Root Locus – Control Example</vt:lpstr>
      <vt:lpstr>Root Locus – Effect of Adding Poles</vt:lpstr>
      <vt:lpstr>Root Locus – Effect of Adding Zeros</vt:lpstr>
      <vt:lpstr>Example</vt:lpstr>
      <vt:lpstr>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Systems</dc:title>
  <dc:creator>Basil Hamed</dc:creator>
  <cp:lastModifiedBy>Basil Hamed</cp:lastModifiedBy>
  <cp:revision>90</cp:revision>
  <dcterms:created xsi:type="dcterms:W3CDTF">2006-08-16T00:00:00Z</dcterms:created>
  <dcterms:modified xsi:type="dcterms:W3CDTF">2019-05-07T18:38:22Z</dcterms:modified>
</cp:coreProperties>
</file>