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300" r:id="rId41"/>
    <p:sldId id="294" r:id="rId42"/>
    <p:sldId id="295" r:id="rId43"/>
    <p:sldId id="296" r:id="rId44"/>
    <p:sldId id="297" r:id="rId45"/>
    <p:sldId id="298" r:id="rId46"/>
    <p:sldId id="299" r:id="rId47"/>
    <p:sldId id="301" r:id="rId48"/>
    <p:sldId id="302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21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9220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grpSp>
            <p:nvGrpSpPr>
              <p:cNvPr id="9221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9222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3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4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5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6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7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8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9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0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1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2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3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4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5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6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7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8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9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0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1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2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3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4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5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6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7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8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9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0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1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2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3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4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5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6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7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8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9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0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1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2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3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4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5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6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7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8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9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0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1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2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9273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4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9275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6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7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8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9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9280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1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2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28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928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928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8FD4D00-6F41-4D0C-9B3A-8BC82FAFB4E5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286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99880-CA21-41BC-8956-16283EBDA241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607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C60CA-4A75-4A6C-B921-D2048559E68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274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8D817-3B64-4703-8DB3-DD203E1E4B2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193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D0C9D-BEA3-4D49-AB87-6921DADDA7DB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838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DEB29-C218-411D-BC42-5E82EEB9CDE2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794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A6F83-CC90-4624-935A-E1F1A1D0C46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079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C2AF-083F-4264-93E2-00A82819EA1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7145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42624-4F21-4AFB-8986-B3A8188F4AA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1530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E6CB0-701D-4E74-BEC0-96F0718088A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5077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6C93C-8EFC-4576-B1BF-9CE5F36B287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115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Basil Hamed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C044B76-6D53-4113-ABFC-A91B688DB1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3362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>
                <a:solidFill>
                  <a:srgbClr val="000000"/>
                </a:solidFill>
              </a:rPr>
              <a:t>Basil Hamed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9DFD65-928E-402E-AA4A-FE3358FEC4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0775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54013"/>
            <a:ext cx="5791200" cy="1057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497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819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8196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8197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8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9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0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1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8219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822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dirty="0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8249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dirty="0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sp>
          <p:nvSpPr>
            <p:cNvPr id="8250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dirty="0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grpSp>
          <p:nvGrpSpPr>
            <p:cNvPr id="8251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8252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3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4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dirty="0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8255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256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 smtClean="0">
              <a:solidFill>
                <a:srgbClr val="40458C"/>
              </a:solidFill>
            </a:endParaRPr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u="none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40458C"/>
                </a:solidFill>
              </a:rPr>
              <a:t>Basil Hamed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7529-E271-4FA7-BB72-D185353C7D46}" type="slidenum">
              <a:rPr lang="en-US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 smtClean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93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emf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4.emf"/><Relationship Id="rId7" Type="http://schemas.openxmlformats.org/officeDocument/2006/relationships/image" Target="../media/image36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emf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38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7" Type="http://schemas.openxmlformats.org/officeDocument/2006/relationships/image" Target="../media/image66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emf"/><Relationship Id="rId5" Type="http://schemas.openxmlformats.org/officeDocument/2006/relationships/image" Target="../media/image64.emf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9.emf"/><Relationship Id="rId4" Type="http://schemas.openxmlformats.org/officeDocument/2006/relationships/image" Target="../media/image68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6.emf"/><Relationship Id="rId5" Type="http://schemas.openxmlformats.org/officeDocument/2006/relationships/image" Target="../media/image75.emf"/><Relationship Id="rId4" Type="http://schemas.openxmlformats.org/officeDocument/2006/relationships/image" Target="../media/image74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e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1.e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emf"/><Relationship Id="rId7" Type="http://schemas.openxmlformats.org/officeDocument/2006/relationships/image" Target="../media/image84.emf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5.png"/><Relationship Id="rId5" Type="http://schemas.openxmlformats.org/officeDocument/2006/relationships/image" Target="../media/image83.emf"/><Relationship Id="rId4" Type="http://schemas.openxmlformats.org/officeDocument/2006/relationships/image" Target="../media/image8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9.emf"/><Relationship Id="rId5" Type="http://schemas.openxmlformats.org/officeDocument/2006/relationships/image" Target="../media/image88.emf"/><Relationship Id="rId4" Type="http://schemas.openxmlformats.org/officeDocument/2006/relationships/image" Target="../media/image8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Control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309938"/>
            <a:ext cx="7315200" cy="1752600"/>
          </a:xfrm>
        </p:spPr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Lect.7  Steady State Error</a:t>
            </a:r>
          </a:p>
          <a:p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Basil Hamed</a:t>
            </a: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34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Arial"/>
              </a:rPr>
              <a:t>Chapter </a:t>
            </a:r>
            <a:r>
              <a:rPr lang="en-US" sz="4000" b="1" dirty="0">
                <a:latin typeface="Arial"/>
              </a:rPr>
              <a:t>Learning </a:t>
            </a:r>
            <a:r>
              <a:rPr lang="en-US" sz="4000" b="1" dirty="0" smtClean="0">
                <a:latin typeface="Arial"/>
              </a:rPr>
              <a:t>Outcomes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8229600" cy="46482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Arial"/>
                  </a:rPr>
                  <a:t>After completing this chapter the student will be able to: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200" dirty="0" smtClean="0">
                    <a:latin typeface="Arial"/>
                  </a:rPr>
                  <a:t>Find </a:t>
                </a:r>
                <a:r>
                  <a:rPr lang="en-US" sz="2200" dirty="0">
                    <a:latin typeface="Arial"/>
                  </a:rPr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𝑠𝑠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Arial"/>
                  </a:rPr>
                  <a:t> </a:t>
                </a:r>
                <a:r>
                  <a:rPr lang="en-US" sz="2200" dirty="0">
                    <a:latin typeface="Arial"/>
                  </a:rPr>
                  <a:t>for a unity feedback system </a:t>
                </a:r>
                <a:r>
                  <a:rPr lang="en-US" sz="2000" dirty="0">
                    <a:solidFill>
                      <a:srgbClr val="FF0000"/>
                    </a:solidFill>
                    <a:latin typeface="Arial"/>
                  </a:rPr>
                  <a:t>(Sections 7.1-7.2)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200" dirty="0" smtClean="0">
                    <a:latin typeface="Arial"/>
                  </a:rPr>
                  <a:t>Specify </a:t>
                </a:r>
                <a:r>
                  <a:rPr lang="en-US" sz="2200" dirty="0">
                    <a:latin typeface="Arial"/>
                  </a:rPr>
                  <a:t>a system's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𝑠𝑠</m:t>
                        </m:r>
                      </m:sub>
                    </m:sSub>
                    <m:r>
                      <a:rPr lang="en-US" sz="2800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 smtClean="0">
                    <a:latin typeface="Arial"/>
                  </a:rPr>
                  <a:t> </a:t>
                </a:r>
                <a:r>
                  <a:rPr lang="en-US" sz="2200" dirty="0">
                    <a:latin typeface="Arial"/>
                  </a:rPr>
                  <a:t>performance</a:t>
                </a:r>
                <a:r>
                  <a:rPr lang="en-US" sz="2400" dirty="0">
                    <a:latin typeface="Arial"/>
                  </a:rPr>
                  <a:t> </a:t>
                </a:r>
                <a:r>
                  <a:rPr lang="en-US" sz="2000" dirty="0">
                    <a:solidFill>
                      <a:srgbClr val="FF0000"/>
                    </a:solidFill>
                    <a:latin typeface="Arial"/>
                  </a:rPr>
                  <a:t>(Section 7.3)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200" dirty="0" smtClean="0">
                    <a:latin typeface="Arial"/>
                  </a:rPr>
                  <a:t>Design </a:t>
                </a:r>
                <a:r>
                  <a:rPr lang="en-US" sz="2200" dirty="0">
                    <a:latin typeface="Arial"/>
                  </a:rPr>
                  <a:t>the gain of a closed-loop system to meet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𝑠𝑠</m:t>
                        </m:r>
                      </m:sub>
                    </m:sSub>
                    <m:r>
                      <a:rPr lang="en-US" sz="2800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 smtClean="0">
                    <a:latin typeface="Arial"/>
                  </a:rPr>
                  <a:t> specification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/>
                  </a:rPr>
                  <a:t>(Section </a:t>
                </a:r>
                <a:r>
                  <a:rPr lang="en-US" sz="2000" dirty="0">
                    <a:solidFill>
                      <a:srgbClr val="FF0000"/>
                    </a:solidFill>
                    <a:latin typeface="Arial"/>
                  </a:rPr>
                  <a:t>7.4)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200" dirty="0" smtClean="0">
                    <a:latin typeface="Arial"/>
                  </a:rPr>
                  <a:t>Find </a:t>
                </a:r>
                <a:r>
                  <a:rPr lang="en-US" sz="2200" dirty="0">
                    <a:latin typeface="Arial"/>
                  </a:rPr>
                  <a:t>the </a:t>
                </a:r>
                <a:r>
                  <a:rPr lang="en-US" sz="28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𝑠𝑠</m:t>
                        </m:r>
                      </m:sub>
                    </m:sSub>
                  </m:oMath>
                </a14:m>
                <a:r>
                  <a:rPr lang="en-US" sz="2200" dirty="0">
                    <a:latin typeface="Arial"/>
                  </a:rPr>
                  <a:t> for disturbance inputs</a:t>
                </a:r>
                <a:r>
                  <a:rPr lang="en-US" sz="2400" dirty="0">
                    <a:latin typeface="Arial"/>
                  </a:rPr>
                  <a:t> </a:t>
                </a:r>
                <a:r>
                  <a:rPr lang="en-US" sz="2000" dirty="0">
                    <a:solidFill>
                      <a:srgbClr val="FF0000"/>
                    </a:solidFill>
                    <a:latin typeface="Arial"/>
                  </a:rPr>
                  <a:t>(Section 7.5)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200" dirty="0" smtClean="0">
                    <a:latin typeface="Arial"/>
                  </a:rPr>
                  <a:t>Find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𝑠𝑠</m:t>
                        </m:r>
                      </m:sub>
                    </m:sSub>
                    <m:r>
                      <a:rPr lang="en-US" sz="2800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 smtClean="0">
                    <a:latin typeface="Arial"/>
                  </a:rPr>
                  <a:t> for </a:t>
                </a:r>
                <a:r>
                  <a:rPr lang="en-US" sz="2200" dirty="0" err="1" smtClean="0">
                    <a:latin typeface="Arial"/>
                  </a:rPr>
                  <a:t>nonunity</a:t>
                </a:r>
                <a:r>
                  <a:rPr lang="en-US" sz="2200" dirty="0" smtClean="0">
                    <a:latin typeface="Arial"/>
                  </a:rPr>
                  <a:t> feedback systems</a:t>
                </a:r>
                <a:r>
                  <a:rPr lang="en-US" sz="2400" dirty="0" smtClean="0">
                    <a:latin typeface="Arial"/>
                  </a:rPr>
                  <a:t> </a:t>
                </a:r>
                <a:r>
                  <a:rPr lang="en-US" sz="2000" dirty="0">
                    <a:solidFill>
                      <a:srgbClr val="FF0000"/>
                    </a:solidFill>
                    <a:latin typeface="Arial"/>
                  </a:rPr>
                  <a:t>(Section 7.6)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200" dirty="0" smtClean="0">
                    <a:latin typeface="Arial"/>
                  </a:rPr>
                  <a:t>Find </a:t>
                </a:r>
                <a:r>
                  <a:rPr lang="en-US" sz="2200" dirty="0">
                    <a:latin typeface="Arial"/>
                  </a:rPr>
                  <a:t>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𝑠𝑠</m:t>
                        </m:r>
                      </m:sub>
                    </m:sSub>
                    <m:r>
                      <a:rPr lang="en-US" sz="2800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 smtClean="0">
                    <a:latin typeface="Arial"/>
                  </a:rPr>
                  <a:t> </a:t>
                </a:r>
                <a:r>
                  <a:rPr lang="en-US" sz="2200" dirty="0">
                    <a:latin typeface="Arial"/>
                  </a:rPr>
                  <a:t>sensitivity to parameter changes </a:t>
                </a:r>
                <a:r>
                  <a:rPr lang="en-US" sz="2000" dirty="0">
                    <a:solidFill>
                      <a:srgbClr val="FF0000"/>
                    </a:solidFill>
                    <a:latin typeface="Arial"/>
                  </a:rPr>
                  <a:t>(Section 7.7)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200" dirty="0" smtClean="0">
                    <a:latin typeface="Arial"/>
                  </a:rPr>
                  <a:t>Find</a:t>
                </a:r>
                <a:r>
                  <a:rPr lang="en-US" sz="28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𝑠𝑠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Arial"/>
                  </a:rPr>
                  <a:t> for systems represented in state space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/>
                  </a:rPr>
                  <a:t>(</a:t>
                </a:r>
                <a:r>
                  <a:rPr lang="en-US" sz="2000" dirty="0">
                    <a:solidFill>
                      <a:srgbClr val="FF0000"/>
                    </a:solidFill>
                    <a:latin typeface="Arial"/>
                  </a:rPr>
                  <a:t>Section 7.8)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8229600" cy="4648200"/>
              </a:xfrm>
              <a:blipFill rotWithShape="1">
                <a:blip r:embed="rId2"/>
                <a:stretch>
                  <a:fillRect l="-1111" t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3491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7.1</a:t>
            </a:r>
            <a:r>
              <a:rPr lang="en-US" sz="3600" dirty="0" smtClean="0"/>
              <a:t> </a:t>
            </a:r>
            <a:r>
              <a:rPr lang="en-US" sz="3600" b="1" dirty="0">
                <a:latin typeface="Arial"/>
              </a:rPr>
              <a:t>Introduction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In Chapter 1, we saw that control systems analysis and design focus on </a:t>
            </a:r>
            <a:r>
              <a:rPr lang="en-US" sz="2400" dirty="0" smtClean="0">
                <a:latin typeface="Times New Roman"/>
              </a:rPr>
              <a:t>three specifications</a:t>
            </a:r>
            <a:r>
              <a:rPr lang="en-US" sz="2400" dirty="0">
                <a:latin typeface="Times New Roman"/>
              </a:rPr>
              <a:t>: </a:t>
            </a:r>
            <a:endParaRPr lang="en-US" sz="2400" dirty="0" smtClean="0">
              <a:latin typeface="Times New Roman"/>
            </a:endParaRPr>
          </a:p>
          <a:p>
            <a:pPr marL="457200" lvl="0" indent="-457200" algn="just">
              <a:buClr>
                <a:srgbClr val="6F89F7"/>
              </a:buClr>
              <a:buFont typeface="Wingdings" pitchFamily="2" charset="2"/>
              <a:buAutoNum type="arabicParenBoth"/>
            </a:pPr>
            <a:r>
              <a:rPr lang="en-US" sz="2400" dirty="0">
                <a:latin typeface="Times New Roman"/>
              </a:rPr>
              <a:t>T</a:t>
            </a:r>
            <a:r>
              <a:rPr lang="en-US" sz="2400" dirty="0" smtClean="0">
                <a:latin typeface="Times New Roman"/>
              </a:rPr>
              <a:t>ransient Response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(Chapter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4)</a:t>
            </a:r>
          </a:p>
          <a:p>
            <a:pPr marL="457200" indent="-457200" algn="just">
              <a:buAutoNum type="arabicParenBoth"/>
            </a:pPr>
            <a:r>
              <a:rPr lang="en-US" sz="2400" dirty="0" smtClean="0">
                <a:latin typeface="Times New Roman"/>
              </a:rPr>
              <a:t>Stability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(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Chapter 6)</a:t>
            </a:r>
          </a:p>
          <a:p>
            <a:pPr marL="457200" lvl="0" indent="-457200" algn="just">
              <a:buClr>
                <a:srgbClr val="6F89F7"/>
              </a:buClr>
              <a:buFont typeface="Wingdings" pitchFamily="2" charset="2"/>
              <a:buAutoNum type="arabicParenBoth"/>
            </a:pPr>
            <a:r>
              <a:rPr lang="en-US" sz="2400" dirty="0" smtClean="0">
                <a:latin typeface="Times New Roman"/>
              </a:rPr>
              <a:t>Steady-State Errors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(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Chapter 7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)</a:t>
            </a:r>
          </a:p>
          <a:p>
            <a:pPr marL="0" lvl="0" indent="0" algn="just">
              <a:buClr>
                <a:srgbClr val="6F89F7"/>
              </a:buClr>
              <a:buNone/>
            </a:pPr>
            <a:endParaRPr lang="en-US" sz="2400" dirty="0">
              <a:solidFill>
                <a:srgbClr val="FF0000"/>
              </a:solidFill>
              <a:latin typeface="Times New Roman"/>
            </a:endParaRPr>
          </a:p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Now we are ready to examine steady-state errors. We define </a:t>
            </a:r>
            <a:r>
              <a:rPr lang="en-US" sz="2400" dirty="0" smtClean="0">
                <a:latin typeface="Times New Roman"/>
              </a:rPr>
              <a:t>the errors </a:t>
            </a:r>
            <a:r>
              <a:rPr lang="en-US" sz="2400" dirty="0">
                <a:latin typeface="Times New Roman"/>
              </a:rPr>
              <a:t>and derive methods of controlling them.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6015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Definition and Test Inputs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7924800" cy="40386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Steady-state error </a:t>
                </a:r>
                <a:r>
                  <a:rPr lang="en-US" sz="2200" dirty="0">
                    <a:latin typeface="Times New Roman"/>
                  </a:rPr>
                  <a:t>is the difference between the input and the output for a </a:t>
                </a:r>
                <a:r>
                  <a:rPr lang="en-US" sz="2200" dirty="0" smtClean="0">
                    <a:latin typeface="Times New Roman"/>
                  </a:rPr>
                  <a:t>prescribed test </a:t>
                </a:r>
                <a:r>
                  <a:rPr lang="en-US" sz="2200" dirty="0">
                    <a:latin typeface="Times New Roman"/>
                  </a:rPr>
                  <a:t>input as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</a:rPr>
                      <m:t>𝑡</m:t>
                    </m:r>
                    <m:r>
                      <a:rPr lang="en-US" sz="2200" b="0" i="1" smtClean="0">
                        <a:latin typeface="Cambria Math"/>
                        <a:ea typeface="Cambria Math"/>
                      </a:rPr>
                      <m:t>→∞</m:t>
                    </m:r>
                  </m:oMath>
                </a14:m>
                <a:r>
                  <a:rPr lang="en-US" sz="2200" dirty="0" smtClean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Test inputs used for steady-state error analysis and design </a:t>
                </a:r>
                <a:r>
                  <a:rPr lang="en-US" sz="2200" dirty="0" smtClean="0">
                    <a:latin typeface="Times New Roman"/>
                  </a:rPr>
                  <a:t>are summarized </a:t>
                </a:r>
                <a:r>
                  <a:rPr lang="en-US" sz="2200" dirty="0">
                    <a:latin typeface="Times New Roman"/>
                  </a:rPr>
                  <a:t>in Table </a:t>
                </a:r>
                <a:r>
                  <a:rPr lang="en-US" sz="2200" dirty="0" smtClean="0">
                    <a:latin typeface="Times New Roman"/>
                  </a:rPr>
                  <a:t>below</a:t>
                </a:r>
                <a:r>
                  <a:rPr lang="en-US" sz="2400" dirty="0" smtClean="0">
                    <a:latin typeface="Times New Roman"/>
                  </a:rPr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7924800" cy="4038600"/>
              </a:xfrm>
              <a:blipFill>
                <a:blip r:embed="rId2"/>
                <a:stretch>
                  <a:fillRect l="-1000" t="-1057" r="-1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743200"/>
            <a:ext cx="5722938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62508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Application to Stable Systems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001000" cy="4495800"/>
              </a:xfrm>
            </p:spPr>
            <p:txBody>
              <a:bodyPr/>
              <a:lstStyle/>
              <a:p>
                <a:pPr algn="just">
                  <a:buFont typeface="Arial" pitchFamily="34" charset="0"/>
                  <a:buChar char="•"/>
                </a:pPr>
                <a:r>
                  <a:rPr lang="en-US" sz="2400" dirty="0">
                    <a:latin typeface="Times New Roman"/>
                  </a:rPr>
                  <a:t>Since we are concerned with the difference between the input and the output of </a:t>
                </a:r>
                <a:r>
                  <a:rPr lang="en-US" sz="2400" dirty="0" smtClean="0">
                    <a:latin typeface="Times New Roman"/>
                  </a:rPr>
                  <a:t>a feedback </a:t>
                </a:r>
                <a:r>
                  <a:rPr lang="en-US" sz="2400" dirty="0">
                    <a:latin typeface="Times New Roman"/>
                  </a:rPr>
                  <a:t>control system after the steady state has been reached, our discussion </a:t>
                </a:r>
                <a:r>
                  <a:rPr lang="en-US" sz="2400" dirty="0" smtClean="0">
                    <a:latin typeface="Times New Roman"/>
                  </a:rPr>
                  <a:t>is limited </a:t>
                </a:r>
                <a:r>
                  <a:rPr lang="en-US" sz="2400" dirty="0">
                    <a:latin typeface="Times New Roman"/>
                  </a:rPr>
                  <a:t>to stable systems, where the natural response approaches zero as 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</a:rPr>
                      <m:t>𝑡</m:t>
                    </m:r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→∞</m:t>
                    </m:r>
                  </m:oMath>
                </a14:m>
                <a:r>
                  <a:rPr lang="en-US" sz="2400" dirty="0" smtClean="0">
                    <a:latin typeface="Times New Roman"/>
                  </a:rPr>
                  <a:t>.</a:t>
                </a:r>
              </a:p>
              <a:p>
                <a:pPr marL="0" indent="0" algn="just">
                  <a:buNone/>
                </a:pPr>
                <a:endParaRPr lang="en-US" sz="2400" dirty="0">
                  <a:latin typeface="Times New Roman"/>
                </a:endParaRP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400" dirty="0">
                    <a:latin typeface="Times New Roman"/>
                  </a:rPr>
                  <a:t>Unstable systems represent loss of control in the steady state and are not </a:t>
                </a:r>
                <a:r>
                  <a:rPr lang="en-US" sz="2400" dirty="0" smtClean="0">
                    <a:latin typeface="Times New Roman"/>
                  </a:rPr>
                  <a:t>acceptable for </a:t>
                </a:r>
                <a:r>
                  <a:rPr lang="en-US" sz="2400" dirty="0">
                    <a:latin typeface="Times New Roman"/>
                  </a:rPr>
                  <a:t>use at </a:t>
                </a:r>
                <a:r>
                  <a:rPr lang="en-US" sz="2400" dirty="0" smtClean="0">
                    <a:latin typeface="Times New Roman"/>
                  </a:rPr>
                  <a:t>all.</a:t>
                </a:r>
              </a:p>
              <a:p>
                <a:pPr marL="0" indent="0" algn="just">
                  <a:buNone/>
                </a:pPr>
                <a:endParaRPr lang="en-US" sz="2400" dirty="0" smtClean="0">
                  <a:latin typeface="Times New Roman"/>
                </a:endParaRP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400" dirty="0" smtClean="0">
                    <a:latin typeface="Times New Roman"/>
                  </a:rPr>
                  <a:t>Thus</a:t>
                </a:r>
                <a:r>
                  <a:rPr lang="en-US" sz="2400" dirty="0">
                    <a:latin typeface="Times New Roman"/>
                  </a:rPr>
                  <a:t>, the engineer must check the </a:t>
                </a:r>
                <a:r>
                  <a:rPr lang="en-US" sz="2400" dirty="0" smtClean="0">
                    <a:latin typeface="Times New Roman"/>
                  </a:rPr>
                  <a:t>system for </a:t>
                </a:r>
                <a:r>
                  <a:rPr lang="en-US" sz="2400" dirty="0">
                    <a:latin typeface="Times New Roman"/>
                  </a:rPr>
                  <a:t>stability while performing steady-state error analysis and design.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001000" cy="4495800"/>
              </a:xfrm>
              <a:blipFill rotWithShape="1">
                <a:blip r:embed="rId2"/>
                <a:stretch>
                  <a:fillRect l="-1296" t="-1357" r="-1143" b="-12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2254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  <a:latin typeface="Helvetica"/>
              </a:rPr>
              <a:t>SS Error for Unit Step Input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7391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34610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1143000"/>
          </a:xfrm>
        </p:spPr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7.2 Steady-State Error for Unity</a:t>
            </a:r>
            <a:br>
              <a:rPr lang="en-US" sz="3600" b="1" dirty="0">
                <a:latin typeface="Arial"/>
              </a:rPr>
            </a:br>
            <a:r>
              <a:rPr lang="en-US" sz="3600" b="1" dirty="0">
                <a:latin typeface="Arial"/>
              </a:rPr>
              <a:t>Feedback Systems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Steady-state error can be calculated from a system's closed-loop transfer </a:t>
            </a:r>
            <a:r>
              <a:rPr lang="en-US" sz="2400" dirty="0" smtClean="0">
                <a:latin typeface="Times New Roman"/>
              </a:rPr>
              <a:t>function, </a:t>
            </a:r>
            <a:r>
              <a:rPr lang="en-US" sz="2400" i="1" dirty="0" smtClean="0">
                <a:latin typeface="Times New Roman"/>
              </a:rPr>
              <a:t>T(s</a:t>
            </a:r>
            <a:r>
              <a:rPr lang="en-US" sz="2400" i="1" dirty="0">
                <a:latin typeface="Times New Roman"/>
              </a:rPr>
              <a:t>), </a:t>
            </a:r>
            <a:r>
              <a:rPr lang="en-US" sz="2400" dirty="0">
                <a:latin typeface="Times New Roman"/>
              </a:rPr>
              <a:t>or the open-loop transfer function, </a:t>
            </a:r>
            <a:r>
              <a:rPr lang="en-US" sz="2400" i="1" dirty="0">
                <a:latin typeface="Times New Roman"/>
              </a:rPr>
              <a:t>G(s), </a:t>
            </a:r>
            <a:r>
              <a:rPr lang="en-US" sz="2400" dirty="0">
                <a:latin typeface="Times New Roman"/>
              </a:rPr>
              <a:t>for unity feedback systems</a:t>
            </a:r>
            <a:r>
              <a:rPr lang="en-US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r>
              <a:rPr lang="en-US" sz="2400" b="1" dirty="0">
                <a:solidFill>
                  <a:srgbClr val="FF0000"/>
                </a:solidFill>
                <a:latin typeface="Arial"/>
              </a:rPr>
              <a:t>Steady-State Error in Terms of T(s)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7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9000"/>
            <a:ext cx="1754187" cy="47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186907"/>
            <a:ext cx="5867400" cy="192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3906838"/>
            <a:ext cx="1447800" cy="48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391026"/>
            <a:ext cx="1752599" cy="56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57" y="5502050"/>
            <a:ext cx="2281743" cy="533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764" y="5502050"/>
            <a:ext cx="2274484" cy="635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04800" y="4986088"/>
                <a:ext cx="570348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>
                    <a:latin typeface="Times New Roman"/>
                  </a:rPr>
                  <a:t>To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2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𝑠𝑠</m:t>
                        </m:r>
                      </m:sub>
                    </m:sSub>
                    <m:r>
                      <a:rPr lang="en-US" sz="2200" i="1" ker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 smtClean="0">
                    <a:latin typeface="Times New Roman"/>
                  </a:rPr>
                  <a:t> </a:t>
                </a:r>
                <a:r>
                  <a:rPr lang="en-US" sz="2000" dirty="0" smtClean="0">
                    <a:latin typeface="Times New Roman"/>
                  </a:rPr>
                  <a:t>we need to Apply </a:t>
                </a:r>
                <a:r>
                  <a:rPr lang="en-US" sz="2000" dirty="0">
                    <a:latin typeface="Times New Roman"/>
                  </a:rPr>
                  <a:t>the final value theorem</a:t>
                </a:r>
                <a:endParaRPr lang="en-US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986088"/>
                <a:ext cx="5703484" cy="430887"/>
              </a:xfrm>
              <a:prstGeom prst="rect">
                <a:avLst/>
              </a:prstGeom>
              <a:blipFill rotWithShape="1">
                <a:blip r:embed="rId8"/>
                <a:stretch>
                  <a:fillRect l="-1068" t="-1408" r="-214" b="-225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Arrow 7"/>
          <p:cNvSpPr/>
          <p:nvPr/>
        </p:nvSpPr>
        <p:spPr bwMode="auto">
          <a:xfrm>
            <a:off x="3156542" y="5677024"/>
            <a:ext cx="882058" cy="250031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887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latin typeface="Arial"/>
              </a:rPr>
              <a:t>Example </a:t>
            </a:r>
            <a:r>
              <a:rPr lang="en-US" sz="3600" dirty="0" smtClean="0">
                <a:latin typeface="Arial"/>
              </a:rPr>
              <a:t>7.1 P 345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1534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PROBLEM</a:t>
                </a:r>
                <a:r>
                  <a:rPr lang="en-US" sz="2400" dirty="0">
                    <a:latin typeface="Times New Roman"/>
                  </a:rPr>
                  <a:t>: Find the steady-state error </a:t>
                </a:r>
                <a:r>
                  <a:rPr lang="en-US" sz="2400" dirty="0" smtClean="0">
                    <a:latin typeface="Times New Roman"/>
                  </a:rPr>
                  <a:t>for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6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600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sSup>
                          <m:sSup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6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600" b="0" i="1" smtClean="0">
                            <a:latin typeface="Cambria Math"/>
                          </a:rPr>
                          <m:t>+7</m:t>
                        </m:r>
                        <m:r>
                          <a:rPr lang="en-US" sz="2600" b="0" i="1" smtClean="0">
                            <a:latin typeface="Cambria Math"/>
                          </a:rPr>
                          <m:t>𝑠</m:t>
                        </m:r>
                        <m:r>
                          <a:rPr lang="en-US" sz="2600" b="0" i="1" smtClean="0">
                            <a:latin typeface="Cambria Math"/>
                          </a:rPr>
                          <m:t>+10</m:t>
                        </m:r>
                      </m:den>
                    </m:f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>
                    <a:latin typeface="Times New Roman"/>
                  </a:rPr>
                  <a:t>and the input is a unit step</a:t>
                </a:r>
                <a:r>
                  <a:rPr lang="en-US" sz="2400" dirty="0" smtClean="0">
                    <a:latin typeface="Times New Roman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SOLUTION</a:t>
                </a:r>
                <a:r>
                  <a:rPr lang="en-US" sz="2400" dirty="0">
                    <a:latin typeface="Times New Roman"/>
                  </a:rPr>
                  <a:t>: From the problem statement, </a:t>
                </a:r>
                <a:r>
                  <a:rPr lang="en-US" sz="2400" i="1" dirty="0">
                    <a:latin typeface="Times New Roman"/>
                  </a:rPr>
                  <a:t>R(s) </a:t>
                </a:r>
                <a:r>
                  <a:rPr lang="en-US" sz="2400" dirty="0">
                    <a:latin typeface="Times New Roman"/>
                  </a:rPr>
                  <a:t>= </a:t>
                </a:r>
                <a:r>
                  <a:rPr lang="en-US" sz="2400" i="1" dirty="0">
                    <a:latin typeface="Times New Roman"/>
                  </a:rPr>
                  <a:t>1/s </a:t>
                </a:r>
                <a:r>
                  <a:rPr lang="en-US" sz="2400" dirty="0" smtClean="0">
                    <a:latin typeface="Times New Roman"/>
                  </a:rPr>
                  <a:t>,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153400" cy="4114800"/>
              </a:xfrm>
              <a:blipFill rotWithShape="1">
                <a:blip r:embed="rId2"/>
                <a:stretch>
                  <a:fillRect l="-1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313254"/>
            <a:ext cx="1828800" cy="55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254374"/>
            <a:ext cx="1749425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382167"/>
            <a:ext cx="91440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2624" y="4191000"/>
            <a:ext cx="823277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Since </a:t>
            </a:r>
            <a:r>
              <a:rPr lang="en-US" sz="2200" i="1" dirty="0">
                <a:latin typeface="Times New Roman"/>
              </a:rPr>
              <a:t>T(s) </a:t>
            </a:r>
            <a:r>
              <a:rPr lang="en-US" sz="2200" dirty="0">
                <a:latin typeface="Times New Roman"/>
              </a:rPr>
              <a:t>is stable and, subsequently, </a:t>
            </a:r>
            <a:r>
              <a:rPr lang="en-US" sz="2200" i="1" dirty="0">
                <a:latin typeface="Times New Roman"/>
              </a:rPr>
              <a:t>E(s) </a:t>
            </a:r>
            <a:r>
              <a:rPr lang="en-US" sz="2200" dirty="0">
                <a:latin typeface="Times New Roman"/>
              </a:rPr>
              <a:t>does not have right-half-plane poles </a:t>
            </a:r>
            <a:r>
              <a:rPr lang="en-US" sz="2200" dirty="0" smtClean="0">
                <a:latin typeface="Times New Roman"/>
              </a:rPr>
              <a:t>or </a:t>
            </a:r>
            <a:r>
              <a:rPr lang="en-US" sz="2200" i="1" dirty="0" err="1" smtClean="0">
                <a:latin typeface="Times New Roman"/>
              </a:rPr>
              <a:t>jw</a:t>
            </a:r>
            <a:r>
              <a:rPr lang="en-US" sz="2200" i="1" dirty="0" smtClean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poles other than at the origin, we can apply the final value theorem</a:t>
            </a:r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870250" y="5342930"/>
                <a:ext cx="159050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e(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∞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= 1/2</a:t>
                </a:r>
                <a:r>
                  <a:rPr lang="en-US" dirty="0">
                    <a:latin typeface="Times New Roman"/>
                  </a:rPr>
                  <a:t>.</a:t>
                </a:r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0250" y="5342930"/>
                <a:ext cx="1590500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6130" t="-10526" r="-229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76428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077200" cy="1143000"/>
          </a:xfrm>
        </p:spPr>
        <p:txBody>
          <a:bodyPr/>
          <a:lstStyle/>
          <a:p>
            <a:pPr algn="ctr"/>
            <a:r>
              <a:rPr lang="en-US" sz="3600" dirty="0">
                <a:latin typeface="Arial"/>
              </a:rPr>
              <a:t>Steady-State Error in Terms of G(s)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828800"/>
            <a:ext cx="3429000" cy="1586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9872" y="1828800"/>
            <a:ext cx="3841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E(s)= R(s)- C(s);     C(s) =G(s) E(s)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74564"/>
            <a:ext cx="1676400" cy="672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94602" y="3415145"/>
            <a:ext cx="448699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We now apply the final value theorem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191000"/>
            <a:ext cx="2544828" cy="102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03943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Times New Roman"/>
                <a:ea typeface="+mn-ea"/>
              </a:rPr>
              <a:t>Test Signals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0772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The three test signals we use to establish specifications for a control </a:t>
            </a:r>
            <a:r>
              <a:rPr lang="en-US" sz="2400" dirty="0" smtClean="0">
                <a:latin typeface="Times New Roman"/>
              </a:rPr>
              <a:t>system's steady-state </a:t>
            </a:r>
            <a:r>
              <a:rPr lang="en-US" sz="2400" dirty="0">
                <a:latin typeface="Times New Roman"/>
              </a:rPr>
              <a:t>error characteristics are </a:t>
            </a:r>
            <a:r>
              <a:rPr lang="en-US" sz="2400" dirty="0" smtClean="0">
                <a:latin typeface="Times New Roman"/>
              </a:rPr>
              <a:t>:</a:t>
            </a:r>
          </a:p>
          <a:p>
            <a:pPr marL="457200" indent="-457200" algn="just">
              <a:buAutoNum type="arabicPeriod"/>
            </a:pPr>
            <a:r>
              <a:rPr lang="en-US" sz="2400" dirty="0" smtClean="0">
                <a:latin typeface="Times New Roman"/>
              </a:rPr>
              <a:t>Step </a:t>
            </a:r>
          </a:p>
          <a:p>
            <a:pPr marL="457200" indent="-457200" algn="just">
              <a:buAutoNum type="arabicPeriod"/>
            </a:pPr>
            <a:r>
              <a:rPr lang="en-US" sz="2400" dirty="0" smtClean="0">
                <a:latin typeface="Times New Roman"/>
              </a:rPr>
              <a:t>Ramp</a:t>
            </a:r>
          </a:p>
          <a:p>
            <a:pPr marL="457200" indent="-457200" algn="just">
              <a:buAutoNum type="arabicPeriod"/>
            </a:pPr>
            <a:r>
              <a:rPr lang="en-US" sz="2400" dirty="0" smtClean="0">
                <a:latin typeface="Times New Roman"/>
              </a:rPr>
              <a:t>Parabola</a:t>
            </a:r>
          </a:p>
          <a:p>
            <a:pPr marL="0" indent="0" algn="just">
              <a:buNone/>
            </a:pPr>
            <a:r>
              <a:rPr lang="en-US" sz="2400" dirty="0" smtClean="0">
                <a:latin typeface="Times New Roman"/>
              </a:rPr>
              <a:t>Let </a:t>
            </a:r>
            <a:r>
              <a:rPr lang="en-US" sz="2400" dirty="0">
                <a:latin typeface="Times New Roman"/>
              </a:rPr>
              <a:t>us take each input </a:t>
            </a:r>
            <a:r>
              <a:rPr lang="en-US" sz="2400" dirty="0" smtClean="0">
                <a:latin typeface="Times New Roman"/>
              </a:rPr>
              <a:t>and evaluate </a:t>
            </a:r>
            <a:r>
              <a:rPr lang="en-US" sz="2400" dirty="0">
                <a:latin typeface="Times New Roman"/>
              </a:rPr>
              <a:t>its effect on the steady-state error by using </a:t>
            </a:r>
            <a:r>
              <a:rPr lang="en-US" sz="2400" dirty="0" smtClean="0">
                <a:latin typeface="Times New Roman"/>
              </a:rPr>
              <a:t>Eq.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10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876800"/>
            <a:ext cx="2541587" cy="101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94029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228600"/>
            <a:ext cx="7772400" cy="9144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/>
              </a:rPr>
              <a:t>Test Signals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200" dirty="0">
                <a:latin typeface="Times New Roman"/>
              </a:rPr>
              <a:t>Using Eq</a:t>
            </a:r>
            <a:r>
              <a:rPr lang="en-US" sz="2200" i="1" dirty="0">
                <a:latin typeface="Times New Roman"/>
              </a:rPr>
              <a:t>. </a:t>
            </a:r>
            <a:r>
              <a:rPr lang="en-US" sz="2200" i="1" dirty="0" smtClean="0">
                <a:latin typeface="Times New Roman"/>
              </a:rPr>
              <a:t>                                  With  </a:t>
            </a:r>
            <a:r>
              <a:rPr lang="en-US" sz="2200" b="1" dirty="0" smtClean="0">
                <a:solidFill>
                  <a:srgbClr val="FF0000"/>
                </a:solidFill>
                <a:latin typeface="Times New Roman"/>
              </a:rPr>
              <a:t>R(s</a:t>
            </a:r>
            <a:r>
              <a:rPr lang="en-US" sz="2200" b="1" dirty="0">
                <a:solidFill>
                  <a:srgbClr val="FF0000"/>
                </a:solidFill>
                <a:latin typeface="Times New Roman"/>
              </a:rPr>
              <a:t>) = 1/s</a:t>
            </a:r>
            <a:r>
              <a:rPr lang="en-US" sz="2200" dirty="0">
                <a:latin typeface="Times New Roman"/>
              </a:rPr>
              <a:t>, we find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52600"/>
            <a:ext cx="2108200" cy="81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566987"/>
            <a:ext cx="4114800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05118" y="1521767"/>
            <a:ext cx="1580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kern="0" dirty="0">
                <a:solidFill>
                  <a:srgbClr val="FF0000"/>
                </a:solidFill>
                <a:latin typeface="Times New Roman"/>
                <a:ea typeface="+mj-ea"/>
              </a:rPr>
              <a:t>Step Input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05118" y="3837709"/>
                <a:ext cx="7829282" cy="5813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FF0000"/>
                    </a:solidFill>
                    <a:latin typeface="Times New Roman"/>
                  </a:rPr>
                  <a:t>Ramp Input</a:t>
                </a:r>
                <a:r>
                  <a:rPr lang="en-US" sz="2200" b="1" dirty="0" smtClean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Using </a:t>
                </a:r>
                <a:r>
                  <a:rPr lang="en-US" sz="2200" dirty="0" smtClean="0">
                    <a:latin typeface="Times New Roman"/>
                  </a:rPr>
                  <a:t> above  Eq. with</a:t>
                </a:r>
                <a:r>
                  <a:rPr lang="en-US" sz="2200" b="1" dirty="0">
                    <a:latin typeface="Times New Roman"/>
                  </a:rPr>
                  <a:t>, </a:t>
                </a:r>
                <a:r>
                  <a:rPr lang="en-US" sz="2200" b="1" dirty="0" smtClean="0">
                    <a:solidFill>
                      <a:srgbClr val="FF0000"/>
                    </a:solidFill>
                    <a:latin typeface="Times New Roman"/>
                  </a:rPr>
                  <a:t>R(s) </a:t>
                </a:r>
                <a:r>
                  <a:rPr lang="en-US" sz="2200" b="1" dirty="0">
                    <a:solidFill>
                      <a:srgbClr val="FF0000"/>
                    </a:solidFill>
                    <a:latin typeface="Times New Roman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2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1" i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𝐬</m:t>
                            </m:r>
                          </m:e>
                          <m:sup>
                            <m:r>
                              <a:rPr lang="en-US" sz="2200" b="1" i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200" dirty="0" smtClean="0">
                    <a:latin typeface="Times New Roman"/>
                  </a:rPr>
                  <a:t>, </a:t>
                </a:r>
                <a:r>
                  <a:rPr lang="en-US" sz="2200" dirty="0">
                    <a:latin typeface="Times New Roman"/>
                  </a:rPr>
                  <a:t>we obtain</a:t>
                </a:r>
                <a:endParaRPr lang="en-US" sz="2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118" y="3837709"/>
                <a:ext cx="7829282" cy="581378"/>
              </a:xfrm>
              <a:prstGeom prst="rect">
                <a:avLst/>
              </a:prstGeom>
              <a:blipFill rotWithShape="1">
                <a:blip r:embed="rId4"/>
                <a:stretch>
                  <a:fillRect l="-1012" b="-7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560" y="4648200"/>
            <a:ext cx="467664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6223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/>
              </a:rPr>
              <a:t>Test Signals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828800"/>
                <a:ext cx="81534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Parabolic Input</a:t>
                </a:r>
                <a:r>
                  <a:rPr lang="en-US" sz="2200" dirty="0" smtClean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Using Eq.  </a:t>
                </a:r>
                <a:r>
                  <a:rPr lang="en-US" sz="2200" dirty="0" smtClean="0">
                    <a:latin typeface="Times New Roman"/>
                  </a:rPr>
                  <a:t>                               </a:t>
                </a:r>
                <a:r>
                  <a:rPr lang="en-US" sz="2200" dirty="0">
                    <a:latin typeface="Times New Roman"/>
                  </a:rPr>
                  <a:t>with </a:t>
                </a:r>
                <a:r>
                  <a:rPr lang="en-US" sz="2200" b="1" kern="1200" dirty="0" smtClean="0">
                    <a:solidFill>
                      <a:srgbClr val="FF0000"/>
                    </a:solidFill>
                    <a:latin typeface="Times New Roman"/>
                  </a:rPr>
                  <a:t>R(s)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b="1" i="1" kern="12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1" i="0" kern="1200">
                            <a:solidFill>
                              <a:srgbClr val="FF0000"/>
                            </a:solidFill>
                            <a:latin typeface="Cambria Math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US" sz="2200" b="1" i="1" kern="12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1" i="0" kern="12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𝐬</m:t>
                            </m:r>
                          </m:e>
                          <m:sup>
                            <m:r>
                              <a:rPr lang="en-US" sz="2200" b="1" i="0" kern="120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𝟑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200" b="1" kern="1200" dirty="0">
                    <a:solidFill>
                      <a:srgbClr val="FF0000"/>
                    </a:solidFill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, we </a:t>
                </a:r>
                <a:r>
                  <a:rPr lang="en-US" sz="2200" dirty="0" smtClean="0">
                    <a:latin typeface="Times New Roman"/>
                  </a:rPr>
                  <a:t>obtain 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828800"/>
                <a:ext cx="8153400" cy="4114800"/>
              </a:xfrm>
              <a:blipFill rotWithShape="1">
                <a:blip r:embed="rId2"/>
                <a:stretch>
                  <a:fillRect l="-9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142" y="1828800"/>
            <a:ext cx="2109787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276600"/>
            <a:ext cx="5181600" cy="1359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69845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7.2 P. 347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8153400" cy="41148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PROBLEM: </a:t>
                </a:r>
                <a:r>
                  <a:rPr lang="en-US" sz="2400" dirty="0">
                    <a:latin typeface="Times New Roman"/>
                  </a:rPr>
                  <a:t>Find the steady-state errors for inputs of 5u(t), 5tu(t), and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 smtClean="0">
                    <a:latin typeface="Times New Roman"/>
                  </a:rPr>
                  <a:t>u(t) to the system </a:t>
                </a:r>
                <a:r>
                  <a:rPr lang="en-US" sz="2400" dirty="0">
                    <a:latin typeface="Times New Roman"/>
                  </a:rPr>
                  <a:t>shown in </a:t>
                </a:r>
                <a:r>
                  <a:rPr lang="en-US" sz="2400" dirty="0" smtClean="0">
                    <a:latin typeface="Times New Roman"/>
                  </a:rPr>
                  <a:t>Figure below. </a:t>
                </a:r>
                <a:r>
                  <a:rPr lang="en-US" sz="2400" dirty="0">
                    <a:latin typeface="Times New Roman"/>
                  </a:rPr>
                  <a:t>The function </a:t>
                </a:r>
                <a:r>
                  <a:rPr lang="en-US" sz="2400" i="1" dirty="0">
                    <a:latin typeface="Times New Roman"/>
                  </a:rPr>
                  <a:t>u(t) </a:t>
                </a:r>
                <a:r>
                  <a:rPr lang="en-US" sz="2400" dirty="0">
                    <a:latin typeface="Times New Roman"/>
                  </a:rPr>
                  <a:t>is the unit step.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8153400" cy="4114800"/>
              </a:xfrm>
              <a:blipFill rotWithShape="1">
                <a:blip r:embed="rId2"/>
                <a:stretch>
                  <a:fillRect l="-1121" t="-1185" r="-1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971800"/>
            <a:ext cx="6477000" cy="200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33005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7.2 P. 347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524000"/>
                <a:ext cx="8077200" cy="41148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SOLUTION: </a:t>
                </a:r>
                <a:r>
                  <a:rPr lang="en-US" sz="2400" dirty="0">
                    <a:latin typeface="Times New Roman"/>
                  </a:rPr>
                  <a:t>First we verify that the closed-loop system is </a:t>
                </a:r>
                <a:r>
                  <a:rPr lang="en-US" sz="2400" dirty="0" smtClean="0">
                    <a:latin typeface="Times New Roman"/>
                  </a:rPr>
                  <a:t>indeed stable. </a:t>
                </a:r>
              </a:p>
              <a:p>
                <a:pPr marL="0" indent="0" algn="just">
                  <a:buNone/>
                </a:pPr>
                <a:endParaRPr lang="en-US" sz="2400" dirty="0" smtClean="0">
                  <a:latin typeface="Times New Roman"/>
                </a:endParaRPr>
              </a:p>
              <a:p>
                <a:pPr marL="514350" indent="-514350" algn="just">
                  <a:buAutoNum type="romanLcParenR"/>
                </a:pPr>
                <a:r>
                  <a:rPr lang="en-US" sz="2400" dirty="0" smtClean="0">
                    <a:latin typeface="Times New Roman"/>
                  </a:rPr>
                  <a:t>5 u(t);</a:t>
                </a:r>
              </a:p>
              <a:p>
                <a:pPr marL="514350" indent="-514350" algn="just">
                  <a:buAutoNum type="romanLcParenR"/>
                </a:pPr>
                <a:endParaRPr lang="en-US" sz="2400" dirty="0" smtClean="0">
                  <a:solidFill>
                    <a:srgbClr val="40458C"/>
                  </a:solidFill>
                </a:endParaRPr>
              </a:p>
              <a:p>
                <a:pPr marL="514350" indent="-514350" algn="just">
                  <a:buAutoNum type="romanLcParenR"/>
                </a:pPr>
                <a:r>
                  <a:rPr lang="en-US" sz="2400" dirty="0" smtClean="0">
                    <a:solidFill>
                      <a:srgbClr val="40458C"/>
                    </a:solidFill>
                    <a:latin typeface="Times New Roman"/>
                  </a:rPr>
                  <a:t>5tu(t)</a:t>
                </a:r>
              </a:p>
              <a:p>
                <a:pPr marL="514350" indent="-514350" algn="just">
                  <a:buAutoNum type="romanLcParenR"/>
                </a:pPr>
                <a:endParaRPr lang="en-US" sz="2400" dirty="0" smtClean="0">
                  <a:solidFill>
                    <a:srgbClr val="40458C"/>
                  </a:solidFill>
                  <a:latin typeface="Times New Roman"/>
                </a:endParaRPr>
              </a:p>
              <a:p>
                <a:pPr marL="514350" indent="-514350" algn="just">
                  <a:buAutoNum type="romanLcParenR"/>
                </a:pPr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u(t)</a:t>
                </a:r>
                <a:endParaRPr lang="en-US" sz="2400" dirty="0" smtClean="0">
                  <a:solidFill>
                    <a:srgbClr val="40458C"/>
                  </a:solidFill>
                  <a:latin typeface="Times New Roman"/>
                </a:endParaRPr>
              </a:p>
              <a:p>
                <a:pPr marL="514350" indent="-514350" algn="just">
                  <a:buAutoNum type="romanLcParenR"/>
                </a:pPr>
                <a:endParaRPr lang="en-US" sz="2400" dirty="0" smtClean="0">
                  <a:latin typeface="Times New Roman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524000"/>
                <a:ext cx="8077200" cy="4114800"/>
              </a:xfrm>
              <a:blipFill rotWithShape="1">
                <a:blip r:embed="rId2"/>
                <a:stretch>
                  <a:fillRect l="-1208" t="-1185" r="-11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14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676524"/>
            <a:ext cx="342900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99" y="3505199"/>
            <a:ext cx="3048000" cy="76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399" y="4457700"/>
            <a:ext cx="3200399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006495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7.3 P 348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524000"/>
                <a:ext cx="8077200" cy="4495800"/>
              </a:xfrm>
            </p:spPr>
            <p:txBody>
              <a:bodyPr/>
              <a:lstStyle/>
              <a:p>
                <a:pPr marL="0" indent="0" algn="just">
                  <a:buNone/>
                </a:pPr>
                <a:endParaRPr lang="en-US" sz="2400" dirty="0" smtClean="0">
                  <a:solidFill>
                    <a:srgbClr val="FF0000"/>
                  </a:solidFill>
                  <a:latin typeface="Times New Roman"/>
                </a:endParaRPr>
              </a:p>
              <a:p>
                <a:pPr marL="0" indent="0" algn="just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PROBLEM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: </a:t>
                </a:r>
                <a:r>
                  <a:rPr lang="en-US" sz="2400" dirty="0">
                    <a:latin typeface="Times New Roman"/>
                  </a:rPr>
                  <a:t>Find the steady-state errors for inputs of </a:t>
                </a:r>
                <a:r>
                  <a:rPr lang="en-US" sz="2400" i="1" dirty="0">
                    <a:latin typeface="Times New Roman"/>
                  </a:rPr>
                  <a:t>5u(t</a:t>
                </a:r>
                <a:r>
                  <a:rPr lang="en-US" sz="2400" i="1" dirty="0" smtClean="0">
                    <a:latin typeface="Times New Roman"/>
                  </a:rPr>
                  <a:t>), 5tu(t</a:t>
                </a:r>
                <a:r>
                  <a:rPr lang="en-US" sz="2400" i="1" dirty="0">
                    <a:latin typeface="Times New Roman"/>
                  </a:rPr>
                  <a:t>), </a:t>
                </a:r>
                <a:r>
                  <a:rPr lang="en-US" sz="2400" dirty="0">
                    <a:latin typeface="Times New Roman"/>
                  </a:rPr>
                  <a:t>and </a:t>
                </a:r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u(t)</a:t>
                </a:r>
                <a:r>
                  <a:rPr lang="en-US" sz="2400" i="1" dirty="0" smtClean="0">
                    <a:latin typeface="Times New Roman"/>
                  </a:rPr>
                  <a:t> </a:t>
                </a:r>
                <a:r>
                  <a:rPr lang="en-US" sz="2400" dirty="0">
                    <a:latin typeface="Times New Roman"/>
                  </a:rPr>
                  <a:t>to the system shown in </a:t>
                </a:r>
                <a:r>
                  <a:rPr lang="en-US" sz="2400" dirty="0" smtClean="0">
                    <a:latin typeface="Times New Roman"/>
                  </a:rPr>
                  <a:t>Figure below. The function </a:t>
                </a:r>
                <a:r>
                  <a:rPr lang="en-US" sz="2400" i="1" dirty="0">
                    <a:latin typeface="Times New Roman"/>
                  </a:rPr>
                  <a:t>u(t) </a:t>
                </a:r>
                <a:r>
                  <a:rPr lang="en-US" sz="2400" dirty="0">
                    <a:latin typeface="Times New Roman"/>
                  </a:rPr>
                  <a:t>is the unit step.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524000"/>
                <a:ext cx="8077200" cy="4495800"/>
              </a:xfrm>
              <a:blipFill rotWithShape="1">
                <a:blip r:embed="rId2"/>
                <a:stretch>
                  <a:fillRect l="-1208" r="-11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799" y="3962400"/>
            <a:ext cx="6257925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26769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7.3 P 348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077200" cy="41148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SOLUTION: </a:t>
                </a:r>
                <a:r>
                  <a:rPr lang="en-US" sz="2400" dirty="0">
                    <a:latin typeface="Times New Roman"/>
                  </a:rPr>
                  <a:t>First verify that the closed-loop system is indeed</a:t>
                </a:r>
              </a:p>
              <a:p>
                <a:pPr marL="0" indent="0" algn="just">
                  <a:buNone/>
                </a:pPr>
                <a:r>
                  <a:rPr lang="en-US" sz="2400" dirty="0">
                    <a:latin typeface="Times New Roman"/>
                  </a:rPr>
                  <a:t>stable</a:t>
                </a:r>
                <a:r>
                  <a:rPr lang="en-US" sz="2400" dirty="0" smtClean="0">
                    <a:latin typeface="Times New Roman"/>
                  </a:rPr>
                  <a:t>.</a:t>
                </a:r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:endParaRPr lang="en-US" sz="2400" dirty="0">
                  <a:solidFill>
                    <a:srgbClr val="40458C"/>
                  </a:solidFill>
                  <a:latin typeface="Times New Roman"/>
                </a:endParaRPr>
              </a:p>
              <a:p>
                <a:pPr marL="514350" lvl="0" indent="-514350" algn="just">
                  <a:buClr>
                    <a:srgbClr val="6F89F7"/>
                  </a:buClr>
                  <a:buFont typeface="Wingdings" pitchFamily="2" charset="2"/>
                  <a:buAutoNum type="romanLcParenR"/>
                </a:pPr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5 u(t);</a:t>
                </a:r>
              </a:p>
              <a:p>
                <a:pPr marL="514350" lvl="0" indent="-514350" algn="just">
                  <a:buClr>
                    <a:srgbClr val="6F89F7"/>
                  </a:buClr>
                  <a:buFont typeface="Wingdings" pitchFamily="2" charset="2"/>
                  <a:buAutoNum type="romanLcParenR"/>
                </a:pPr>
                <a:endParaRPr lang="en-US" sz="2400" dirty="0">
                  <a:solidFill>
                    <a:srgbClr val="40458C"/>
                  </a:solidFill>
                </a:endParaRPr>
              </a:p>
              <a:p>
                <a:pPr marL="514350" lvl="0" indent="-514350" algn="just">
                  <a:buClr>
                    <a:srgbClr val="6F89F7"/>
                  </a:buClr>
                  <a:buFont typeface="Wingdings" pitchFamily="2" charset="2"/>
                  <a:buAutoNum type="romanLcParenR"/>
                </a:pPr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5tu(t</a:t>
                </a:r>
                <a:r>
                  <a:rPr lang="en-US" sz="2400" dirty="0" smtClean="0">
                    <a:solidFill>
                      <a:srgbClr val="40458C"/>
                    </a:solidFill>
                    <a:latin typeface="Times New Roman"/>
                  </a:rPr>
                  <a:t>)   </a:t>
                </a:r>
                <a:endParaRPr lang="en-US" sz="2400" dirty="0">
                  <a:solidFill>
                    <a:srgbClr val="40458C"/>
                  </a:solidFill>
                  <a:latin typeface="Times New Roman"/>
                </a:endParaRPr>
              </a:p>
              <a:p>
                <a:pPr marL="514350" lvl="0" indent="-514350" algn="just">
                  <a:buClr>
                    <a:srgbClr val="6F89F7"/>
                  </a:buClr>
                  <a:buFont typeface="Wingdings" pitchFamily="2" charset="2"/>
                  <a:buAutoNum type="romanLcParenR"/>
                </a:pPr>
                <a:endParaRPr lang="en-US" sz="2400" dirty="0">
                  <a:solidFill>
                    <a:srgbClr val="40458C"/>
                  </a:solidFill>
                  <a:latin typeface="Times New Roman"/>
                </a:endParaRPr>
              </a:p>
              <a:p>
                <a:pPr marL="514350" lvl="0" indent="-514350" algn="just">
                  <a:buClr>
                    <a:srgbClr val="6F89F7"/>
                  </a:buClr>
                  <a:buFont typeface="Wingdings" pitchFamily="2" charset="2"/>
                  <a:buAutoNum type="romanLcParenR"/>
                </a:pPr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u(t</a:t>
                </a:r>
                <a:r>
                  <a:rPr lang="en-US" sz="2400" dirty="0" smtClean="0">
                    <a:solidFill>
                      <a:srgbClr val="40458C"/>
                    </a:solidFill>
                    <a:latin typeface="Times New Roman"/>
                  </a:rPr>
                  <a:t>)    </a:t>
                </a:r>
                <a:endParaRPr lang="en-US" sz="2400" dirty="0">
                  <a:solidFill>
                    <a:srgbClr val="40458C"/>
                  </a:solidFill>
                  <a:latin typeface="Times New Roman"/>
                </a:endParaRPr>
              </a:p>
              <a:p>
                <a:pPr marL="514350" lvl="0" indent="-514350" algn="just">
                  <a:buClr>
                    <a:srgbClr val="6F89F7"/>
                  </a:buClr>
                  <a:buFont typeface="Wingdings" pitchFamily="2" charset="2"/>
                  <a:buAutoNum type="romanLcParenR"/>
                </a:pPr>
                <a:endParaRPr lang="en-US" sz="2400" dirty="0">
                  <a:solidFill>
                    <a:srgbClr val="40458C"/>
                  </a:solidFill>
                  <a:latin typeface="Times New Roman"/>
                </a:endParaRPr>
              </a:p>
              <a:p>
                <a:pPr marL="0" indent="0" algn="just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077200" cy="4114800"/>
              </a:xfrm>
              <a:blipFill rotWithShape="1">
                <a:blip r:embed="rId2"/>
                <a:stretch>
                  <a:fillRect l="-1208" t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16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743199"/>
            <a:ext cx="3200400" cy="76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581400"/>
            <a:ext cx="3352800" cy="77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648200"/>
            <a:ext cx="3581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35315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82000" cy="1143000"/>
          </a:xfrm>
        </p:spPr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7.3 Static Error Constants and</a:t>
            </a:r>
            <a:br>
              <a:rPr lang="en-US" sz="3600" b="1" dirty="0">
                <a:latin typeface="Arial"/>
              </a:rPr>
            </a:br>
            <a:r>
              <a:rPr lang="en-US" sz="3600" b="1" dirty="0">
                <a:latin typeface="Arial"/>
              </a:rPr>
              <a:t>System Type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905000"/>
            <a:ext cx="76200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We continue our focus on unity negative feedback systems and define </a:t>
            </a:r>
            <a:r>
              <a:rPr lang="en-US" sz="2400" dirty="0" smtClean="0">
                <a:latin typeface="Times New Roman"/>
              </a:rPr>
              <a:t>parameters that </a:t>
            </a:r>
            <a:r>
              <a:rPr lang="en-US" sz="2400" dirty="0">
                <a:latin typeface="Times New Roman"/>
              </a:rPr>
              <a:t>we can use as steady-state error performance </a:t>
            </a:r>
            <a:r>
              <a:rPr lang="en-US" sz="2400" dirty="0" smtClean="0">
                <a:latin typeface="Times New Roman"/>
              </a:rPr>
              <a:t>specifications. </a:t>
            </a:r>
            <a:r>
              <a:rPr lang="en-US" sz="2400" dirty="0">
                <a:latin typeface="Times New Roman"/>
              </a:rPr>
              <a:t>These steady-state </a:t>
            </a:r>
            <a:r>
              <a:rPr lang="en-US" sz="2400" dirty="0" smtClean="0">
                <a:latin typeface="Times New Roman"/>
              </a:rPr>
              <a:t>error performance </a:t>
            </a:r>
            <a:r>
              <a:rPr lang="en-US" sz="2400" dirty="0">
                <a:latin typeface="Times New Roman"/>
              </a:rPr>
              <a:t>specifications are called </a:t>
            </a:r>
            <a:r>
              <a:rPr lang="en-US" sz="2400" i="1" dirty="0">
                <a:solidFill>
                  <a:srgbClr val="FF0000"/>
                </a:solidFill>
                <a:latin typeface="Times New Roman"/>
              </a:rPr>
              <a:t>static error constants</a:t>
            </a:r>
            <a:r>
              <a:rPr lang="en-US" sz="2400" i="1" dirty="0">
                <a:latin typeface="Times New Roman"/>
              </a:rPr>
              <a:t>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17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2760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Static Error Constants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For a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step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input,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u(t),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18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145" y="1524000"/>
            <a:ext cx="226745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14600"/>
            <a:ext cx="1828800" cy="706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385977" y="2673785"/>
                <a:ext cx="2557623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sz="2200" i="1" dirty="0" smtClean="0">
                    <a:solidFill>
                      <a:srgbClr val="FF0000"/>
                    </a:solidFill>
                    <a:latin typeface="Times New Roman"/>
                  </a:rPr>
                  <a:t>:position constant </a:t>
                </a:r>
                <a:endParaRPr lang="en-US" sz="2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977" y="2673785"/>
                <a:ext cx="2557623" cy="430887"/>
              </a:xfrm>
              <a:prstGeom prst="rect">
                <a:avLst/>
              </a:prstGeom>
              <a:blipFill rotWithShape="1">
                <a:blip r:embed="rId4"/>
                <a:stretch>
                  <a:fillRect l="-238" t="-7143" r="-2381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29145" y="3370131"/>
                <a:ext cx="3000758" cy="7837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/>
                        </a:rPr>
                        <m:t>𝑒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𝑠𝑡𝑒𝑝</m:t>
                          </m:r>
                        </m:sub>
                      </m:sSub>
                      <m:r>
                        <a:rPr lang="en-US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latin typeface="Cambria Math"/>
                              <a:ea typeface="Cambria Math"/>
                            </a:rPr>
                            <m:t>1+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/>
                                  <a:ea typeface="Cambria Math"/>
                                </a:rPr>
                                <m:t>𝑃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145" y="3370131"/>
                <a:ext cx="3000758" cy="78374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59321" y="4432756"/>
            <a:ext cx="29168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For Ramp input, </a:t>
            </a:r>
            <a:r>
              <a:rPr lang="en-US" sz="2200" dirty="0" err="1" smtClean="0">
                <a:solidFill>
                  <a:srgbClr val="FF0000"/>
                </a:solidFill>
              </a:rPr>
              <a:t>tu</a:t>
            </a:r>
            <a:r>
              <a:rPr lang="en-US" sz="2200" dirty="0" smtClean="0">
                <a:solidFill>
                  <a:srgbClr val="FF0000"/>
                </a:solidFill>
              </a:rPr>
              <a:t>(t),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145" y="4190999"/>
            <a:ext cx="264845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93" y="5026144"/>
            <a:ext cx="1538365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971800" y="5155259"/>
                <a:ext cx="2542043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sz="2200" i="1" dirty="0">
                    <a:solidFill>
                      <a:srgbClr val="FF0000"/>
                    </a:solidFill>
                    <a:latin typeface="Times New Roman"/>
                  </a:rPr>
                  <a:t>:</a:t>
                </a:r>
                <a:r>
                  <a:rPr lang="en-US" sz="2200" i="1" dirty="0" smtClean="0">
                    <a:solidFill>
                      <a:srgbClr val="FF0000"/>
                    </a:solidFill>
                    <a:latin typeface="Times New Roman"/>
                  </a:rPr>
                  <a:t>velocity constant </a:t>
                </a:r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5155259"/>
                <a:ext cx="2542043" cy="430887"/>
              </a:xfrm>
              <a:prstGeom prst="rect">
                <a:avLst/>
              </a:prstGeom>
              <a:blipFill rotWithShape="1">
                <a:blip r:embed="rId8"/>
                <a:stretch>
                  <a:fillRect l="-480" t="-7143" r="-2158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46472" y="5791200"/>
                <a:ext cx="2687787" cy="7837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solidFill>
                            <a:srgbClr val="40458C"/>
                          </a:solidFill>
                          <a:latin typeface="Cambria Math"/>
                        </a:rPr>
                        <m:t>𝑒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  <m:r>
                        <a:rPr lang="en-US" sz="2200" i="1">
                          <a:solidFill>
                            <a:srgbClr val="40458C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200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2200" b="0" i="1" smtClea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𝑟𝑎𝑚𝑝</m:t>
                          </m:r>
                        </m:sub>
                      </m:sSub>
                      <m:r>
                        <a:rPr lang="en-US" sz="2200" i="1">
                          <a:solidFill>
                            <a:srgbClr val="40458C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200" i="1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200" i="1" smtClean="0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𝑣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472" y="5791200"/>
                <a:ext cx="2687787" cy="78374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40695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solidFill>
                  <a:srgbClr val="660066"/>
                </a:solidFill>
                <a:latin typeface="Arial"/>
              </a:rPr>
              <a:t>Static Error Constants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For a parabolic input,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𝑢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𝑡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i="1" dirty="0" smtClean="0">
                    <a:latin typeface="Times New Roman"/>
                  </a:rPr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19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1" y="2743200"/>
            <a:ext cx="3467100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962400"/>
            <a:ext cx="1600200" cy="61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90951" y="3978636"/>
                <a:ext cx="2881623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sz="2200" i="1" dirty="0">
                    <a:solidFill>
                      <a:srgbClr val="FF0000"/>
                    </a:solidFill>
                    <a:latin typeface="Times New Roman"/>
                  </a:rPr>
                  <a:t>:</a:t>
                </a:r>
                <a:r>
                  <a:rPr lang="en-US" sz="2200" i="1" dirty="0" smtClean="0">
                    <a:solidFill>
                      <a:srgbClr val="FF0000"/>
                    </a:solidFill>
                    <a:latin typeface="Times New Roman"/>
                  </a:rPr>
                  <a:t>accelration </a:t>
                </a:r>
                <a:r>
                  <a:rPr lang="en-US" sz="2200" i="1" dirty="0">
                    <a:solidFill>
                      <a:srgbClr val="FF0000"/>
                    </a:solidFill>
                    <a:latin typeface="Times New Roman"/>
                  </a:rPr>
                  <a:t>constant 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0951" y="3978636"/>
                <a:ext cx="2881623" cy="430887"/>
              </a:xfrm>
              <a:prstGeom prst="rect">
                <a:avLst/>
              </a:prstGeom>
              <a:blipFill rotWithShape="1">
                <a:blip r:embed="rId5"/>
                <a:stretch>
                  <a:fillRect l="-423" t="-7143" r="-1691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55049" y="4953000"/>
                <a:ext cx="3071803" cy="7837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smtClean="0">
                          <a:solidFill>
                            <a:srgbClr val="40458C"/>
                          </a:solidFill>
                          <a:latin typeface="Cambria Math"/>
                        </a:rPr>
                        <m:t>𝑒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∞</m:t>
                          </m:r>
                        </m:e>
                      </m:d>
                      <m:r>
                        <a:rPr lang="en-US" sz="2200" i="1">
                          <a:solidFill>
                            <a:srgbClr val="40458C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200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b>
                          <m:r>
                            <a:rPr lang="en-US" sz="2200" b="0" i="1" smtClea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𝑝𝑎𝑟𝑎𝑏𝑜𝑙𝑎</m:t>
                          </m:r>
                        </m:sub>
                      </m:sSub>
                      <m:r>
                        <a:rPr lang="en-US" sz="2200" i="1">
                          <a:solidFill>
                            <a:srgbClr val="40458C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200" i="1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 i="1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2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40458C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049" y="4953000"/>
                <a:ext cx="3071803" cy="78374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23091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7.4 P 350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8187" y="1524000"/>
            <a:ext cx="8153400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200" dirty="0">
                <a:latin typeface="Times New Roman"/>
              </a:rPr>
              <a:t>For each system </a:t>
            </a:r>
            <a:r>
              <a:rPr lang="en-US" sz="2200" dirty="0" smtClean="0">
                <a:latin typeface="Times New Roman"/>
              </a:rPr>
              <a:t>in the Figure below , </a:t>
            </a:r>
            <a:r>
              <a:rPr lang="en-US" sz="2200" dirty="0">
                <a:latin typeface="Times New Roman"/>
              </a:rPr>
              <a:t>evaluate the static error constants </a:t>
            </a:r>
            <a:r>
              <a:rPr lang="en-US" sz="2200" dirty="0" smtClean="0">
                <a:latin typeface="Times New Roman"/>
              </a:rPr>
              <a:t>and find </a:t>
            </a:r>
            <a:r>
              <a:rPr lang="en-US" sz="2200" dirty="0">
                <a:latin typeface="Times New Roman"/>
              </a:rPr>
              <a:t>the expected error for the standard step, ramp, and parabolic inputs.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20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90800"/>
            <a:ext cx="536257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429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7.4 P 350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153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400" dirty="0">
                <a:latin typeface="Times New Roman"/>
              </a:rPr>
              <a:t>: First verify that all closed-loop systems shown are indeed stable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r>
              <a:rPr lang="en-US" sz="2400" dirty="0" smtClean="0">
                <a:latin typeface="Times New Roman"/>
              </a:rPr>
              <a:t>a) 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410200" y="6358659"/>
            <a:ext cx="1676400" cy="457200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362200"/>
            <a:ext cx="37338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744" y="4291444"/>
            <a:ext cx="3976255" cy="2486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104009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7.4 P 350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b)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935" y="1600200"/>
            <a:ext cx="287106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086" y="2098964"/>
            <a:ext cx="1698914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971800"/>
            <a:ext cx="4571999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2986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7.4 P 350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199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C)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99" y="1524000"/>
            <a:ext cx="3581400" cy="213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57599"/>
            <a:ext cx="4724400" cy="2700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658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>
                <a:latin typeface="Arial"/>
              </a:rPr>
              <a:t>System Type</a:t>
            </a:r>
            <a:endParaRPr lang="en-US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latin typeface="Times New Roman"/>
              </a:rPr>
              <a:t>The values of the </a:t>
            </a:r>
            <a:r>
              <a:rPr lang="en-US" sz="2200" dirty="0" smtClean="0">
                <a:latin typeface="Times New Roman"/>
              </a:rPr>
              <a:t>static error </a:t>
            </a:r>
            <a:r>
              <a:rPr lang="en-US" sz="2200" dirty="0">
                <a:latin typeface="Times New Roman"/>
              </a:rPr>
              <a:t>constants</a:t>
            </a:r>
            <a:r>
              <a:rPr lang="en-US" sz="2200" dirty="0" smtClean="0">
                <a:latin typeface="Times New Roman"/>
              </a:rPr>
              <a:t>,, </a:t>
            </a:r>
            <a:r>
              <a:rPr lang="en-US" sz="2200" dirty="0">
                <a:latin typeface="Times New Roman"/>
              </a:rPr>
              <a:t>depend upon the form of </a:t>
            </a:r>
            <a:r>
              <a:rPr lang="en-US" sz="2200" i="1" dirty="0">
                <a:latin typeface="Times New Roman"/>
              </a:rPr>
              <a:t>G(s), </a:t>
            </a:r>
            <a:r>
              <a:rPr lang="en-US" sz="2200" dirty="0">
                <a:latin typeface="Times New Roman"/>
              </a:rPr>
              <a:t>especially the number of </a:t>
            </a:r>
            <a:r>
              <a:rPr lang="en-US" sz="2200" dirty="0" smtClean="0">
                <a:latin typeface="Times New Roman"/>
              </a:rPr>
              <a:t>pure integrations </a:t>
            </a:r>
            <a:r>
              <a:rPr lang="en-US" sz="2200" dirty="0">
                <a:latin typeface="Times New Roman"/>
              </a:rPr>
              <a:t>in the forward path. Since steady-state errors are dependent upon </a:t>
            </a:r>
            <a:r>
              <a:rPr lang="en-US" sz="2200" dirty="0" smtClean="0">
                <a:latin typeface="Times New Roman"/>
              </a:rPr>
              <a:t>the number </a:t>
            </a:r>
            <a:r>
              <a:rPr lang="en-US" sz="2200" dirty="0">
                <a:latin typeface="Times New Roman"/>
              </a:rPr>
              <a:t>of integrations in the forward </a:t>
            </a:r>
            <a:r>
              <a:rPr lang="en-US" sz="2200" dirty="0" smtClean="0">
                <a:latin typeface="Times New Roman"/>
              </a:rPr>
              <a:t>path. </a:t>
            </a:r>
          </a:p>
          <a:p>
            <a:pPr marL="0" indent="0" algn="just">
              <a:buNone/>
            </a:pPr>
            <a:r>
              <a:rPr lang="en-US" sz="2200" dirty="0">
                <a:latin typeface="Times New Roman"/>
              </a:rPr>
              <a:t>we define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</a:rPr>
              <a:t>system type </a:t>
            </a:r>
            <a:r>
              <a:rPr lang="en-US" sz="2200" dirty="0">
                <a:latin typeface="Times New Roman"/>
              </a:rPr>
              <a:t>to be the value of </a:t>
            </a:r>
            <a:r>
              <a:rPr lang="en-US" sz="2200" dirty="0">
                <a:solidFill>
                  <a:srgbClr val="FF0000"/>
                </a:solidFill>
                <a:latin typeface="Times New Roman"/>
              </a:rPr>
              <a:t>n</a:t>
            </a:r>
            <a:r>
              <a:rPr lang="en-US" sz="2200" dirty="0">
                <a:latin typeface="Times New Roman"/>
              </a:rPr>
              <a:t> in the denominator or, equivalently, </a:t>
            </a:r>
            <a:r>
              <a:rPr lang="en-US" sz="2200" dirty="0" smtClean="0">
                <a:latin typeface="Times New Roman"/>
              </a:rPr>
              <a:t>the number </a:t>
            </a:r>
            <a:r>
              <a:rPr lang="en-US" sz="2200" dirty="0">
                <a:latin typeface="Times New Roman"/>
              </a:rPr>
              <a:t>of pure integrations in the forward path.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24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3657600"/>
            <a:ext cx="6905625" cy="173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66711" y="5425732"/>
            <a:ext cx="8001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Therefore, </a:t>
            </a:r>
            <a:r>
              <a:rPr lang="en-US" sz="2200" dirty="0" smtClean="0">
                <a:latin typeface="Times New Roman"/>
              </a:rPr>
              <a:t>a system </a:t>
            </a:r>
            <a:r>
              <a:rPr lang="en-US" sz="2200" dirty="0">
                <a:latin typeface="Times New Roman"/>
              </a:rPr>
              <a:t>with </a:t>
            </a:r>
            <a:r>
              <a:rPr lang="en-US" sz="2200" i="1" dirty="0">
                <a:latin typeface="Times New Roman"/>
              </a:rPr>
              <a:t>n </a:t>
            </a:r>
            <a:r>
              <a:rPr lang="en-US" sz="2200" dirty="0">
                <a:latin typeface="Times New Roman"/>
              </a:rPr>
              <a:t>= 0 is a Type 0 system. If </a:t>
            </a:r>
            <a:r>
              <a:rPr lang="en-US" sz="2200" i="1" dirty="0">
                <a:latin typeface="Times New Roman"/>
              </a:rPr>
              <a:t>n = </a:t>
            </a:r>
            <a:r>
              <a:rPr lang="en-US" sz="2200" dirty="0">
                <a:latin typeface="Times New Roman"/>
              </a:rPr>
              <a:t>1 or </a:t>
            </a:r>
            <a:r>
              <a:rPr lang="en-US" sz="2200" i="1" dirty="0">
                <a:latin typeface="Times New Roman"/>
              </a:rPr>
              <a:t>n </a:t>
            </a:r>
            <a:r>
              <a:rPr lang="en-US" sz="2200" dirty="0">
                <a:latin typeface="Times New Roman"/>
              </a:rPr>
              <a:t>= 2, </a:t>
            </a:r>
            <a:r>
              <a:rPr lang="en-US" sz="2200" dirty="0" smtClean="0">
                <a:latin typeface="Times New Roman"/>
              </a:rPr>
              <a:t>the corresponding </a:t>
            </a:r>
            <a:r>
              <a:rPr lang="en-US" sz="2200" dirty="0">
                <a:latin typeface="Times New Roman"/>
              </a:rPr>
              <a:t>system is a Type 1 or Type 2 system, respectively.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406461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9527"/>
            <a:ext cx="4992689" cy="292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ight Arrow 5"/>
          <p:cNvSpPr/>
          <p:nvPr/>
        </p:nvSpPr>
        <p:spPr bwMode="auto">
          <a:xfrm>
            <a:off x="6019800" y="2057400"/>
            <a:ext cx="826008" cy="381000"/>
          </a:xfrm>
          <a:prstGeom prst="rightArrow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620" y="3002539"/>
            <a:ext cx="854075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910" y="3919032"/>
            <a:ext cx="854075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238999" y="2000586"/>
            <a:ext cx="10597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Helvetica-Bold"/>
              </a:rPr>
              <a:t>Type 1</a:t>
            </a:r>
            <a:endParaRPr lang="en-US" sz="2200" dirty="0"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29785" y="3011389"/>
            <a:ext cx="10597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200" b="1" dirty="0">
                <a:solidFill>
                  <a:srgbClr val="00B050"/>
                </a:solidFill>
                <a:latin typeface="Helvetica-Bold"/>
              </a:rPr>
              <a:t>Type </a:t>
            </a:r>
            <a:r>
              <a:rPr lang="en-US" sz="2200" b="1" dirty="0" smtClean="0">
                <a:solidFill>
                  <a:srgbClr val="00B050"/>
                </a:solidFill>
                <a:latin typeface="Helvetica-Bold"/>
              </a:rPr>
              <a:t>2</a:t>
            </a:r>
            <a:endParaRPr lang="en-US" sz="2200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29784" y="3810000"/>
            <a:ext cx="105977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200" b="1" dirty="0">
                <a:solidFill>
                  <a:srgbClr val="00B050"/>
                </a:solidFill>
                <a:latin typeface="Helvetica-Bold"/>
              </a:rPr>
              <a:t>Type </a:t>
            </a:r>
            <a:r>
              <a:rPr lang="en-US" sz="2200" b="1" dirty="0" smtClean="0">
                <a:solidFill>
                  <a:srgbClr val="00B050"/>
                </a:solidFill>
                <a:latin typeface="Helvetica-Bold"/>
              </a:rPr>
              <a:t>3</a:t>
            </a:r>
            <a:endParaRPr lang="en-US" sz="2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938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pPr algn="ctr"/>
            <a:r>
              <a:rPr lang="en-US" sz="3600" dirty="0">
                <a:latin typeface="Times New Roman"/>
              </a:rPr>
              <a:t>Relationships between </a:t>
            </a:r>
            <a:r>
              <a:rPr lang="en-US" sz="3600" dirty="0" smtClean="0">
                <a:latin typeface="Times New Roman"/>
              </a:rPr>
              <a:t>input and </a:t>
            </a:r>
            <a:r>
              <a:rPr lang="en-US" sz="3600" dirty="0">
                <a:latin typeface="Times New Roman"/>
              </a:rPr>
              <a:t>system </a:t>
            </a:r>
            <a:r>
              <a:rPr lang="en-US" sz="3600" dirty="0" smtClean="0">
                <a:latin typeface="Times New Roman"/>
              </a:rPr>
              <a:t>type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0177022"/>
                  </p:ext>
                </p:extLst>
              </p:nvPr>
            </p:nvGraphicFramePr>
            <p:xfrm>
              <a:off x="990600" y="1905000"/>
              <a:ext cx="6858000" cy="2886393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07576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69661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96985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1576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Type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Step Input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Ramp Input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Parabola Input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2000" smtClean="0">
                                        <a:latin typeface="Cambria Math"/>
                                      </a:rPr>
                                      <m:t>1+</m:t>
                                    </m:r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𝑃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mtClean="0">
                                    <a:latin typeface="Cambria Math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kumimoji="0" lang="en-US" sz="1800" u="none" strike="noStrike" kern="1200" cap="none" spc="0" normalizeH="0" baseline="0" noProof="0" dirty="0">
                            <a:ln>
                              <a:noFill/>
                            </a:ln>
                            <a:effectLst/>
                            <a:uLnTx/>
                            <a:uFillTx/>
                          </a:endParaRPr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𝑣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180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effectLst/>
                                    <a:uLnTx/>
                                    <a:uFillTx/>
                                    <a:latin typeface="Cambria Math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kumimoji="0" lang="en-US" sz="1800" u="none" strike="noStrike" kern="1200" cap="none" spc="0" normalizeH="0" baseline="0" noProof="0" dirty="0">
                            <a:ln>
                              <a:noFill/>
                            </a:ln>
                            <a:effectLst/>
                            <a:uLnTx/>
                            <a:uFillTx/>
                          </a:endParaRPr>
                        </a:p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smtClean="0">
                                        <a:latin typeface="Cambria Math"/>
                                      </a:rPr>
                                      <m:t>1</m:t>
                                    </m:r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sz="20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sz="2000" smtClean="0">
                                            <a:latin typeface="Cambria Math"/>
                                          </a:rPr>
                                          <m:t>𝑎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0177022"/>
                  </p:ext>
                </p:extLst>
              </p:nvPr>
            </p:nvGraphicFramePr>
            <p:xfrm>
              <a:off x="990600" y="1905000"/>
              <a:ext cx="6858000" cy="2886266"/>
            </p:xfrm>
            <a:graphic>
              <a:graphicData uri="http://schemas.openxmlformats.org/drawingml/2006/table">
                <a:tbl>
                  <a:tblPr firstRow="1" bandRow="1">
                    <a:tableStyleId>{D7AC3CCA-C797-4891-BE02-D94E43425B78}</a:tableStyleId>
                  </a:tblPr>
                  <a:tblGrid>
                    <a:gridCol w="1075764"/>
                    <a:gridCol w="1696618"/>
                    <a:gridCol w="1969852"/>
                    <a:gridCol w="2115766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Type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Step Input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Ramp Input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Parabola Input</a:t>
                          </a:r>
                          <a:endParaRPr lang="en-US" dirty="0"/>
                        </a:p>
                      </a:txBody>
                      <a:tcPr/>
                    </a:tc>
                  </a:tr>
                  <a:tr h="713867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63441" t="-56410" r="-240143" b="-2649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1176" t="-56410" r="-107430" b="-2649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24496" t="-56410" b="-264957"/>
                          </a:stretch>
                        </a:blipFill>
                      </a:tcPr>
                    </a:tc>
                  </a:tr>
                  <a:tr h="715391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41176" t="-156410" r="-107430" b="-1649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24496" t="-156410" b="-164957"/>
                          </a:stretch>
                        </a:blipFill>
                      </a:tcPr>
                    </a:tc>
                  </a:tr>
                  <a:tr h="715328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24496" t="-256410" b="-6495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 smtClean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26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6775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27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176" y="954392"/>
            <a:ext cx="2743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5800" y="1581090"/>
                <a:ext cx="45720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200" dirty="0" smtClean="0"/>
                  <a:t>Find</a:t>
                </a:r>
                <a:r>
                  <a:rPr lang="en-US" sz="2200" kern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ker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2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𝑠𝑠</m:t>
                        </m:r>
                      </m:sub>
                    </m:sSub>
                  </m:oMath>
                </a14:m>
                <a:r>
                  <a:rPr lang="en-US" sz="2200" dirty="0" smtClean="0"/>
                  <a:t> for given system , with inputs step, ramp, parabola  </a:t>
                </a:r>
                <a:endParaRPr lang="en-US" sz="2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581090"/>
                <a:ext cx="4572000" cy="769441"/>
              </a:xfrm>
              <a:prstGeom prst="rect">
                <a:avLst/>
              </a:prstGeom>
              <a:blipFill rotWithShape="1">
                <a:blip r:embed="rId3"/>
                <a:stretch>
                  <a:fillRect l="-1733" t="-4724" r="-1733" b="-14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95" y="2514600"/>
            <a:ext cx="2105025" cy="905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914400" y="3733800"/>
            <a:ext cx="592476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  <a:latin typeface="Times-Italic"/>
              </a:rPr>
              <a:t>Solution: </a:t>
            </a:r>
            <a:r>
              <a:rPr lang="en-US" sz="2200" dirty="0" smtClean="0">
                <a:latin typeface="Times-Italic"/>
              </a:rPr>
              <a:t>The system </a:t>
            </a:r>
            <a:r>
              <a:rPr lang="en-US" sz="2200" dirty="0" smtClean="0">
                <a:latin typeface="Times-Roman"/>
              </a:rPr>
              <a:t> </a:t>
            </a:r>
            <a:r>
              <a:rPr lang="en-US" sz="2200" dirty="0">
                <a:latin typeface="Helvetica"/>
              </a:rPr>
              <a:t>is stable and of type 2</a:t>
            </a:r>
            <a:endParaRPr lang="en-US" sz="2200" dirty="0"/>
          </a:p>
        </p:txBody>
      </p:sp>
      <p:sp>
        <p:nvSpPr>
          <p:cNvPr id="8" name="Rectangle 7"/>
          <p:cNvSpPr/>
          <p:nvPr/>
        </p:nvSpPr>
        <p:spPr>
          <a:xfrm>
            <a:off x="2055067" y="4344062"/>
            <a:ext cx="488146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Helvetica"/>
                <a:cs typeface="+mj-cs"/>
              </a:rPr>
              <a:t>Zero SS error for step and ramp input</a:t>
            </a:r>
            <a:endParaRPr lang="en-US" sz="2200" dirty="0">
              <a:cs typeface="+mj-cs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420095"/>
            <a:ext cx="4918963" cy="949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055067" y="4826430"/>
            <a:ext cx="252505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Helvetica"/>
                <a:cs typeface="+mj-cs"/>
              </a:rPr>
              <a:t>For parabolic input</a:t>
            </a:r>
            <a:endParaRPr lang="en-US" sz="2200" dirty="0"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400800" y="2640844"/>
            <a:ext cx="2514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dirty="0"/>
              <a:t>-11.6063          </a:t>
            </a:r>
          </a:p>
          <a:p>
            <a:r>
              <a:rPr lang="nn-NO" dirty="0"/>
              <a:t>  -0.1968 + 0.6261i</a:t>
            </a:r>
          </a:p>
          <a:p>
            <a:r>
              <a:rPr lang="nn-NO" dirty="0"/>
              <a:t>  -0.1968 - 0.6261i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 bwMode="auto">
          <a:xfrm>
            <a:off x="3111202" y="2815543"/>
            <a:ext cx="847619" cy="28696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54784" y="2711517"/>
            <a:ext cx="18533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closed loop </a:t>
            </a:r>
          </a:p>
          <a:p>
            <a:r>
              <a:rPr lang="en-US" dirty="0" smtClean="0"/>
              <a:t>poles 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6866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3" grpId="0"/>
      <p:bldP spid="10" grpId="0" animBg="1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914400"/>
          </a:xfrm>
        </p:spPr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7.4 Steady-State Error Specifications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24384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latin typeface="Times New Roman"/>
              </a:rPr>
              <a:t>Static error constants can be used to specify the steady-state error characteristics </a:t>
            </a:r>
            <a:r>
              <a:rPr lang="en-US" sz="2200" dirty="0" smtClean="0">
                <a:latin typeface="Times New Roman"/>
              </a:rPr>
              <a:t>of control systems. </a:t>
            </a:r>
            <a:r>
              <a:rPr lang="en-US" sz="2200" dirty="0">
                <a:latin typeface="Times New Roman"/>
              </a:rPr>
              <a:t>Just as damping ratio, </a:t>
            </a:r>
            <a:r>
              <a:rPr lang="el-GR" sz="2200" dirty="0" smtClean="0">
                <a:latin typeface="Times New Roman"/>
              </a:rPr>
              <a:t>ζ</a:t>
            </a:r>
            <a:r>
              <a:rPr lang="en-US" sz="2200" dirty="0" smtClean="0">
                <a:latin typeface="Times New Roman"/>
              </a:rPr>
              <a:t>, settling time</a:t>
            </a:r>
            <a:r>
              <a:rPr lang="en-US" sz="2200" dirty="0">
                <a:latin typeface="Times New Roman"/>
              </a:rPr>
              <a:t>, </a:t>
            </a:r>
            <a:r>
              <a:rPr lang="en-US" sz="2200" i="1" dirty="0" err="1">
                <a:latin typeface="Times New Roman"/>
              </a:rPr>
              <a:t>Ts</a:t>
            </a:r>
            <a:r>
              <a:rPr lang="en-US" sz="2200" i="1" dirty="0">
                <a:latin typeface="Times New Roman"/>
              </a:rPr>
              <a:t>, </a:t>
            </a:r>
            <a:r>
              <a:rPr lang="en-US" sz="2200" dirty="0">
                <a:latin typeface="Times New Roman"/>
              </a:rPr>
              <a:t>peak time, </a:t>
            </a:r>
            <a:r>
              <a:rPr lang="en-US" sz="2200" i="1" dirty="0" err="1">
                <a:latin typeface="Times New Roman"/>
              </a:rPr>
              <a:t>Tp</a:t>
            </a:r>
            <a:r>
              <a:rPr lang="en-US" sz="2200" i="1" dirty="0">
                <a:latin typeface="Times New Roman"/>
              </a:rPr>
              <a:t>, </a:t>
            </a:r>
            <a:r>
              <a:rPr lang="en-US" sz="2200" dirty="0">
                <a:latin typeface="Times New Roman"/>
              </a:rPr>
              <a:t>and percent overshoot, % </a:t>
            </a:r>
            <a:r>
              <a:rPr lang="en-US" sz="2200" i="1" dirty="0">
                <a:latin typeface="Times New Roman"/>
              </a:rPr>
              <a:t>OS, </a:t>
            </a:r>
            <a:r>
              <a:rPr lang="en-US" sz="2200" dirty="0">
                <a:latin typeface="Times New Roman"/>
              </a:rPr>
              <a:t>are used as specifications for </a:t>
            </a:r>
            <a:r>
              <a:rPr lang="en-US" sz="2200" dirty="0" smtClean="0">
                <a:latin typeface="Times New Roman"/>
              </a:rPr>
              <a:t>a </a:t>
            </a:r>
            <a:r>
              <a:rPr lang="en-US" sz="2200" dirty="0">
                <a:latin typeface="Times New Roman"/>
              </a:rPr>
              <a:t>control system's transient response, so the position constant, </a:t>
            </a:r>
            <a:r>
              <a:rPr lang="en-US" sz="2200" i="1" dirty="0" err="1">
                <a:latin typeface="Times New Roman"/>
              </a:rPr>
              <a:t>Kp</a:t>
            </a:r>
            <a:r>
              <a:rPr lang="en-US" sz="2200" i="1" dirty="0">
                <a:latin typeface="Times New Roman"/>
              </a:rPr>
              <a:t>, </a:t>
            </a:r>
            <a:r>
              <a:rPr lang="en-US" sz="2200" dirty="0">
                <a:latin typeface="Times New Roman"/>
              </a:rPr>
              <a:t>velocity </a:t>
            </a:r>
            <a:r>
              <a:rPr lang="en-US" sz="2200" dirty="0" smtClean="0">
                <a:latin typeface="Times New Roman"/>
              </a:rPr>
              <a:t>constant, </a:t>
            </a:r>
            <a:r>
              <a:rPr lang="en-US" sz="2200" i="1" dirty="0" err="1" smtClean="0">
                <a:latin typeface="Times New Roman"/>
              </a:rPr>
              <a:t>Kv</a:t>
            </a:r>
            <a:r>
              <a:rPr lang="en-US" sz="2200" i="1" dirty="0">
                <a:latin typeface="Times New Roman"/>
              </a:rPr>
              <a:t>, </a:t>
            </a:r>
            <a:r>
              <a:rPr lang="en-US" sz="2200" dirty="0">
                <a:latin typeface="Times New Roman"/>
              </a:rPr>
              <a:t>and acceleration constant, </a:t>
            </a:r>
            <a:r>
              <a:rPr lang="en-US" sz="2200" i="1" dirty="0" err="1">
                <a:latin typeface="Times New Roman"/>
              </a:rPr>
              <a:t>Ka</a:t>
            </a:r>
            <a:r>
              <a:rPr lang="en-US" sz="2200" i="1" dirty="0">
                <a:latin typeface="Times New Roman"/>
              </a:rPr>
              <a:t>, </a:t>
            </a:r>
            <a:r>
              <a:rPr lang="en-US" sz="2200" dirty="0">
                <a:latin typeface="Times New Roman"/>
              </a:rPr>
              <a:t>can be used as specifications for a control </a:t>
            </a:r>
            <a:r>
              <a:rPr lang="en-US" sz="2200" dirty="0" smtClean="0">
                <a:latin typeface="Times New Roman"/>
              </a:rPr>
              <a:t>system's steady-state </a:t>
            </a:r>
            <a:r>
              <a:rPr lang="en-US" sz="2200" dirty="0">
                <a:latin typeface="Times New Roman"/>
              </a:rPr>
              <a:t>errors.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28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4038600"/>
            <a:ext cx="8229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For example, if a control system has the specification </a:t>
            </a:r>
            <a:r>
              <a:rPr lang="en-US" sz="2200" i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Kv</a:t>
            </a:r>
            <a:r>
              <a:rPr lang="en-US" sz="22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 </a:t>
            </a:r>
            <a:r>
              <a:rPr lang="en-US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= 1000, we can 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draw several </a:t>
            </a:r>
            <a:r>
              <a:rPr lang="en-US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conclusions:</a:t>
            </a:r>
            <a:endParaRPr lang="en-US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4845892"/>
            <a:ext cx="273959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  <a:latin typeface="Times New Roman"/>
              </a:rPr>
              <a:t>1. The </a:t>
            </a:r>
            <a:r>
              <a:rPr lang="en-US" sz="2200" dirty="0">
                <a:solidFill>
                  <a:srgbClr val="FF0000"/>
                </a:solidFill>
                <a:latin typeface="Times New Roman"/>
              </a:rPr>
              <a:t>system is stable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67200" y="4873087"/>
            <a:ext cx="315567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  <a:latin typeface="Times New Roman"/>
              </a:rPr>
              <a:t>2. The </a:t>
            </a:r>
            <a:r>
              <a:rPr lang="en-US" sz="2200" dirty="0">
                <a:solidFill>
                  <a:srgbClr val="FF0000"/>
                </a:solidFill>
                <a:latin typeface="Times New Roman"/>
              </a:rPr>
              <a:t>system is of Type 1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5451420"/>
            <a:ext cx="389010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  <a:latin typeface="Times New Roman"/>
              </a:rPr>
              <a:t>3. A </a:t>
            </a:r>
            <a:r>
              <a:rPr lang="en-US" sz="2200" dirty="0">
                <a:solidFill>
                  <a:srgbClr val="FF0000"/>
                </a:solidFill>
                <a:latin typeface="Times New Roman"/>
              </a:rPr>
              <a:t>ramp input is the test signal</a:t>
            </a:r>
            <a:r>
              <a:rPr lang="en-US" sz="2200" dirty="0">
                <a:latin typeface="Times New Roman"/>
              </a:rPr>
              <a:t>.</a:t>
            </a:r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953000" y="5319685"/>
                <a:ext cx="1784072" cy="75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kern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4.  </m:t>
                        </m:r>
                        <m:r>
                          <a:rPr lang="en-US" sz="22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𝑒</m:t>
                        </m:r>
                      </m:e>
                      <m:sub>
                        <m:r>
                          <a:rPr lang="en-US" sz="2200" i="1" ker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𝑠𝑠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rgbClr val="FF0000"/>
                    </a:solidFill>
                  </a:rPr>
                  <a:t>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sz="2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𝑣</m:t>
                            </m:r>
                          </m:sub>
                        </m:sSub>
                      </m:den>
                    </m:f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5319685"/>
                <a:ext cx="1784072" cy="75591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5383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7.5 P. 354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924800" cy="4495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What information is contained in the </a:t>
            </a:r>
            <a:r>
              <a:rPr lang="en-US" sz="2400" dirty="0" smtClean="0">
                <a:latin typeface="Times New Roman"/>
              </a:rPr>
              <a:t>specification </a:t>
            </a:r>
            <a:r>
              <a:rPr lang="en-US" sz="2400" i="1" dirty="0" err="1" smtClean="0">
                <a:latin typeface="Times New Roman"/>
              </a:rPr>
              <a:t>K</a:t>
            </a:r>
            <a:r>
              <a:rPr lang="en-US" sz="1800" i="1" dirty="0" err="1" smtClean="0">
                <a:latin typeface="Times New Roman"/>
              </a:rPr>
              <a:t>p</a:t>
            </a:r>
            <a:r>
              <a:rPr lang="en-US" sz="2400" i="1" dirty="0" smtClean="0">
                <a:latin typeface="Times New Roman"/>
              </a:rPr>
              <a:t> </a:t>
            </a:r>
            <a:r>
              <a:rPr lang="en-US" sz="2400" i="1" dirty="0">
                <a:latin typeface="Times New Roman"/>
              </a:rPr>
              <a:t>= </a:t>
            </a:r>
            <a:r>
              <a:rPr lang="en-US" sz="2400" dirty="0">
                <a:latin typeface="Times New Roman"/>
              </a:rPr>
              <a:t>1000?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29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281940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SOLUTION: </a:t>
            </a:r>
            <a:r>
              <a:rPr lang="en-US" sz="2400" dirty="0" smtClean="0">
                <a:latin typeface="Times New Roman"/>
              </a:rPr>
              <a:t>The system is stable. The system is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Type 0</a:t>
            </a:r>
            <a:r>
              <a:rPr lang="en-US" sz="2400" dirty="0" smtClean="0">
                <a:latin typeface="Times New Roman"/>
              </a:rPr>
              <a:t>, since only a Type 0 system has a finite </a:t>
            </a:r>
            <a:r>
              <a:rPr lang="en-US" sz="2400" i="1" dirty="0" err="1" smtClean="0">
                <a:latin typeface="Times New Roman"/>
              </a:rPr>
              <a:t>K</a:t>
            </a:r>
            <a:r>
              <a:rPr lang="en-US" i="1" dirty="0" err="1" smtClean="0">
                <a:latin typeface="Times New Roman"/>
              </a:rPr>
              <a:t>p</a:t>
            </a:r>
            <a:r>
              <a:rPr lang="en-US" sz="2400" i="1" dirty="0" smtClean="0">
                <a:latin typeface="Times New Roman"/>
              </a:rPr>
              <a:t>. </a:t>
            </a:r>
            <a:r>
              <a:rPr lang="en-US" sz="2400" dirty="0" smtClean="0">
                <a:latin typeface="Times New Roman"/>
              </a:rPr>
              <a:t>Type 1 and Type 2 systems have </a:t>
            </a:r>
            <a:r>
              <a:rPr lang="en-US" sz="2400" i="1" dirty="0" err="1" smtClean="0">
                <a:latin typeface="Times New Roman"/>
              </a:rPr>
              <a:t>K</a:t>
            </a:r>
            <a:r>
              <a:rPr lang="en-US" i="1" dirty="0" err="1" smtClean="0">
                <a:latin typeface="Times New Roman"/>
              </a:rPr>
              <a:t>p</a:t>
            </a:r>
            <a:r>
              <a:rPr lang="en-US" sz="2400" i="1" dirty="0">
                <a:latin typeface="Times New Roman"/>
              </a:rPr>
              <a:t> = </a:t>
            </a:r>
            <a:r>
              <a:rPr lang="en-US" sz="2400" i="1" dirty="0" smtClean="0">
                <a:latin typeface="Times New Roman"/>
              </a:rPr>
              <a:t>∞ </a:t>
            </a:r>
            <a:r>
              <a:rPr lang="en-US" sz="2400" dirty="0" smtClean="0">
                <a:latin typeface="Times New Roman"/>
              </a:rPr>
              <a:t>. The input test signal is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a step</a:t>
            </a:r>
            <a:r>
              <a:rPr lang="en-US" sz="2400" dirty="0" smtClean="0">
                <a:latin typeface="Times New Roman"/>
              </a:rPr>
              <a:t>, since </a:t>
            </a:r>
            <a:r>
              <a:rPr lang="en-US" sz="2400" i="1" dirty="0" err="1" smtClean="0">
                <a:latin typeface="Times New Roman"/>
              </a:rPr>
              <a:t>K</a:t>
            </a:r>
            <a:r>
              <a:rPr lang="en-US" i="1" dirty="0" err="1" smtClean="0">
                <a:latin typeface="Times New Roman"/>
              </a:rPr>
              <a:t>p</a:t>
            </a:r>
            <a:r>
              <a:rPr lang="en-US" sz="2400" i="1" dirty="0" smtClean="0">
                <a:latin typeface="Times New Roman"/>
              </a:rPr>
              <a:t> </a:t>
            </a:r>
            <a:r>
              <a:rPr lang="en-US" sz="2400" dirty="0" smtClean="0">
                <a:latin typeface="Times New Roman"/>
              </a:rPr>
              <a:t>is specified. Finally, the error per unit step is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682" y="4800600"/>
            <a:ext cx="3886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78985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7.6 P 355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Given the control system in </a:t>
            </a:r>
            <a:r>
              <a:rPr lang="en-US" sz="2400" dirty="0" smtClean="0">
                <a:latin typeface="Times New Roman"/>
              </a:rPr>
              <a:t>Figure, </a:t>
            </a:r>
            <a:r>
              <a:rPr lang="en-US" sz="2400" dirty="0">
                <a:latin typeface="Times New Roman"/>
              </a:rPr>
              <a:t>find </a:t>
            </a:r>
            <a:r>
              <a:rPr lang="en-US" sz="2400" dirty="0" smtClean="0">
                <a:latin typeface="Times New Roman"/>
              </a:rPr>
              <a:t>the value </a:t>
            </a:r>
            <a:r>
              <a:rPr lang="en-US" sz="2400" dirty="0">
                <a:latin typeface="Times New Roman"/>
              </a:rPr>
              <a:t>of </a:t>
            </a:r>
            <a:r>
              <a:rPr lang="en-US" sz="2400" i="1" dirty="0">
                <a:latin typeface="Times New Roman"/>
              </a:rPr>
              <a:t>K </a:t>
            </a:r>
            <a:r>
              <a:rPr lang="en-US" sz="2400" dirty="0">
                <a:latin typeface="Times New Roman"/>
              </a:rPr>
              <a:t>so that there is 10% error in the steady state.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30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2506663"/>
            <a:ext cx="6248400" cy="153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800" y="4142509"/>
            <a:ext cx="8077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SOLUTION: </a:t>
            </a:r>
            <a:r>
              <a:rPr lang="en-US" sz="2200" dirty="0">
                <a:latin typeface="Times New Roman"/>
              </a:rPr>
              <a:t>Since the system is Type 1, the error stated in </a:t>
            </a:r>
            <a:r>
              <a:rPr lang="en-US" sz="2200" dirty="0" smtClean="0">
                <a:latin typeface="Times New Roman"/>
              </a:rPr>
              <a:t>the problem </a:t>
            </a:r>
            <a:r>
              <a:rPr lang="en-US" sz="2200" dirty="0">
                <a:latin typeface="Times New Roman"/>
              </a:rPr>
              <a:t>must apply to a ramp input; only a ramp yields a </a:t>
            </a:r>
            <a:r>
              <a:rPr lang="en-US" sz="2200" dirty="0" smtClean="0">
                <a:latin typeface="Times New Roman"/>
              </a:rPr>
              <a:t>finite error </a:t>
            </a:r>
            <a:r>
              <a:rPr lang="en-US" sz="2200" dirty="0">
                <a:latin typeface="Times New Roman"/>
              </a:rPr>
              <a:t>in a Type 1 system. Thus,</a:t>
            </a:r>
            <a:endParaRPr lang="en-US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953001"/>
            <a:ext cx="2514600" cy="655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579698"/>
            <a:ext cx="2895600" cy="728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572000" y="5713273"/>
            <a:ext cx="10502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k=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672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839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534400" cy="838200"/>
          </a:xfrm>
        </p:spPr>
        <p:txBody>
          <a:bodyPr/>
          <a:lstStyle/>
          <a:p>
            <a:r>
              <a:rPr lang="en-US" sz="3500" b="1" dirty="0">
                <a:latin typeface="Arial"/>
              </a:rPr>
              <a:t>7.5 Steady-State Error </a:t>
            </a:r>
            <a:r>
              <a:rPr lang="en-US" sz="3500" b="1" dirty="0" smtClean="0">
                <a:latin typeface="Arial"/>
              </a:rPr>
              <a:t>for Disturbances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Feedback control systems are used to compensate for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disturbances</a:t>
            </a:r>
            <a:r>
              <a:rPr lang="en-US" sz="2400" dirty="0">
                <a:latin typeface="Times New Roman"/>
              </a:rPr>
              <a:t> or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unwanted inputs </a:t>
            </a:r>
            <a:r>
              <a:rPr lang="en-US" sz="2400" dirty="0">
                <a:latin typeface="Times New Roman"/>
              </a:rPr>
              <a:t>that enter a system. The advantage of using feedback is that regardless </a:t>
            </a:r>
            <a:r>
              <a:rPr lang="en-US" sz="2400" dirty="0" smtClean="0">
                <a:latin typeface="Times New Roman"/>
              </a:rPr>
              <a:t>of these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disturbances</a:t>
            </a:r>
            <a:r>
              <a:rPr lang="en-US" sz="2400" dirty="0">
                <a:latin typeface="Times New Roman"/>
              </a:rPr>
              <a:t>, the system can be designed to follow the input with small or </a:t>
            </a:r>
            <a:r>
              <a:rPr lang="en-US" sz="2400" dirty="0" smtClean="0">
                <a:latin typeface="Times New Roman"/>
              </a:rPr>
              <a:t>zero error</a:t>
            </a:r>
            <a:r>
              <a:rPr lang="en-US" sz="2400" dirty="0">
                <a:latin typeface="Times New Roman"/>
              </a:rPr>
              <a:t>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733800"/>
            <a:ext cx="5781675" cy="167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70267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76200" y="304800"/>
                <a:ext cx="8305800" cy="1143000"/>
              </a:xfrm>
            </p:spPr>
            <p:txBody>
              <a:bodyPr/>
              <a:lstStyle/>
              <a:p>
                <a:r>
                  <a:rPr lang="en-US" sz="3200" b="1" dirty="0" smtClean="0">
                    <a:solidFill>
                      <a:srgbClr val="C00000"/>
                    </a:solidFill>
                    <a:latin typeface="Arial"/>
                  </a:rPr>
                  <a:t>7.5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n-ea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C00000"/>
                            </a:solidFill>
                            <a:latin typeface="Cambria Math"/>
                            <a:ea typeface="+mn-ea"/>
                          </a:rPr>
                          <m:t>𝑒</m:t>
                        </m:r>
                      </m:e>
                      <m:sub>
                        <m:r>
                          <a:rPr lang="en-US" sz="3200" i="1">
                            <a:solidFill>
                              <a:srgbClr val="C00000"/>
                            </a:solidFill>
                            <a:latin typeface="Cambria Math"/>
                            <a:ea typeface="+mn-ea"/>
                          </a:rPr>
                          <m:t>𝑠𝑠</m:t>
                        </m:r>
                      </m:sub>
                    </m:sSub>
                  </m:oMath>
                </a14:m>
                <a:r>
                  <a:rPr lang="en-US" sz="3200" b="1" dirty="0" smtClean="0">
                    <a:solidFill>
                      <a:srgbClr val="C00000"/>
                    </a:solidFill>
                    <a:latin typeface="Arial"/>
                  </a:rPr>
                  <a:t> </a:t>
                </a:r>
                <a:r>
                  <a:rPr lang="en-US" sz="3200" b="1" dirty="0">
                    <a:solidFill>
                      <a:srgbClr val="C00000"/>
                    </a:solidFill>
                    <a:latin typeface="Arial"/>
                  </a:rPr>
                  <a:t>for Disturbances</a:t>
                </a:r>
                <a:endParaRPr lang="en-US" sz="3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6200" y="304800"/>
                <a:ext cx="8305800" cy="1143000"/>
              </a:xfrm>
              <a:blipFill rotWithShape="1">
                <a:blip r:embed="rId2"/>
                <a:stretch>
                  <a:fillRect l="-1909" b="-170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31242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907" y="152400"/>
            <a:ext cx="4052743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14041"/>
            <a:ext cx="1905000" cy="40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883954" y="2272328"/>
            <a:ext cx="518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</a:rPr>
              <a:t>But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75167"/>
            <a:ext cx="4225636" cy="764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914400" y="3011039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</a:rPr>
              <a:t>Substituting Eq. </a:t>
            </a:r>
            <a:r>
              <a:rPr lang="en-US" dirty="0" smtClean="0">
                <a:latin typeface="Times New Roman"/>
              </a:rPr>
              <a:t>(2) </a:t>
            </a:r>
            <a:r>
              <a:rPr lang="en-US" dirty="0">
                <a:latin typeface="Times New Roman"/>
              </a:rPr>
              <a:t>into Eq. </a:t>
            </a:r>
            <a:r>
              <a:rPr lang="en-US" dirty="0" smtClean="0">
                <a:latin typeface="Times New Roman"/>
              </a:rPr>
              <a:t>(1) </a:t>
            </a:r>
            <a:r>
              <a:rPr lang="en-US" dirty="0">
                <a:latin typeface="Times New Roman"/>
              </a:rPr>
              <a:t>and solving for </a:t>
            </a:r>
            <a:r>
              <a:rPr lang="en-US" i="1" dirty="0">
                <a:latin typeface="Times New Roman"/>
              </a:rPr>
              <a:t>E(s), </a:t>
            </a:r>
            <a:r>
              <a:rPr lang="en-US" dirty="0">
                <a:latin typeface="Times New Roman"/>
              </a:rPr>
              <a:t>we obtain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257800" y="169390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257800" y="2403537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51164" y="4292537"/>
            <a:ext cx="8105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/>
              </a:rPr>
              <a:t>To find the steady-state value of the error, we apply the final value theorem</a:t>
            </a:r>
            <a:r>
              <a:rPr lang="en-US" sz="800" dirty="0">
                <a:latin typeface="Times New Roman"/>
              </a:rPr>
              <a:t>3 </a:t>
            </a:r>
            <a:r>
              <a:rPr lang="en-US" dirty="0" smtClean="0">
                <a:latin typeface="Times New Roman"/>
              </a:rPr>
              <a:t>to Eq</a:t>
            </a:r>
            <a:r>
              <a:rPr lang="en-US" dirty="0">
                <a:latin typeface="Times New Roman"/>
              </a:rPr>
              <a:t>. </a:t>
            </a:r>
            <a:r>
              <a:rPr lang="en-US" dirty="0" smtClean="0">
                <a:latin typeface="Times New Roman"/>
              </a:rPr>
              <a:t>(3) </a:t>
            </a:r>
            <a:r>
              <a:rPr lang="en-US" dirty="0">
                <a:latin typeface="Times New Roman"/>
              </a:rPr>
              <a:t>and obtain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03128" y="3672662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37" y="4615702"/>
            <a:ext cx="5986463" cy="1632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35308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7.7 P.357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447800"/>
                <a:ext cx="8153400" cy="41148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PROBLEM</a:t>
                </a:r>
                <a:r>
                  <a:rPr lang="en-US" sz="2200" dirty="0">
                    <a:latin typeface="Times New Roman"/>
                  </a:rPr>
                  <a:t>: Find the</a:t>
                </a:r>
                <a:r>
                  <a:rPr lang="en-US" sz="2200" dirty="0">
                    <a:solidFill>
                      <a:srgbClr val="C00000"/>
                    </a:solidFill>
                    <a:ea typeface="+mj-ea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+mj-ea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C00000"/>
                            </a:solidFill>
                            <a:latin typeface="Cambria Math"/>
                            <a:ea typeface="+mj-ea"/>
                          </a:rPr>
                          <m:t>𝑒</m:t>
                        </m:r>
                      </m:e>
                      <m:sub>
                        <m:r>
                          <a:rPr lang="en-US" sz="2200" i="1">
                            <a:solidFill>
                              <a:srgbClr val="C00000"/>
                            </a:solidFill>
                            <a:latin typeface="Cambria Math"/>
                            <a:ea typeface="+mj-ea"/>
                          </a:rPr>
                          <m:t>𝑠𝑠</m:t>
                        </m:r>
                      </m:sub>
                    </m:sSub>
                  </m:oMath>
                </a14:m>
                <a:r>
                  <a:rPr lang="en-US" sz="2200" dirty="0">
                    <a:latin typeface="Times New Roman"/>
                  </a:rPr>
                  <a:t>component due to a step disturbance </a:t>
                </a:r>
                <a:r>
                  <a:rPr lang="en-US" sz="2200" dirty="0" smtClean="0">
                    <a:latin typeface="Times New Roman"/>
                  </a:rPr>
                  <a:t>for the system shown.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447800"/>
                <a:ext cx="8153400" cy="4114800"/>
              </a:xfrm>
              <a:blipFill rotWithShape="1">
                <a:blip r:embed="rId2"/>
                <a:stretch>
                  <a:fillRect l="-897" t="-741" r="-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33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980" y="1830175"/>
            <a:ext cx="61722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9599" y="3628495"/>
            <a:ext cx="408932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200" dirty="0">
                <a:latin typeface="Times New Roman"/>
              </a:rPr>
              <a:t>: The system is stable.</a:t>
            </a:r>
            <a:endParaRPr lang="en-US" sz="2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070745"/>
            <a:ext cx="4648200" cy="1177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924" y="4038600"/>
            <a:ext cx="3454476" cy="103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88348" y="4301477"/>
            <a:ext cx="40550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smtClean="0">
                <a:latin typeface="Times New Roman"/>
              </a:rPr>
              <a:t>The </a:t>
            </a:r>
            <a:r>
              <a:rPr lang="en-US" sz="2000" dirty="0">
                <a:latin typeface="Times New Roman"/>
              </a:rPr>
              <a:t>steady-state error component due to a </a:t>
            </a:r>
            <a:r>
              <a:rPr lang="en-US" sz="2000" dirty="0" smtClean="0">
                <a:latin typeface="Times New Roman"/>
              </a:rPr>
              <a:t>step disturbance </a:t>
            </a:r>
            <a:r>
              <a:rPr lang="en-US" sz="2000" dirty="0">
                <a:latin typeface="Times New Roman"/>
              </a:rPr>
              <a:t>is found to be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645111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7.6 Steady-State Error for </a:t>
            </a:r>
            <a:r>
              <a:rPr lang="en-US" sz="3600" b="1" dirty="0" err="1">
                <a:latin typeface="Arial"/>
              </a:rPr>
              <a:t>Nonunity</a:t>
            </a:r>
            <a:r>
              <a:rPr lang="en-US" sz="3600" b="1" dirty="0">
                <a:latin typeface="Arial"/>
              </a:rPr>
              <a:t> Feedback Systems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153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latin typeface="Times New Roman"/>
              </a:rPr>
              <a:t>Control systems often do not have unity feedback because of the compensation used </a:t>
            </a:r>
            <a:r>
              <a:rPr lang="en-US" sz="2200" dirty="0" smtClean="0">
                <a:latin typeface="Times New Roman"/>
              </a:rPr>
              <a:t>to improve </a:t>
            </a:r>
            <a:r>
              <a:rPr lang="en-US" sz="2200" dirty="0">
                <a:latin typeface="Times New Roman"/>
              </a:rPr>
              <a:t>performance or because of the physical model for the system.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34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90800"/>
            <a:ext cx="51816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353658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7.8 P. 359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495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200" dirty="0">
                <a:latin typeface="Times New Roman"/>
              </a:rPr>
              <a:t>For the system </a:t>
            </a:r>
            <a:r>
              <a:rPr lang="en-US" sz="2200" dirty="0" smtClean="0">
                <a:latin typeface="Times New Roman"/>
              </a:rPr>
              <a:t>shown, </a:t>
            </a:r>
            <a:r>
              <a:rPr lang="en-US" sz="2200" dirty="0">
                <a:latin typeface="Times New Roman"/>
              </a:rPr>
              <a:t>find the system </a:t>
            </a:r>
            <a:r>
              <a:rPr lang="en-US" sz="2200" dirty="0" smtClean="0">
                <a:latin typeface="Times New Roman"/>
              </a:rPr>
              <a:t>type, the </a:t>
            </a:r>
            <a:r>
              <a:rPr lang="en-US" sz="2200" dirty="0">
                <a:latin typeface="Times New Roman"/>
              </a:rPr>
              <a:t>appropriate error constant associated with the system type, </a:t>
            </a:r>
            <a:r>
              <a:rPr lang="en-US" sz="2200" dirty="0" smtClean="0">
                <a:latin typeface="Times New Roman"/>
              </a:rPr>
              <a:t>and the </a:t>
            </a:r>
            <a:r>
              <a:rPr lang="en-US" sz="2200" dirty="0">
                <a:latin typeface="Times New Roman"/>
              </a:rPr>
              <a:t>steady-state error for a unit step input. Assume input and </a:t>
            </a:r>
            <a:r>
              <a:rPr lang="en-US" sz="2200" dirty="0" smtClean="0">
                <a:latin typeface="Times New Roman"/>
              </a:rPr>
              <a:t>output units </a:t>
            </a:r>
            <a:r>
              <a:rPr lang="en-US" sz="2200" dirty="0">
                <a:latin typeface="Times New Roman"/>
              </a:rPr>
              <a:t>are the same</a:t>
            </a:r>
            <a:r>
              <a:rPr lang="en-US" dirty="0">
                <a:latin typeface="Times New Roman"/>
              </a:rPr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590800"/>
            <a:ext cx="45720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4313183"/>
            <a:ext cx="8382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200" dirty="0">
                <a:latin typeface="Times New Roman"/>
              </a:rPr>
              <a:t>: After determining that the system is indeed stable, </a:t>
            </a:r>
            <a:r>
              <a:rPr lang="en-US" sz="2200" dirty="0" smtClean="0">
                <a:latin typeface="Times New Roman"/>
              </a:rPr>
              <a:t>one may </a:t>
            </a:r>
            <a:r>
              <a:rPr lang="en-US" sz="2200" dirty="0">
                <a:latin typeface="Times New Roman"/>
              </a:rPr>
              <a:t>impulsively declare the system to be Type 1</a:t>
            </a:r>
            <a:r>
              <a:rPr lang="en-US" sz="2200" dirty="0" smtClean="0">
                <a:latin typeface="Times New Roman"/>
              </a:rPr>
              <a:t>.</a:t>
            </a:r>
            <a:r>
              <a:rPr lang="en-US" sz="2400" dirty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This may not be </a:t>
            </a:r>
            <a:r>
              <a:rPr lang="en-US" sz="2200" dirty="0" smtClean="0">
                <a:latin typeface="Times New Roman"/>
              </a:rPr>
              <a:t>the case</a:t>
            </a:r>
            <a:r>
              <a:rPr lang="en-US" sz="2200" dirty="0">
                <a:latin typeface="Times New Roman"/>
              </a:rPr>
              <a:t>, since there is a </a:t>
            </a:r>
            <a:r>
              <a:rPr lang="en-US" sz="2200" dirty="0" err="1">
                <a:latin typeface="Times New Roman"/>
              </a:rPr>
              <a:t>nonunity</a:t>
            </a:r>
            <a:r>
              <a:rPr lang="en-US" sz="2200" dirty="0">
                <a:latin typeface="Times New Roman"/>
              </a:rPr>
              <a:t> feedback element,</a:t>
            </a:r>
            <a:r>
              <a:rPr lang="en-US" sz="2200" dirty="0" smtClean="0">
                <a:latin typeface="Times New Roman"/>
              </a:rPr>
              <a:t> </a:t>
            </a:r>
            <a:endParaRPr lang="en-US" sz="2200" dirty="0"/>
          </a:p>
        </p:txBody>
      </p:sp>
      <p:sp>
        <p:nvSpPr>
          <p:cNvPr id="8" name="Rectangle 7"/>
          <p:cNvSpPr/>
          <p:nvPr/>
        </p:nvSpPr>
        <p:spPr>
          <a:xfrm>
            <a:off x="457200" y="5482734"/>
            <a:ext cx="8229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The first step in solving the problem is to convert the system </a:t>
            </a:r>
            <a:r>
              <a:rPr lang="en-US" sz="2200" dirty="0" smtClean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into </a:t>
            </a:r>
            <a:r>
              <a:rPr lang="en-US" sz="2200" dirty="0" smtClean="0">
                <a:latin typeface="Times New Roman"/>
              </a:rPr>
              <a:t>an equivalent </a:t>
            </a:r>
            <a:r>
              <a:rPr lang="en-US" sz="2200" dirty="0">
                <a:latin typeface="Times New Roman"/>
              </a:rPr>
              <a:t>unity feedback system.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151931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 smtClean="0">
                <a:solidFill>
                  <a:srgbClr val="660066"/>
                </a:solidFill>
                <a:latin typeface="Arial"/>
              </a:rPr>
              <a:t>Example 7.8 P. 359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36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76400"/>
            <a:ext cx="1519237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39455"/>
            <a:ext cx="1481138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70485" y="2339975"/>
            <a:ext cx="103906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we find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800" y="2385099"/>
            <a:ext cx="4916199" cy="891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727" y="3923952"/>
            <a:ext cx="2416073" cy="763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9600" y="3154510"/>
            <a:ext cx="830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Thus, the system is Type 0, since there are no pure integrations </a:t>
            </a:r>
            <a:r>
              <a:rPr lang="en-US" sz="2200" dirty="0" smtClean="0">
                <a:latin typeface="Times New Roman"/>
              </a:rPr>
              <a:t>in above Eq. The appropriate </a:t>
            </a:r>
            <a:r>
              <a:rPr lang="en-US" sz="2200" dirty="0">
                <a:latin typeface="Times New Roman"/>
              </a:rPr>
              <a:t>static error constant is then </a:t>
            </a:r>
            <a:r>
              <a:rPr lang="en-US" sz="2200" i="1" dirty="0" err="1">
                <a:latin typeface="Times New Roman"/>
              </a:rPr>
              <a:t>K</a:t>
            </a:r>
            <a:r>
              <a:rPr lang="en-US" sz="1600" i="1" dirty="0" err="1">
                <a:latin typeface="Times New Roman"/>
              </a:rPr>
              <a:t>p</a:t>
            </a:r>
            <a:r>
              <a:rPr lang="en-US" sz="2200" i="1" dirty="0">
                <a:latin typeface="Times New Roman"/>
              </a:rPr>
              <a:t>, </a:t>
            </a:r>
            <a:r>
              <a:rPr lang="en-US" sz="2200" dirty="0">
                <a:latin typeface="Times New Roman"/>
              </a:rPr>
              <a:t>whose value is</a:t>
            </a:r>
            <a:endParaRPr lang="en-US" sz="2200" dirty="0"/>
          </a:p>
        </p:txBody>
      </p:sp>
      <p:sp>
        <p:nvSpPr>
          <p:cNvPr id="8" name="Rectangle 7"/>
          <p:cNvSpPr/>
          <p:nvPr/>
        </p:nvSpPr>
        <p:spPr>
          <a:xfrm>
            <a:off x="707598" y="4717967"/>
            <a:ext cx="368075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Times New Roman"/>
              </a:rPr>
              <a:t>The steady-state error, </a:t>
            </a:r>
            <a:r>
              <a:rPr lang="en-US" sz="2200" dirty="0" smtClean="0">
                <a:latin typeface="Times New Roman"/>
              </a:rPr>
              <a:t>e(</a:t>
            </a:r>
            <a:r>
              <a:rPr lang="en-US" sz="2200" dirty="0" smtClean="0">
                <a:latin typeface="Cambria Math"/>
                <a:ea typeface="Cambria Math"/>
              </a:rPr>
              <a:t>∞)</a:t>
            </a:r>
            <a:r>
              <a:rPr lang="en-US" sz="2200" dirty="0" smtClean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is</a:t>
            </a:r>
            <a:endParaRPr lang="en-US" sz="2200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257800"/>
            <a:ext cx="3397749" cy="62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39200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58200" cy="914400"/>
          </a:xfrm>
        </p:spPr>
        <p:txBody>
          <a:bodyPr/>
          <a:lstStyle/>
          <a:p>
            <a:pPr algn="ctr"/>
            <a:r>
              <a:rPr lang="en-US" sz="3600" dirty="0">
                <a:latin typeface="Arial"/>
              </a:rPr>
              <a:t>7.7 Sensitivity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4196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During the design process, the engineer may want to consider the extent to </a:t>
            </a:r>
            <a:r>
              <a:rPr lang="en-US" sz="2400" dirty="0" smtClean="0">
                <a:latin typeface="Times New Roman"/>
              </a:rPr>
              <a:t>which changes </a:t>
            </a:r>
            <a:r>
              <a:rPr lang="en-US" sz="2400" dirty="0">
                <a:latin typeface="Times New Roman"/>
              </a:rPr>
              <a:t>in system parameters affect the behavior of a system. </a:t>
            </a:r>
            <a:endParaRPr lang="en-US" sz="24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Ideally</a:t>
            </a:r>
            <a:r>
              <a:rPr lang="en-US" sz="2400" dirty="0">
                <a:latin typeface="Times New Roman"/>
              </a:rPr>
              <a:t>, </a:t>
            </a:r>
            <a:r>
              <a:rPr lang="en-US" sz="2400" dirty="0" smtClean="0">
                <a:latin typeface="Times New Roman"/>
              </a:rPr>
              <a:t>parameter changes </a:t>
            </a:r>
            <a:r>
              <a:rPr lang="en-US" sz="2400" dirty="0">
                <a:latin typeface="Times New Roman"/>
              </a:rPr>
              <a:t>due to heat or other causes should not appreciably affect a system's performance.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The degree to which changes in system parameters affect system </a:t>
            </a:r>
            <a:r>
              <a:rPr lang="en-US" sz="2400" dirty="0" smtClean="0">
                <a:latin typeface="Times New Roman"/>
              </a:rPr>
              <a:t>transfer functions</a:t>
            </a:r>
            <a:r>
              <a:rPr lang="en-US" sz="2400" dirty="0">
                <a:latin typeface="Times New Roman"/>
              </a:rPr>
              <a:t>, and hence performance, is called </a:t>
            </a:r>
            <a:r>
              <a:rPr lang="en-US" sz="2400" i="1" dirty="0">
                <a:solidFill>
                  <a:srgbClr val="FF0000"/>
                </a:solidFill>
                <a:latin typeface="Times New Roman"/>
              </a:rPr>
              <a:t>sensitivity</a:t>
            </a:r>
            <a:r>
              <a:rPr lang="en-US" sz="2400" i="1" dirty="0" smtClean="0">
                <a:latin typeface="Times New Roman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A system with zero </a:t>
            </a:r>
            <a:r>
              <a:rPr lang="en-US" sz="2400" dirty="0" smtClean="0">
                <a:latin typeface="Times New Roman"/>
              </a:rPr>
              <a:t>sensitivity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(that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is, changes in the system parameters have no effect on the transfer function</a:t>
            </a:r>
            <a:r>
              <a:rPr lang="en-US" sz="2400" dirty="0">
                <a:latin typeface="Times New Roman"/>
              </a:rPr>
              <a:t>) </a:t>
            </a:r>
            <a:r>
              <a:rPr lang="en-US" sz="2400" dirty="0" smtClean="0">
                <a:latin typeface="Times New Roman"/>
              </a:rPr>
              <a:t>is ideal</a:t>
            </a:r>
            <a:r>
              <a:rPr lang="en-US" sz="2400" dirty="0">
                <a:latin typeface="Times New Roman"/>
              </a:rPr>
              <a:t>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37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3650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660066"/>
                </a:solidFill>
                <a:latin typeface="Arial"/>
              </a:rPr>
              <a:t>7.7 Sensitivity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2296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/>
              </a:rPr>
              <a:t>For example, assume the function </a:t>
            </a:r>
            <a:r>
              <a:rPr lang="en-US" sz="2400" i="1" dirty="0">
                <a:solidFill>
                  <a:srgbClr val="FF0000"/>
                </a:solidFill>
                <a:latin typeface="Times New Roman"/>
              </a:rPr>
              <a:t>F = K/(K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+ 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</a:rPr>
              <a:t>a)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/>
              </a:rPr>
              <a:t> If 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K =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10 </a:t>
            </a:r>
            <a:r>
              <a:rPr lang="en-US" sz="2400" dirty="0">
                <a:latin typeface="Times New Roman"/>
              </a:rPr>
              <a:t>and 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a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= 100</a:t>
            </a:r>
            <a:r>
              <a:rPr lang="en-US" sz="2400" dirty="0">
                <a:latin typeface="Times New Roman"/>
              </a:rPr>
              <a:t>, </a:t>
            </a:r>
            <a:r>
              <a:rPr lang="en-US" sz="2400" dirty="0" smtClean="0">
                <a:latin typeface="Times New Roman"/>
              </a:rPr>
              <a:t>then </a:t>
            </a:r>
            <a:r>
              <a:rPr lang="en-US" sz="2400" i="1" dirty="0" smtClean="0">
                <a:solidFill>
                  <a:srgbClr val="FF0000"/>
                </a:solidFill>
                <a:latin typeface="Times New Roman"/>
              </a:rPr>
              <a:t>F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= 0.091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marL="0" indent="0">
              <a:buNone/>
            </a:pPr>
            <a:r>
              <a:rPr lang="en-US" sz="2400" dirty="0">
                <a:latin typeface="Times New Roman"/>
              </a:rPr>
              <a:t>If parameter </a:t>
            </a:r>
            <a:r>
              <a:rPr lang="en-US" sz="2400" i="1" dirty="0">
                <a:solidFill>
                  <a:srgbClr val="FF0000"/>
                </a:solidFill>
                <a:latin typeface="Times New Roman"/>
              </a:rPr>
              <a:t>a </a:t>
            </a:r>
            <a:r>
              <a:rPr lang="en-US" sz="2400" dirty="0">
                <a:latin typeface="Times New Roman"/>
              </a:rPr>
              <a:t>triples to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300</a:t>
            </a:r>
            <a:r>
              <a:rPr lang="en-US" sz="2400" dirty="0">
                <a:latin typeface="Times New Roman"/>
              </a:rPr>
              <a:t>, then </a:t>
            </a:r>
            <a:r>
              <a:rPr lang="en-US" sz="2400" i="1" dirty="0">
                <a:solidFill>
                  <a:srgbClr val="FF0000"/>
                </a:solidFill>
                <a:latin typeface="Times New Roman"/>
              </a:rPr>
              <a:t>F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= 0.032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We see that a fractional </a:t>
            </a:r>
            <a:r>
              <a:rPr lang="en-US" sz="2400" dirty="0" smtClean="0">
                <a:latin typeface="Times New Roman"/>
              </a:rPr>
              <a:t>change in </a:t>
            </a:r>
            <a:r>
              <a:rPr lang="en-US" sz="2400" dirty="0">
                <a:latin typeface="Times New Roman"/>
              </a:rPr>
              <a:t>parameter </a:t>
            </a:r>
            <a:endParaRPr lang="en-US" sz="2400" dirty="0" smtClean="0">
              <a:latin typeface="Times New Roman"/>
            </a:endParaRPr>
          </a:p>
          <a:p>
            <a:pPr marL="0" indent="0" algn="just">
              <a:buNone/>
            </a:pPr>
            <a:r>
              <a:rPr lang="en-US" sz="2400" i="1" dirty="0" smtClean="0">
                <a:solidFill>
                  <a:srgbClr val="FF0000"/>
                </a:solidFill>
                <a:latin typeface="Times New Roman"/>
              </a:rPr>
              <a:t>a</a:t>
            </a:r>
            <a:r>
              <a:rPr lang="en-US" sz="2400" i="1" dirty="0" smtClean="0">
                <a:latin typeface="Times New Roman"/>
              </a:rPr>
              <a:t>  </a:t>
            </a:r>
            <a:r>
              <a:rPr lang="en-US" sz="2400" dirty="0" smtClean="0">
                <a:latin typeface="Times New Roman"/>
              </a:rPr>
              <a:t>of </a:t>
            </a:r>
            <a:r>
              <a:rPr lang="en-US" sz="2400" dirty="0">
                <a:latin typeface="Times New Roman"/>
              </a:rPr>
              <a:t>(300 — 100)/100 = 2 (a 200% change</a:t>
            </a:r>
            <a:r>
              <a:rPr lang="en-US" sz="2400" dirty="0" smtClean="0">
                <a:latin typeface="Times New Roman"/>
              </a:rPr>
              <a:t>),</a:t>
            </a:r>
          </a:p>
          <a:p>
            <a:pPr marL="0" indent="0" algn="just">
              <a:buNone/>
            </a:pPr>
            <a:r>
              <a:rPr lang="en-US" sz="2400" dirty="0" smtClean="0">
                <a:latin typeface="Times New Roman"/>
              </a:rPr>
              <a:t> </a:t>
            </a:r>
            <a:r>
              <a:rPr lang="en-US" sz="2400" dirty="0">
                <a:latin typeface="Times New Roman"/>
              </a:rPr>
              <a:t>yields a change in the </a:t>
            </a:r>
            <a:r>
              <a:rPr lang="en-US" sz="2400" dirty="0" smtClean="0">
                <a:latin typeface="Times New Roman"/>
              </a:rPr>
              <a:t>function </a:t>
            </a:r>
          </a:p>
          <a:p>
            <a:pPr marL="0" indent="0" algn="just">
              <a:buNone/>
            </a:pPr>
            <a:r>
              <a:rPr lang="en-US" sz="2400" i="1" dirty="0" smtClean="0">
                <a:solidFill>
                  <a:srgbClr val="FF0000"/>
                </a:solidFill>
                <a:latin typeface="Times New Roman"/>
              </a:rPr>
              <a:t>F </a:t>
            </a:r>
            <a:r>
              <a:rPr lang="en-US" sz="2400" i="1" dirty="0" smtClean="0">
                <a:latin typeface="Times New Roman"/>
              </a:rPr>
              <a:t>of </a:t>
            </a:r>
            <a:r>
              <a:rPr lang="en-US" sz="2400" dirty="0">
                <a:latin typeface="Times New Roman"/>
              </a:rPr>
              <a:t>(0.032 - 0.091)/0.091 = -0.65 (-65% change</a:t>
            </a:r>
            <a:r>
              <a:rPr lang="en-US" sz="2400" dirty="0" smtClean="0">
                <a:latin typeface="Times New Roman"/>
              </a:rPr>
              <a:t>).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Thus, the function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F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has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reduced sensitivity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to changes in parameters.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38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7429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/>
              </a:rPr>
              <a:t>Sensitivity and Robustness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305800" cy="45720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  <a:latin typeface="Times New Roman"/>
              </a:rPr>
              <a:t>• Parameter uncertainty: </a:t>
            </a:r>
            <a:r>
              <a:rPr lang="en-US" sz="2800" dirty="0">
                <a:solidFill>
                  <a:srgbClr val="000000"/>
                </a:solidFill>
                <a:latin typeface="Times New Roman"/>
              </a:rPr>
              <a:t>nominal design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</a:rPr>
              <a:t>cannot be    implemented </a:t>
            </a:r>
            <a:r>
              <a:rPr lang="en-US" sz="2800" dirty="0">
                <a:solidFill>
                  <a:srgbClr val="000000"/>
                </a:solidFill>
                <a:latin typeface="Times New Roman"/>
              </a:rPr>
              <a:t>exactly.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  <a:latin typeface="Times New Roman"/>
              </a:rPr>
              <a:t>•</a:t>
            </a:r>
            <a:r>
              <a:rPr lang="en-US" sz="2800" dirty="0">
                <a:solidFill>
                  <a:srgbClr val="000000"/>
                </a:solidFill>
                <a:latin typeface="Times New Roman"/>
              </a:rPr>
              <a:t> System must perform satisfactorily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</a:rPr>
              <a:t>for perturbed   system</a:t>
            </a:r>
            <a:endParaRPr lang="en-US" sz="2800" dirty="0">
              <a:solidFill>
                <a:srgbClr val="000000"/>
              </a:solidFill>
              <a:latin typeface="Times New Roman"/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  <a:latin typeface="Times New Roman"/>
              </a:rPr>
              <a:t>• Robust system: </a:t>
            </a:r>
            <a:r>
              <a:rPr lang="en-US" sz="2800" dirty="0">
                <a:solidFill>
                  <a:srgbClr val="000000"/>
                </a:solidFill>
                <a:latin typeface="Times New Roman"/>
              </a:rPr>
              <a:t>behavior does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</a:rPr>
              <a:t>not significantly </a:t>
            </a:r>
            <a:r>
              <a:rPr lang="en-US" sz="2800" dirty="0">
                <a:solidFill>
                  <a:srgbClr val="000000"/>
                </a:solidFill>
                <a:latin typeface="Times New Roman"/>
              </a:rPr>
              <a:t>deteriorate due to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</a:rPr>
              <a:t>parameter perturbations</a:t>
            </a:r>
            <a:r>
              <a:rPr lang="en-US" sz="2800" dirty="0">
                <a:solidFill>
                  <a:srgbClr val="000000"/>
                </a:solidFill>
                <a:latin typeface="Times New Roman"/>
              </a:rPr>
              <a:t>.</a:t>
            </a:r>
          </a:p>
          <a:p>
            <a:pPr marL="0" indent="0" algn="just">
              <a:buNone/>
            </a:pPr>
            <a:r>
              <a:rPr lang="en-US" sz="2800" dirty="0">
                <a:solidFill>
                  <a:srgbClr val="FF0000"/>
                </a:solidFill>
                <a:latin typeface="Times New Roman"/>
              </a:rPr>
              <a:t>• Sensitivity: </a:t>
            </a:r>
            <a:r>
              <a:rPr lang="en-US" sz="2800" dirty="0">
                <a:solidFill>
                  <a:srgbClr val="000000"/>
                </a:solidFill>
                <a:latin typeface="Times New Roman"/>
              </a:rPr>
              <a:t>measure of changes in a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</a:rPr>
              <a:t>system property </a:t>
            </a:r>
            <a:r>
              <a:rPr lang="en-US" sz="2800" dirty="0">
                <a:solidFill>
                  <a:srgbClr val="000000"/>
                </a:solidFill>
                <a:latin typeface="Times New Roman"/>
              </a:rPr>
              <a:t>due to changes in a parameter value.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39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87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660066"/>
                </a:solidFill>
                <a:latin typeface="Arial"/>
              </a:rPr>
              <a:t>7.7 Sensitivity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924800" cy="4495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i="1" dirty="0">
                <a:solidFill>
                  <a:srgbClr val="FF0000"/>
                </a:solidFill>
                <a:latin typeface="Times New Roman"/>
              </a:rPr>
              <a:t>Sensitivity</a:t>
            </a:r>
            <a:r>
              <a:rPr lang="en-US" sz="2400" i="1" dirty="0">
                <a:latin typeface="Times New Roman"/>
              </a:rPr>
              <a:t> </a:t>
            </a:r>
            <a:r>
              <a:rPr lang="en-US" sz="2400" dirty="0">
                <a:latin typeface="Times New Roman"/>
              </a:rPr>
              <a:t>is the ratio of the fractional change in the function to the fractional </a:t>
            </a:r>
            <a:r>
              <a:rPr lang="en-US" sz="2400" dirty="0" smtClean="0">
                <a:latin typeface="Times New Roman"/>
              </a:rPr>
              <a:t>change in </a:t>
            </a:r>
            <a:r>
              <a:rPr lang="en-US" sz="2400" dirty="0">
                <a:latin typeface="Times New Roman"/>
              </a:rPr>
              <a:t>the parameter as the fractional change of </a:t>
            </a:r>
            <a:r>
              <a:rPr lang="en-US" sz="2400" dirty="0" smtClean="0">
                <a:latin typeface="Times New Roman"/>
              </a:rPr>
              <a:t>the </a:t>
            </a:r>
            <a:r>
              <a:rPr lang="en-US" sz="2400" dirty="0">
                <a:latin typeface="Times New Roman"/>
              </a:rPr>
              <a:t>parameter approaches zero. That is</a:t>
            </a:r>
            <a:r>
              <a:rPr lang="en-US" sz="2400" dirty="0" smtClean="0">
                <a:latin typeface="Times New Roman"/>
              </a:rPr>
              <a:t>,</a:t>
            </a:r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40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799" y="2743200"/>
            <a:ext cx="4876801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824345" y="4844534"/>
            <a:ext cx="209544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which reduces to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059977"/>
            <a:ext cx="1752600" cy="1036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30839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7.10 P. 362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36" y="1524000"/>
            <a:ext cx="8196263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200" dirty="0">
                <a:latin typeface="Times New Roman"/>
              </a:rPr>
              <a:t>Given the system </a:t>
            </a:r>
            <a:r>
              <a:rPr lang="en-US" sz="2200" dirty="0" smtClean="0">
                <a:latin typeface="Times New Roman"/>
              </a:rPr>
              <a:t>shown, </a:t>
            </a:r>
            <a:r>
              <a:rPr lang="en-US" sz="2200" dirty="0">
                <a:latin typeface="Times New Roman"/>
              </a:rPr>
              <a:t>calculate the sensitivity </a:t>
            </a:r>
            <a:r>
              <a:rPr lang="en-US" sz="2200" dirty="0" smtClean="0">
                <a:latin typeface="Times New Roman"/>
              </a:rPr>
              <a:t>of the </a:t>
            </a:r>
            <a:r>
              <a:rPr lang="en-US" sz="2200" dirty="0">
                <a:latin typeface="Times New Roman"/>
              </a:rPr>
              <a:t>closed-loop transfer function to changes in the parameter </a:t>
            </a:r>
            <a:r>
              <a:rPr lang="en-US" sz="2200" i="1" dirty="0">
                <a:solidFill>
                  <a:srgbClr val="FF0000"/>
                </a:solidFill>
                <a:latin typeface="Times New Roman"/>
              </a:rPr>
              <a:t>a. </a:t>
            </a:r>
            <a:r>
              <a:rPr lang="en-US" sz="2200" dirty="0" smtClean="0">
                <a:latin typeface="Times New Roman"/>
              </a:rPr>
              <a:t>How would </a:t>
            </a:r>
            <a:r>
              <a:rPr lang="en-US" sz="2200" dirty="0">
                <a:latin typeface="Times New Roman"/>
              </a:rPr>
              <a:t>you reduce the sensitivity?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41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015" y="2535382"/>
            <a:ext cx="5324475" cy="138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9600" y="2843605"/>
            <a:ext cx="3429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200" dirty="0">
                <a:latin typeface="Times New Roman"/>
              </a:rPr>
              <a:t>: The closed-loop transfer function is</a:t>
            </a:r>
            <a:endParaRPr lang="en-US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3627775"/>
            <a:ext cx="1981199" cy="58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215" y="4214764"/>
            <a:ext cx="5943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70164" y="5129164"/>
            <a:ext cx="8763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which is, in part, a function of the value of </a:t>
            </a:r>
            <a:r>
              <a:rPr lang="en-US" sz="2200" i="1" dirty="0">
                <a:solidFill>
                  <a:srgbClr val="FF0000"/>
                </a:solidFill>
                <a:latin typeface="Times New Roman"/>
              </a:rPr>
              <a:t>s</a:t>
            </a:r>
            <a:r>
              <a:rPr lang="en-US" sz="2200" i="1" dirty="0">
                <a:latin typeface="Times New Roman"/>
              </a:rPr>
              <a:t>. </a:t>
            </a:r>
            <a:r>
              <a:rPr lang="en-US" sz="2200" dirty="0">
                <a:latin typeface="Times New Roman"/>
              </a:rPr>
              <a:t>For any value of </a:t>
            </a:r>
            <a:r>
              <a:rPr lang="en-US" sz="2200" i="1" dirty="0">
                <a:latin typeface="Times New Roman"/>
              </a:rPr>
              <a:t>s, </a:t>
            </a:r>
            <a:r>
              <a:rPr lang="en-US" sz="2200" dirty="0">
                <a:latin typeface="Times New Roman"/>
              </a:rPr>
              <a:t>however, an </a:t>
            </a:r>
            <a:r>
              <a:rPr lang="en-US" sz="2200" dirty="0" smtClean="0">
                <a:latin typeface="Times New Roman"/>
              </a:rPr>
              <a:t>increase in </a:t>
            </a:r>
            <a:r>
              <a:rPr lang="en-US" sz="2200" i="1" dirty="0">
                <a:solidFill>
                  <a:srgbClr val="FF0000"/>
                </a:solidFill>
                <a:latin typeface="Times New Roman"/>
              </a:rPr>
              <a:t>K</a:t>
            </a:r>
            <a:r>
              <a:rPr lang="en-US" sz="2200" i="1" dirty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reduces the sensitivity of the closed-loop transfer function to changes in </a:t>
            </a:r>
            <a:r>
              <a:rPr lang="en-US" sz="2200" dirty="0" smtClean="0">
                <a:latin typeface="Times New Roman"/>
              </a:rPr>
              <a:t>the parameter </a:t>
            </a:r>
            <a:r>
              <a:rPr lang="en-US" sz="2200" i="1" dirty="0">
                <a:latin typeface="Times New Roman"/>
              </a:rPr>
              <a:t>a.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9418684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Arial"/>
              </a:rPr>
              <a:t>Example 7.11 P. 363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21336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PROBLEM</a:t>
            </a:r>
            <a:r>
              <a:rPr lang="en-US" sz="2200" dirty="0">
                <a:latin typeface="Times New Roman"/>
              </a:rPr>
              <a:t>: For the </a:t>
            </a:r>
            <a:r>
              <a:rPr lang="en-US" sz="2200" dirty="0" smtClean="0">
                <a:latin typeface="Times New Roman"/>
              </a:rPr>
              <a:t>system shown, </a:t>
            </a:r>
            <a:r>
              <a:rPr lang="en-US" sz="2200" dirty="0">
                <a:latin typeface="Times New Roman"/>
              </a:rPr>
              <a:t>find the sensitivity of the </a:t>
            </a:r>
            <a:r>
              <a:rPr lang="en-US" sz="2200" dirty="0" smtClean="0">
                <a:latin typeface="Times New Roman"/>
              </a:rPr>
              <a:t>steady-state error </a:t>
            </a:r>
            <a:r>
              <a:rPr lang="en-US" sz="2200" dirty="0">
                <a:latin typeface="Times New Roman"/>
              </a:rPr>
              <a:t>to changes in parameter </a:t>
            </a:r>
            <a:r>
              <a:rPr lang="en-US" sz="2200" i="1" dirty="0">
                <a:solidFill>
                  <a:srgbClr val="FF0000"/>
                </a:solidFill>
                <a:latin typeface="Times New Roman"/>
              </a:rPr>
              <a:t>K</a:t>
            </a:r>
            <a:r>
              <a:rPr lang="en-US" sz="2200" i="1" dirty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and parameter </a:t>
            </a:r>
            <a:r>
              <a:rPr lang="en-US" sz="2200" i="1" dirty="0">
                <a:solidFill>
                  <a:srgbClr val="FF0000"/>
                </a:solidFill>
                <a:latin typeface="Times New Roman"/>
              </a:rPr>
              <a:t>a</a:t>
            </a:r>
            <a:r>
              <a:rPr lang="en-US" sz="2200" i="1" dirty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with ramp inputs</a:t>
            </a:r>
            <a:r>
              <a:rPr lang="en-US" sz="2200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endParaRPr lang="en-US" sz="2200" dirty="0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42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438400"/>
            <a:ext cx="3886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9600" y="2579639"/>
            <a:ext cx="4419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20000"/>
              </a:spcBef>
              <a:spcAft>
                <a:spcPct val="0"/>
              </a:spcAft>
              <a:buClr>
                <a:srgbClr val="6F89F7"/>
              </a:buClr>
              <a:buSzPct val="110000"/>
            </a:pPr>
            <a:r>
              <a:rPr lang="en-US" sz="2200" kern="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200" kern="0" dirty="0">
                <a:solidFill>
                  <a:srgbClr val="40458C"/>
                </a:solidFill>
                <a:latin typeface="Times New Roman"/>
              </a:rPr>
              <a:t>: The steady-state error for the system is</a:t>
            </a:r>
            <a:endParaRPr lang="en-US" sz="2200" kern="0" dirty="0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74" y="2971801"/>
            <a:ext cx="1457325" cy="511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09600" y="3484418"/>
                <a:ext cx="342900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>
                    <a:latin typeface="Times New Roman"/>
                  </a:rPr>
                  <a:t>The sensitivity of </a:t>
                </a: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e(</a:t>
                </a:r>
                <a14:m>
                  <m:oMath xmlns:m="http://schemas.openxmlformats.org/officeDocument/2006/math">
                    <m:r>
                      <a:rPr lang="en-US" sz="2200" b="1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) </a:t>
                </a:r>
                <a:r>
                  <a:rPr lang="en-US" sz="2200" dirty="0">
                    <a:latin typeface="Times New Roman"/>
                  </a:rPr>
                  <a:t>to changes in parameter </a:t>
                </a:r>
                <a:r>
                  <a:rPr lang="en-US" sz="2200" i="1" dirty="0">
                    <a:latin typeface="Times New Roman"/>
                  </a:rPr>
                  <a:t>a </a:t>
                </a:r>
                <a:r>
                  <a:rPr lang="en-US" sz="2200" dirty="0">
                    <a:latin typeface="Times New Roman"/>
                  </a:rPr>
                  <a:t>is</a:t>
                </a:r>
                <a:endParaRPr lang="en-US" sz="22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3484418"/>
                <a:ext cx="3429000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2131" t="-4762" b="-15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525982"/>
            <a:ext cx="2133600" cy="727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09600" y="4411277"/>
                <a:ext cx="320040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>
                    <a:latin typeface="Times New Roman"/>
                  </a:rPr>
                  <a:t>The sensitivity of </a:t>
                </a: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e(</a:t>
                </a:r>
                <a14:m>
                  <m:oMath xmlns:m="http://schemas.openxmlformats.org/officeDocument/2006/math">
                    <m:r>
                      <a:rPr lang="en-US" sz="2200" b="1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) </a:t>
                </a:r>
                <a:r>
                  <a:rPr lang="en-US" sz="2200" dirty="0">
                    <a:latin typeface="Times New Roman"/>
                  </a:rPr>
                  <a:t>to changes in parameter </a:t>
                </a:r>
                <a:r>
                  <a:rPr lang="en-US" sz="2200" i="1" dirty="0">
                    <a:latin typeface="Times New Roman"/>
                  </a:rPr>
                  <a:t>K </a:t>
                </a:r>
                <a:r>
                  <a:rPr lang="en-US" sz="2200" dirty="0">
                    <a:latin typeface="Times New Roman"/>
                  </a:rPr>
                  <a:t>is</a:t>
                </a:r>
                <a:endParaRPr lang="en-US" sz="22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411277"/>
                <a:ext cx="3200400" cy="769441"/>
              </a:xfrm>
              <a:prstGeom prst="rect">
                <a:avLst/>
              </a:prstGeom>
              <a:blipFill rotWithShape="1">
                <a:blip r:embed="rId6"/>
                <a:stretch>
                  <a:fillRect l="-2286" t="-4762" b="-15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4411277"/>
            <a:ext cx="2133600" cy="734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609600" y="5180718"/>
                <a:ext cx="8305800" cy="1107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>
                    <a:latin typeface="Times New Roman"/>
                  </a:rPr>
                  <a:t>Thus, changes in either parameter </a:t>
                </a:r>
                <a:r>
                  <a:rPr lang="en-US" sz="2200" i="1" dirty="0">
                    <a:solidFill>
                      <a:srgbClr val="FF0000"/>
                    </a:solidFill>
                    <a:latin typeface="Times New Roman"/>
                  </a:rPr>
                  <a:t>a </a:t>
                </a:r>
                <a:r>
                  <a:rPr lang="en-US" sz="2200" dirty="0">
                    <a:latin typeface="Times New Roman"/>
                  </a:rPr>
                  <a:t>or parameter </a:t>
                </a:r>
                <a:r>
                  <a:rPr lang="en-US" sz="2200" i="1" dirty="0">
                    <a:solidFill>
                      <a:srgbClr val="FF0000"/>
                    </a:solidFill>
                    <a:latin typeface="Times New Roman"/>
                  </a:rPr>
                  <a:t>K</a:t>
                </a:r>
                <a:r>
                  <a:rPr lang="en-US" sz="2200" i="1" dirty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are directly reflected in </a:t>
                </a:r>
                <a:r>
                  <a:rPr lang="en-US" sz="2200" dirty="0">
                    <a:solidFill>
                      <a:srgbClr val="40458C"/>
                    </a:solidFill>
                    <a:latin typeface="Times New Roman"/>
                  </a:rPr>
                  <a:t> </a:t>
                </a: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e(</a:t>
                </a:r>
                <a14:m>
                  <m:oMath xmlns:m="http://schemas.openxmlformats.org/officeDocument/2006/math">
                    <m:r>
                      <a:rPr lang="en-US" sz="2200" b="1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) </a:t>
                </a:r>
                <a:r>
                  <a:rPr lang="en-US" sz="2200" dirty="0" smtClean="0">
                    <a:latin typeface="Times New Roman"/>
                  </a:rPr>
                  <a:t>and </a:t>
                </a:r>
                <a:r>
                  <a:rPr lang="en-US" sz="2200" dirty="0">
                    <a:latin typeface="Times New Roman"/>
                  </a:rPr>
                  <a:t>there is no reduction or increase in sensitivity</a:t>
                </a:r>
                <a:r>
                  <a:rPr lang="en-US" sz="2200" dirty="0" smtClean="0">
                    <a:latin typeface="Times New Roman"/>
                  </a:rPr>
                  <a:t>.</a:t>
                </a:r>
              </a:p>
              <a:p>
                <a:r>
                  <a:rPr lang="en-US" sz="2200" dirty="0">
                    <a:latin typeface="Times New Roman"/>
                  </a:rPr>
                  <a:t>The negative </a:t>
                </a:r>
                <a:r>
                  <a:rPr lang="en-US" sz="2200" dirty="0" smtClean="0">
                    <a:latin typeface="Times New Roman"/>
                  </a:rPr>
                  <a:t>sign, indicates </a:t>
                </a:r>
                <a:r>
                  <a:rPr lang="en-US" sz="2200" dirty="0">
                    <a:latin typeface="Times New Roman"/>
                  </a:rPr>
                  <a:t>a decrease in </a:t>
                </a: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e(</a:t>
                </a:r>
                <a14:m>
                  <m:oMath xmlns:m="http://schemas.openxmlformats.org/officeDocument/2006/math">
                    <m:r>
                      <a:rPr lang="en-US" sz="2200" b="1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) </a:t>
                </a:r>
                <a:r>
                  <a:rPr lang="en-US" sz="2200" dirty="0">
                    <a:latin typeface="Times New Roman"/>
                  </a:rPr>
                  <a:t>for an increase in </a:t>
                </a:r>
                <a:r>
                  <a:rPr lang="en-US" sz="2200" i="1" dirty="0">
                    <a:latin typeface="Times New Roman"/>
                  </a:rPr>
                  <a:t>K.</a:t>
                </a:r>
                <a:endParaRPr lang="en-US" sz="22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180718"/>
                <a:ext cx="8305800" cy="1107996"/>
              </a:xfrm>
              <a:prstGeom prst="rect">
                <a:avLst/>
              </a:prstGeom>
              <a:blipFill rotWithShape="1">
                <a:blip r:embed="rId8"/>
                <a:stretch>
                  <a:fillRect l="-880" t="-3297" r="-1687" b="-104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90313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1143000"/>
          </a:xfrm>
        </p:spPr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7.8 Steady-State Error for Systems in State Space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7696200" cy="40386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Up to this point, we have evaluated the steady-state error for systems modeled </a:t>
            </a:r>
            <a:r>
              <a:rPr lang="en-US" sz="2400" dirty="0" smtClean="0">
                <a:latin typeface="Times New Roman"/>
              </a:rPr>
              <a:t>as transfer </a:t>
            </a:r>
            <a:r>
              <a:rPr lang="en-US" sz="2400" dirty="0">
                <a:latin typeface="Times New Roman"/>
              </a:rPr>
              <a:t>functions. </a:t>
            </a:r>
            <a:endParaRPr lang="en-US" sz="24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endParaRPr lang="en-US" sz="24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In </a:t>
            </a:r>
            <a:r>
              <a:rPr lang="en-US" sz="2400" dirty="0">
                <a:latin typeface="Times New Roman"/>
              </a:rPr>
              <a:t>this section, we will discuss how to evaluate the </a:t>
            </a:r>
            <a:r>
              <a:rPr lang="en-US" sz="2400" dirty="0" smtClean="0">
                <a:latin typeface="Times New Roman"/>
              </a:rPr>
              <a:t>steady-state error </a:t>
            </a:r>
            <a:r>
              <a:rPr lang="en-US" sz="2400" dirty="0">
                <a:latin typeface="Times New Roman"/>
              </a:rPr>
              <a:t>for systems represented in state </a:t>
            </a:r>
            <a:r>
              <a:rPr lang="en-US" sz="2400" dirty="0" smtClean="0">
                <a:latin typeface="Times New Roman"/>
              </a:rPr>
              <a:t>space (</a:t>
            </a:r>
            <a:r>
              <a:rPr lang="en-US" sz="2400" dirty="0">
                <a:latin typeface="Times New Roman"/>
              </a:rPr>
              <a:t>analysis via final value </a:t>
            </a:r>
            <a:r>
              <a:rPr lang="en-US" sz="2400" dirty="0" smtClean="0">
                <a:latin typeface="Times New Roman"/>
              </a:rPr>
              <a:t>theorem)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43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8997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Analysis via Final Value Theorem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153400" cy="12954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A single-input, single-output system represented in state space can be analyzed </a:t>
            </a:r>
            <a:r>
              <a:rPr lang="en-US" sz="2400" dirty="0" smtClean="0">
                <a:latin typeface="Times New Roman"/>
              </a:rPr>
              <a:t>for steady-state </a:t>
            </a:r>
            <a:r>
              <a:rPr lang="en-US" sz="2400" dirty="0">
                <a:latin typeface="Times New Roman"/>
              </a:rPr>
              <a:t>error using the final value theorem and the closed-loop transfer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44</a:t>
            </a:fld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1944" y="2588468"/>
            <a:ext cx="694805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Consider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</a:rPr>
              <a:t>the closed-loop </a:t>
            </a:r>
            <a:r>
              <a:rPr lang="en-US" sz="2200" dirty="0">
                <a:solidFill>
                  <a:srgbClr val="FF0000"/>
                </a:solidFill>
                <a:latin typeface="Times New Roman"/>
              </a:rPr>
              <a:t>system represented in state space:</a:t>
            </a:r>
            <a:endParaRPr lang="en-US" sz="2200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154" y="3035519"/>
            <a:ext cx="1449386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75107" y="3582313"/>
            <a:ext cx="435568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Times New Roman"/>
              </a:rPr>
              <a:t>The Laplace transform of the error is</a:t>
            </a:r>
            <a:endParaRPr lang="en-US" sz="22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391119"/>
            <a:ext cx="1828800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658087" y="4328845"/>
            <a:ext cx="818111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Times New Roman"/>
              </a:rPr>
              <a:t>where </a:t>
            </a:r>
            <a:r>
              <a:rPr lang="en-US" sz="2200" i="1" dirty="0">
                <a:latin typeface="Times New Roman"/>
              </a:rPr>
              <a:t>T(s) </a:t>
            </a:r>
            <a:r>
              <a:rPr lang="en-US" sz="2200" dirty="0">
                <a:latin typeface="Times New Roman"/>
              </a:rPr>
              <a:t>is the closed-loop transfer </a:t>
            </a:r>
            <a:r>
              <a:rPr lang="en-US" sz="2200" dirty="0" smtClean="0">
                <a:latin typeface="Times New Roman"/>
              </a:rPr>
              <a:t>function, we obtain</a:t>
            </a:r>
            <a:endParaRPr lang="en-US" sz="22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078798"/>
            <a:ext cx="2052637" cy="560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078798"/>
            <a:ext cx="2895600" cy="560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228601" y="5726331"/>
            <a:ext cx="2895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Times New Roman"/>
              </a:rPr>
              <a:t>Applying the final value theorem, we have</a:t>
            </a:r>
            <a:endParaRPr lang="en-US" sz="2200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1" y="5726330"/>
            <a:ext cx="3657599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ight Arrow 9"/>
          <p:cNvSpPr/>
          <p:nvPr/>
        </p:nvSpPr>
        <p:spPr bwMode="auto">
          <a:xfrm>
            <a:off x="3276600" y="5218798"/>
            <a:ext cx="823378" cy="280001"/>
          </a:xfrm>
          <a:prstGeom prst="rightArrow">
            <a:avLst/>
          </a:prstGeom>
          <a:solidFill>
            <a:srgbClr val="FF0000"/>
          </a:solidFill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8629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7.13 P. 365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Evaluate the steady-state error for the </a:t>
            </a:r>
            <a:r>
              <a:rPr lang="en-US" sz="2400" dirty="0" smtClean="0">
                <a:latin typeface="Times New Roman"/>
              </a:rPr>
              <a:t>system shown for </a:t>
            </a:r>
            <a:r>
              <a:rPr lang="en-US" sz="2400" dirty="0">
                <a:latin typeface="Times New Roman"/>
              </a:rPr>
              <a:t>unit step and unit ramp inputs. Use the final value theorem.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45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95298"/>
            <a:ext cx="3748088" cy="132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27364" y="3625149"/>
            <a:ext cx="166103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dirty="0">
                <a:latin typeface="Times New Roman"/>
              </a:rPr>
              <a:t>: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625149"/>
            <a:ext cx="4038600" cy="159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19545" y="5334000"/>
                <a:ext cx="838200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 smtClean="0">
                    <a:latin typeface="Times New Roman"/>
                  </a:rPr>
                  <a:t>For a unit step, </a:t>
                </a:r>
                <a:r>
                  <a:rPr lang="en-US" sz="2200" i="1" dirty="0">
                    <a:latin typeface="Times New Roman"/>
                  </a:rPr>
                  <a:t>R(s) </a:t>
                </a:r>
                <a:r>
                  <a:rPr lang="en-US" sz="2200" dirty="0">
                    <a:latin typeface="Times New Roman"/>
                  </a:rPr>
                  <a:t>= </a:t>
                </a:r>
                <a:r>
                  <a:rPr lang="en-US" sz="2200" i="1" dirty="0">
                    <a:latin typeface="Times New Roman"/>
                  </a:rPr>
                  <a:t>1/s, </a:t>
                </a:r>
                <a:r>
                  <a:rPr lang="en-US" sz="2200" dirty="0">
                    <a:latin typeface="Times New Roman"/>
                  </a:rPr>
                  <a:t>and </a:t>
                </a: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e(</a:t>
                </a:r>
                <a14:m>
                  <m:oMath xmlns:m="http://schemas.openxmlformats.org/officeDocument/2006/math">
                    <m:r>
                      <a:rPr lang="en-US" sz="2200" b="1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) </a:t>
                </a:r>
                <a:r>
                  <a:rPr lang="en-US" sz="2200" dirty="0">
                    <a:latin typeface="Times New Roman"/>
                  </a:rPr>
                  <a:t>= 4/5. For a unit ramp, </a:t>
                </a:r>
                <a:r>
                  <a:rPr lang="en-US" sz="2200" i="1" dirty="0">
                    <a:latin typeface="Times New Roman"/>
                  </a:rPr>
                  <a:t>R(s) </a:t>
                </a:r>
                <a:r>
                  <a:rPr lang="en-US" sz="2200" dirty="0">
                    <a:latin typeface="Times New Roman"/>
                  </a:rPr>
                  <a:t>= </a:t>
                </a:r>
                <a:r>
                  <a:rPr lang="en-US" sz="2200" i="1" dirty="0">
                    <a:latin typeface="Times New Roman"/>
                  </a:rPr>
                  <a:t>1/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dirty="0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2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200" i="1" dirty="0">
                    <a:latin typeface="Times New Roman"/>
                  </a:rPr>
                  <a:t>, </a:t>
                </a:r>
                <a:r>
                  <a:rPr lang="en-US" sz="2200" dirty="0" smtClean="0">
                    <a:latin typeface="Times New Roman"/>
                  </a:rPr>
                  <a:t>and </a:t>
                </a: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e(</a:t>
                </a:r>
                <a14:m>
                  <m:oMath xmlns:m="http://schemas.openxmlformats.org/officeDocument/2006/math">
                    <m:r>
                      <a:rPr lang="en-US" sz="2200" b="1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) </a:t>
                </a:r>
                <a:r>
                  <a:rPr lang="en-US" sz="2200" dirty="0">
                    <a:latin typeface="Times New Roman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200" b="1" i="1" ker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dirty="0">
                    <a:latin typeface="Times New Roman"/>
                  </a:rPr>
                  <a:t>. Notice that the system behaves like a Type 0 system</a:t>
                </a:r>
                <a:endParaRPr lang="en-US" sz="2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545" y="5334000"/>
                <a:ext cx="8382000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873" t="-4762" r="-1018" b="-15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11683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Garamond"/>
              </a:rPr>
              <a:t>Example: Step Input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46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63246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61049" y="4935470"/>
            <a:ext cx="6020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Find steady state error for step input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69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Garamond"/>
              </a:rPr>
              <a:t>Example: Step Input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47</a:t>
            </a:fld>
            <a:endParaRPr lang="en-US" dirty="0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752600"/>
            <a:ext cx="4572000" cy="851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95600"/>
            <a:ext cx="6248400" cy="2424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04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2187</Words>
  <Application>Microsoft Office PowerPoint</Application>
  <PresentationFormat>On-screen Show (4:3)</PresentationFormat>
  <Paragraphs>314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60" baseType="lpstr">
      <vt:lpstr>Arial</vt:lpstr>
      <vt:lpstr>Calibri</vt:lpstr>
      <vt:lpstr>Cambria Math</vt:lpstr>
      <vt:lpstr>Garamond</vt:lpstr>
      <vt:lpstr>Helvetica</vt:lpstr>
      <vt:lpstr>Helvetica-Bold</vt:lpstr>
      <vt:lpstr>Tahoma</vt:lpstr>
      <vt:lpstr>Times New Roman</vt:lpstr>
      <vt:lpstr>Times-Italic</vt:lpstr>
      <vt:lpstr>Times-Roman</vt:lpstr>
      <vt:lpstr>Wingdings</vt:lpstr>
      <vt:lpstr>Office Theme</vt:lpstr>
      <vt:lpstr>2_Blueprint</vt:lpstr>
      <vt:lpstr>Control Systems</vt:lpstr>
      <vt:lpstr>Chapter Learning Outcomes</vt:lpstr>
      <vt:lpstr>7.1 Introduction</vt:lpstr>
      <vt:lpstr>Definition and Test Inputs</vt:lpstr>
      <vt:lpstr>Application to Stable Systems</vt:lpstr>
      <vt:lpstr>SS Error for Unit Step Input</vt:lpstr>
      <vt:lpstr>7.2 Steady-State Error for Unity Feedback Systems</vt:lpstr>
      <vt:lpstr>Example 7.1 P 345</vt:lpstr>
      <vt:lpstr>Steady-State Error in Terms of G(s)</vt:lpstr>
      <vt:lpstr>Test Signals</vt:lpstr>
      <vt:lpstr>Test Signals</vt:lpstr>
      <vt:lpstr>Test Signals</vt:lpstr>
      <vt:lpstr>Example 7.2 P. 347</vt:lpstr>
      <vt:lpstr>Example 7.2 P. 347</vt:lpstr>
      <vt:lpstr>Example 7.3 P 348</vt:lpstr>
      <vt:lpstr>Example 7.3 P 348</vt:lpstr>
      <vt:lpstr>7.3 Static Error Constants and System Type</vt:lpstr>
      <vt:lpstr>Static Error Constants</vt:lpstr>
      <vt:lpstr>Static Error Constants</vt:lpstr>
      <vt:lpstr>Example 7.4 P 350</vt:lpstr>
      <vt:lpstr>Example 7.4 P 350</vt:lpstr>
      <vt:lpstr>Example 7.4 P 350</vt:lpstr>
      <vt:lpstr>Example 7.4 P 350</vt:lpstr>
      <vt:lpstr>System Type</vt:lpstr>
      <vt:lpstr>Example</vt:lpstr>
      <vt:lpstr>Relationships between input and system type</vt:lpstr>
      <vt:lpstr>Example</vt:lpstr>
      <vt:lpstr>7.4 Steady-State Error Specifications</vt:lpstr>
      <vt:lpstr>Example 7.5 P. 354</vt:lpstr>
      <vt:lpstr>Example 7.6 P 355</vt:lpstr>
      <vt:lpstr>7.5 Steady-State Error for Disturbances</vt:lpstr>
      <vt:lpstr>7.5 e_ss for Disturbances</vt:lpstr>
      <vt:lpstr>Example 7.7 P.357</vt:lpstr>
      <vt:lpstr>7.6 Steady-State Error for Nonunity Feedback Systems</vt:lpstr>
      <vt:lpstr>Example 7.8 P. 359</vt:lpstr>
      <vt:lpstr>Example 7.8 P. 359</vt:lpstr>
      <vt:lpstr>7.7 Sensitivity</vt:lpstr>
      <vt:lpstr>7.7 Sensitivity</vt:lpstr>
      <vt:lpstr>Sensitivity and Robustness</vt:lpstr>
      <vt:lpstr>7.7 Sensitivity</vt:lpstr>
      <vt:lpstr>Example 7.10 P. 362</vt:lpstr>
      <vt:lpstr>Example 7.11 P. 363</vt:lpstr>
      <vt:lpstr>7.8 Steady-State Error for Systems in State Space</vt:lpstr>
      <vt:lpstr>Analysis via Final Value Theorem</vt:lpstr>
      <vt:lpstr>Example 7.13 P. 365</vt:lpstr>
      <vt:lpstr>Example: Step Input</vt:lpstr>
      <vt:lpstr>Example: Step Input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Systems</dc:title>
  <dc:creator>Basil Hamed</dc:creator>
  <cp:lastModifiedBy>Basil Hamed</cp:lastModifiedBy>
  <cp:revision>75</cp:revision>
  <dcterms:created xsi:type="dcterms:W3CDTF">2006-08-16T00:00:00Z</dcterms:created>
  <dcterms:modified xsi:type="dcterms:W3CDTF">2020-04-10T09:12:59Z</dcterms:modified>
</cp:coreProperties>
</file>