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88" r:id="rId4"/>
    <p:sldId id="289" r:id="rId5"/>
    <p:sldId id="290" r:id="rId6"/>
    <p:sldId id="259" r:id="rId7"/>
    <p:sldId id="260" r:id="rId8"/>
    <p:sldId id="291" r:id="rId9"/>
    <p:sldId id="261" r:id="rId10"/>
    <p:sldId id="262" r:id="rId11"/>
    <p:sldId id="263" r:id="rId12"/>
    <p:sldId id="264" r:id="rId13"/>
    <p:sldId id="292" r:id="rId14"/>
    <p:sldId id="293" r:id="rId15"/>
    <p:sldId id="294" r:id="rId16"/>
    <p:sldId id="298" r:id="rId17"/>
    <p:sldId id="265" r:id="rId18"/>
    <p:sldId id="266" r:id="rId19"/>
    <p:sldId id="267" r:id="rId20"/>
    <p:sldId id="268" r:id="rId21"/>
    <p:sldId id="299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8" r:id="rId30"/>
    <p:sldId id="276" r:id="rId31"/>
    <p:sldId id="280" r:id="rId32"/>
    <p:sldId id="279" r:id="rId33"/>
    <p:sldId id="281" r:id="rId34"/>
    <p:sldId id="282" r:id="rId35"/>
    <p:sldId id="283" r:id="rId36"/>
    <p:sldId id="287" r:id="rId37"/>
    <p:sldId id="295" r:id="rId38"/>
    <p:sldId id="296" r:id="rId39"/>
    <p:sldId id="297" r:id="rId40"/>
    <p:sldId id="284" r:id="rId41"/>
    <p:sldId id="285" r:id="rId42"/>
    <p:sldId id="286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114" y="-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921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9220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grpSp>
            <p:nvGrpSpPr>
              <p:cNvPr id="9221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9222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3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4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5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6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7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8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9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0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1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2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3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4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5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6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7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8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9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0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1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2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3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4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5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6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7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8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9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0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1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2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3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4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5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6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7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8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9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0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1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2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3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4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5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6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7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8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9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0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1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2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9273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9274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9275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6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7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8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9279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9280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81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82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28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9286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928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8FD4D00-6F41-4D0C-9B3A-8BC82FAFB4E5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530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399880-CA21-41BC-8956-16283EBDA241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495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C60CA-4A75-4A6C-B921-D2048559E68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828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B8D817-3B64-4703-8DB3-DD203E1E4B2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872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D0C9D-BEA3-4D49-AB87-6921DADDA7DB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202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DEB29-C218-411D-BC42-5E82EEB9CDE2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549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A6F83-CC90-4624-935A-E1F1A1D0C468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517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C2AF-083F-4264-93E2-00A82819EA16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140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42624-4F21-4AFB-8986-B3A8188F4AA6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955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E6CB0-701D-4E74-BEC0-96F0718088A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352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6C93C-8EFC-4576-B1BF-9CE5F36B2878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285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Basil Hamed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C044B76-6D53-4113-ABFC-A91B688DB13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99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Basil Hamed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9DFD65-928E-402E-AA4A-FE3358FEC4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398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54013"/>
            <a:ext cx="5791200" cy="1057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4070350" cy="467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0" y="1524000"/>
            <a:ext cx="4070350" cy="467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36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819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8196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8197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198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199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0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1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2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7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2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7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8219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822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</p:grpSp>
        <p:sp>
          <p:nvSpPr>
            <p:cNvPr id="8249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u="sng" dirty="0" smtClean="0">
                <a:solidFill>
                  <a:srgbClr val="40458C"/>
                </a:solidFill>
                <a:latin typeface="Arial" pitchFamily="34" charset="0"/>
              </a:endParaRPr>
            </a:p>
          </p:txBody>
        </p:sp>
        <p:sp>
          <p:nvSpPr>
            <p:cNvPr id="8250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u="sng" dirty="0" smtClean="0">
                <a:solidFill>
                  <a:srgbClr val="40458C"/>
                </a:solidFill>
                <a:latin typeface="Arial" pitchFamily="34" charset="0"/>
              </a:endParaRPr>
            </a:p>
          </p:txBody>
        </p:sp>
        <p:grpSp>
          <p:nvGrpSpPr>
            <p:cNvPr id="8251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8252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8253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8254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8255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256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u="none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40458C"/>
              </a:solidFill>
            </a:endParaRPr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 u="none"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40458C"/>
                </a:solidFill>
              </a:rPr>
              <a:t>Basil Hamed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u="none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7529-E271-4FA7-BB72-D185353C7D46}" type="slidenum">
              <a:rPr lang="en-US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 smtClean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40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emf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Control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309938"/>
            <a:ext cx="7315200" cy="1752600"/>
          </a:xfrm>
        </p:spPr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Lect.6  Stability</a:t>
            </a:r>
          </a:p>
          <a:p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Basil Hamed</a:t>
            </a: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84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Arial"/>
              </a:rPr>
              <a:t>After completing this chapter the student will be able to</a:t>
            </a:r>
            <a:r>
              <a:rPr lang="en-US" sz="2400" dirty="0" smtClean="0">
                <a:solidFill>
                  <a:srgbClr val="FF0000"/>
                </a:solidFill>
                <a:latin typeface="Arial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/>
              <a:t>Make </a:t>
            </a:r>
            <a:r>
              <a:rPr lang="en-US" sz="2400" dirty="0"/>
              <a:t>and interpret a basic </a:t>
            </a:r>
            <a:r>
              <a:rPr lang="en-US" sz="2400" dirty="0" err="1"/>
              <a:t>Routh</a:t>
            </a:r>
            <a:r>
              <a:rPr lang="en-US" sz="2400" dirty="0"/>
              <a:t> table to determine the stability of a </a:t>
            </a:r>
            <a:r>
              <a:rPr lang="en-US" sz="2400" dirty="0" smtClean="0"/>
              <a:t>system (Sections </a:t>
            </a:r>
            <a:r>
              <a:rPr lang="en-US" sz="2400" dirty="0"/>
              <a:t>6.1-6.2</a:t>
            </a:r>
            <a:r>
              <a:rPr lang="en-US" sz="2400" dirty="0" smtClean="0"/>
              <a:t>)</a:t>
            </a:r>
          </a:p>
          <a:p>
            <a:pPr algn="just">
              <a:buFont typeface="Arial" pitchFamily="34" charset="0"/>
              <a:buChar char="•"/>
            </a:pPr>
            <a:endParaRPr lang="en-US" sz="2400" dirty="0"/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/>
              <a:t>Make </a:t>
            </a:r>
            <a:r>
              <a:rPr lang="en-US" sz="2400" dirty="0"/>
              <a:t>and interpret a </a:t>
            </a:r>
            <a:r>
              <a:rPr lang="en-US" sz="2400" dirty="0" err="1"/>
              <a:t>Routh</a:t>
            </a:r>
            <a:r>
              <a:rPr lang="en-US" sz="2400" dirty="0"/>
              <a:t> table where either the first element of a row is zero or </a:t>
            </a:r>
            <a:r>
              <a:rPr lang="en-US" sz="2400" dirty="0" smtClean="0"/>
              <a:t>an entire </a:t>
            </a:r>
            <a:r>
              <a:rPr lang="en-US" sz="2400" dirty="0"/>
              <a:t>row is zero (Sections 6.3-6.4</a:t>
            </a:r>
            <a:r>
              <a:rPr lang="en-US" sz="2400" dirty="0" smtClean="0"/>
              <a:t>)</a:t>
            </a:r>
          </a:p>
          <a:p>
            <a:pPr algn="just">
              <a:buFont typeface="Arial" pitchFamily="34" charset="0"/>
              <a:buChar char="•"/>
            </a:pPr>
            <a:endParaRPr lang="en-US" sz="2400" dirty="0"/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/>
              <a:t>Use </a:t>
            </a:r>
            <a:r>
              <a:rPr lang="en-US" sz="2400" dirty="0"/>
              <a:t>a </a:t>
            </a:r>
            <a:r>
              <a:rPr lang="en-US" sz="2400" dirty="0" err="1"/>
              <a:t>Routh</a:t>
            </a:r>
            <a:r>
              <a:rPr lang="en-US" sz="2400" dirty="0"/>
              <a:t> table to determine the stability of a system represented in state </a:t>
            </a:r>
            <a:r>
              <a:rPr lang="en-US" sz="2400" dirty="0" smtClean="0"/>
              <a:t>space (Section </a:t>
            </a:r>
            <a:r>
              <a:rPr lang="en-US" sz="2400" dirty="0"/>
              <a:t>6.5)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1412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Stability – A Simple Example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/>
              <a:t>We want the mass to stay at x = 0, but wind gave </a:t>
            </a:r>
            <a:r>
              <a:rPr lang="en-US" sz="2400" dirty="0" smtClean="0"/>
              <a:t>some initial </a:t>
            </a:r>
            <a:r>
              <a:rPr lang="en-US" sz="2400" dirty="0"/>
              <a:t>speed (f(t) = 0). What will happen?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428874"/>
            <a:ext cx="7696200" cy="3286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5715000"/>
            <a:ext cx="8001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Helvetica"/>
              </a:rPr>
              <a:t>How to characterize different behaviors with TF?</a:t>
            </a:r>
            <a:endParaRPr lang="en-US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4350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Stability – Importance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latin typeface="Helvetica"/>
              </a:rPr>
              <a:t>• The most basic and important specification in </a:t>
            </a:r>
            <a:r>
              <a:rPr lang="en-US" sz="2200" dirty="0" smtClean="0">
                <a:latin typeface="Helvetica"/>
              </a:rPr>
              <a:t>control analysis       </a:t>
            </a:r>
          </a:p>
          <a:p>
            <a:pPr marL="0" indent="0" algn="just">
              <a:buNone/>
            </a:pPr>
            <a:r>
              <a:rPr lang="en-US" sz="2200" dirty="0">
                <a:latin typeface="Helvetica"/>
              </a:rPr>
              <a:t> </a:t>
            </a:r>
            <a:r>
              <a:rPr lang="en-US" sz="2200" dirty="0" smtClean="0">
                <a:latin typeface="Helvetica"/>
              </a:rPr>
              <a:t>  and </a:t>
            </a:r>
            <a:r>
              <a:rPr lang="en-US" sz="2200" dirty="0">
                <a:latin typeface="Helvetica"/>
              </a:rPr>
              <a:t>synthesis!</a:t>
            </a:r>
          </a:p>
          <a:p>
            <a:pPr marL="0" indent="0" algn="just">
              <a:buNone/>
            </a:pPr>
            <a:r>
              <a:rPr lang="en-US" sz="2200" dirty="0">
                <a:latin typeface="Helvetica"/>
              </a:rPr>
              <a:t>• Unstable systems have to be stabilized by feedback.</a:t>
            </a:r>
          </a:p>
          <a:p>
            <a:pPr marL="0" indent="0" algn="just">
              <a:buNone/>
            </a:pPr>
            <a:r>
              <a:rPr lang="en-US" sz="2200" dirty="0">
                <a:latin typeface="Helvetica"/>
              </a:rPr>
              <a:t>• Unstable closed-loop systems are useless.</a:t>
            </a:r>
          </a:p>
          <a:p>
            <a:pPr marL="0" indent="0" algn="just">
              <a:buNone/>
            </a:pPr>
            <a:r>
              <a:rPr lang="en-US" sz="2200" dirty="0" smtClean="0">
                <a:latin typeface="Helvetica"/>
              </a:rPr>
              <a:t>   </a:t>
            </a:r>
            <a:r>
              <a:rPr lang="en-US" sz="2200" dirty="0" smtClean="0">
                <a:solidFill>
                  <a:srgbClr val="FF0000"/>
                </a:solidFill>
                <a:latin typeface="Helvetica"/>
              </a:rPr>
              <a:t>– </a:t>
            </a:r>
            <a:r>
              <a:rPr lang="en-US" sz="2200" dirty="0">
                <a:solidFill>
                  <a:srgbClr val="FF0000"/>
                </a:solidFill>
                <a:latin typeface="Helvetica"/>
              </a:rPr>
              <a:t>What happens if a system is unstable?</a:t>
            </a:r>
          </a:p>
          <a:p>
            <a:pPr marL="0" indent="0" algn="just">
              <a:buNone/>
            </a:pPr>
            <a:r>
              <a:rPr lang="en-US" sz="2200" dirty="0" smtClean="0">
                <a:latin typeface="Helvetica"/>
              </a:rPr>
              <a:t>    • </a:t>
            </a:r>
            <a:r>
              <a:rPr lang="en-US" sz="2200" dirty="0">
                <a:latin typeface="Helvetica"/>
              </a:rPr>
              <a:t>may hit mechanical/electrical “stops” (saturation)</a:t>
            </a:r>
          </a:p>
          <a:p>
            <a:pPr marL="0" indent="0" algn="just">
              <a:buNone/>
            </a:pPr>
            <a:r>
              <a:rPr lang="en-US" sz="2200" dirty="0" smtClean="0">
                <a:latin typeface="Helvetica"/>
              </a:rPr>
              <a:t>    • </a:t>
            </a:r>
            <a:r>
              <a:rPr lang="en-US" sz="2200" dirty="0">
                <a:latin typeface="Helvetica"/>
              </a:rPr>
              <a:t>may break down or burn out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273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Helvetica"/>
              </a:rPr>
              <a:t>Stability–What Will Happen </a:t>
            </a:r>
            <a:r>
              <a:rPr lang="en-US" sz="3600" dirty="0">
                <a:solidFill>
                  <a:srgbClr val="C00000"/>
                </a:solidFill>
                <a:latin typeface="Helvetica"/>
              </a:rPr>
              <a:t>to Unstable Systems?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Helvetica"/>
              </a:rPr>
              <a:t>Tacoma Narrows Bridge (July 1-Nov.7, 1940)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23516"/>
            <a:ext cx="28479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ight Arrow 5"/>
          <p:cNvSpPr/>
          <p:nvPr/>
        </p:nvSpPr>
        <p:spPr bwMode="auto">
          <a:xfrm>
            <a:off x="3886200" y="2971799"/>
            <a:ext cx="978408" cy="4846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032443"/>
            <a:ext cx="3495675" cy="2310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86356" y="4398634"/>
            <a:ext cx="2747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Helvetica-Bold"/>
              </a:rPr>
              <a:t>Wind-induced vibration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867400" y="4398634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Helvetica-Bold"/>
              </a:rPr>
              <a:t>Collapsed</a:t>
            </a:r>
            <a:r>
              <a:rPr lang="en-US" b="1" dirty="0">
                <a:solidFill>
                  <a:srgbClr val="C1C1C1"/>
                </a:solidFill>
                <a:latin typeface="Helvetica-Bold"/>
              </a:rPr>
              <a:t>!</a:t>
            </a:r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4" y="4941332"/>
            <a:ext cx="5362575" cy="144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782781" y="5294590"/>
            <a:ext cx="1011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Helvetica"/>
              </a:rPr>
              <a:t>2008…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8175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6.1 </a:t>
            </a:r>
            <a:r>
              <a:rPr lang="en-US" sz="3600" b="1" dirty="0">
                <a:latin typeface="Arial"/>
              </a:rPr>
              <a:t>Introduction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Three </a:t>
            </a:r>
            <a:r>
              <a:rPr lang="en-US" sz="2400" dirty="0">
                <a:latin typeface="Times New Roman"/>
              </a:rPr>
              <a:t>requirements enter into the design of a </a:t>
            </a:r>
            <a:r>
              <a:rPr lang="en-US" sz="2400" dirty="0" smtClean="0">
                <a:latin typeface="Times New Roman"/>
              </a:rPr>
              <a:t>control system</a:t>
            </a:r>
            <a:r>
              <a:rPr lang="en-US" sz="2400" dirty="0">
                <a:latin typeface="Times New Roman"/>
              </a:rPr>
              <a:t>: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transient response</a:t>
            </a:r>
            <a:r>
              <a:rPr lang="en-US" sz="2400" dirty="0">
                <a:latin typeface="Times New Roman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stability, </a:t>
            </a:r>
            <a:r>
              <a:rPr lang="en-US" sz="2400" dirty="0">
                <a:latin typeface="Times New Roman"/>
              </a:rPr>
              <a:t>and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steady-state errors</a:t>
            </a:r>
            <a:r>
              <a:rPr lang="en-US" sz="2400" dirty="0">
                <a:latin typeface="Times New Roman"/>
              </a:rPr>
              <a:t>. Thus far we </a:t>
            </a:r>
            <a:r>
              <a:rPr lang="en-US" sz="2400" dirty="0" smtClean="0">
                <a:latin typeface="Times New Roman"/>
              </a:rPr>
              <a:t>have covered </a:t>
            </a:r>
            <a:r>
              <a:rPr lang="en-US" sz="2400" dirty="0">
                <a:latin typeface="Times New Roman"/>
              </a:rPr>
              <a:t>transient response, which we will revisit in Chapter 8. We are now </a:t>
            </a:r>
            <a:r>
              <a:rPr lang="en-US" sz="2400" dirty="0" smtClean="0">
                <a:latin typeface="Times New Roman"/>
              </a:rPr>
              <a:t>ready to </a:t>
            </a:r>
            <a:r>
              <a:rPr lang="en-US" sz="2400" dirty="0">
                <a:latin typeface="Times New Roman"/>
              </a:rPr>
              <a:t>discuss the next requirement, </a:t>
            </a:r>
            <a:r>
              <a:rPr lang="en-US" sz="2400" i="1" dirty="0">
                <a:solidFill>
                  <a:schemeClr val="tx2">
                    <a:lumMod val="75000"/>
                  </a:schemeClr>
                </a:solidFill>
                <a:latin typeface="Times New Roman"/>
              </a:rPr>
              <a:t>stability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  <a:latin typeface="Times New Roman"/>
              </a:rPr>
              <a:t>Stability</a:t>
            </a:r>
            <a:r>
              <a:rPr lang="en-US" sz="2400" dirty="0">
                <a:latin typeface="Times New Roman"/>
              </a:rPr>
              <a:t> is the most important system specification. If a system is </a:t>
            </a:r>
            <a:r>
              <a:rPr lang="en-US" sz="2400" dirty="0" smtClean="0">
                <a:latin typeface="Times New Roman"/>
              </a:rPr>
              <a:t>unstable, transient </a:t>
            </a:r>
            <a:r>
              <a:rPr lang="en-US" sz="2400" dirty="0">
                <a:latin typeface="Times New Roman"/>
              </a:rPr>
              <a:t>response and steady-state errors are moot points. </a:t>
            </a:r>
            <a:endParaRPr lang="en-US" sz="2400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An </a:t>
            </a:r>
            <a:r>
              <a:rPr lang="en-US" sz="2400" dirty="0">
                <a:latin typeface="Times New Roman"/>
              </a:rPr>
              <a:t>unstable </a:t>
            </a:r>
            <a:r>
              <a:rPr lang="en-US" sz="2400" dirty="0" smtClean="0">
                <a:latin typeface="Times New Roman"/>
              </a:rPr>
              <a:t>system cannot </a:t>
            </a:r>
            <a:r>
              <a:rPr lang="en-US" sz="2400" dirty="0">
                <a:latin typeface="Times New Roman"/>
              </a:rPr>
              <a:t>be designed for a specific transient response or steady-state error requirement.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1419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6.1 </a:t>
            </a:r>
            <a:r>
              <a:rPr lang="en-US" sz="3600" b="1" dirty="0">
                <a:solidFill>
                  <a:srgbClr val="660066"/>
                </a:solidFill>
                <a:latin typeface="Arial"/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5720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What </a:t>
            </a:r>
            <a:r>
              <a:rPr lang="en-US" sz="2400" dirty="0">
                <a:solidFill>
                  <a:srgbClr val="FF0000"/>
                </a:solidFill>
              </a:rPr>
              <a:t>is stability? 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en-US" sz="2400" dirty="0" smtClean="0"/>
              <a:t>There </a:t>
            </a:r>
            <a:r>
              <a:rPr lang="en-US" sz="2400" dirty="0"/>
              <a:t>are many definitions for stability, </a:t>
            </a:r>
            <a:r>
              <a:rPr lang="en-US" sz="2400" dirty="0" smtClean="0"/>
              <a:t>depending upon </a:t>
            </a:r>
            <a:r>
              <a:rPr lang="en-US" sz="2400" dirty="0"/>
              <a:t>the kind of system or the point of view. In this section, we limit ourselves </a:t>
            </a:r>
            <a:r>
              <a:rPr lang="en-US" sz="2400" dirty="0" smtClean="0"/>
              <a:t>to linear</a:t>
            </a:r>
            <a:r>
              <a:rPr lang="en-US" sz="2400" dirty="0"/>
              <a:t>, time-invariant systems</a:t>
            </a:r>
            <a:r>
              <a:rPr lang="en-US" sz="2400" dirty="0" smtClean="0"/>
              <a:t>.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/>
              <a:t>A system is stable if every bounded input yields a bounded </a:t>
            </a:r>
            <a:r>
              <a:rPr lang="en-US" sz="2400" dirty="0" smtClean="0"/>
              <a:t>output. We </a:t>
            </a:r>
            <a:r>
              <a:rPr lang="en-US" sz="2400" dirty="0"/>
              <a:t>call this statement the bounded-input, bounded-output (BIBO) definition </a:t>
            </a:r>
            <a:r>
              <a:rPr lang="en-US" sz="2400" dirty="0" smtClean="0"/>
              <a:t>of stability.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/>
              <a:t>A system is unstable if any bounded input yields an unbounded output.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7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0404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Stability – Definition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Helvetica"/>
              </a:rPr>
              <a:t>BIBO </a:t>
            </a:r>
            <a:r>
              <a:rPr lang="en-US" sz="2200" dirty="0">
                <a:solidFill>
                  <a:srgbClr val="000000"/>
                </a:solidFill>
                <a:latin typeface="Helvetica"/>
              </a:rPr>
              <a:t>(Bounded-Input-Bounded-Output) </a:t>
            </a:r>
            <a:r>
              <a:rPr lang="en-US" sz="2200" dirty="0">
                <a:solidFill>
                  <a:srgbClr val="FF0000"/>
                </a:solidFill>
                <a:latin typeface="Helvetica"/>
              </a:rPr>
              <a:t>stability </a:t>
            </a:r>
            <a:r>
              <a:rPr lang="en-US" sz="2200" dirty="0">
                <a:solidFill>
                  <a:srgbClr val="000000"/>
                </a:solidFill>
                <a:latin typeface="Helvetica"/>
              </a:rPr>
              <a:t>: </a:t>
            </a:r>
            <a:r>
              <a:rPr lang="en-US" sz="2200" i="1" dirty="0" smtClean="0">
                <a:solidFill>
                  <a:srgbClr val="33339A"/>
                </a:solidFill>
                <a:latin typeface="Helvetica-Oblique"/>
              </a:rPr>
              <a:t>Any bounded </a:t>
            </a:r>
            <a:r>
              <a:rPr lang="en-US" sz="2200" i="1" dirty="0">
                <a:solidFill>
                  <a:srgbClr val="33339A"/>
                </a:solidFill>
                <a:latin typeface="Helvetica-Oblique"/>
              </a:rPr>
              <a:t>input generates a bounded </a:t>
            </a:r>
            <a:r>
              <a:rPr lang="en-US" sz="2200" i="1" dirty="0" smtClean="0">
                <a:solidFill>
                  <a:srgbClr val="33339A"/>
                </a:solidFill>
                <a:latin typeface="Helvetica-Oblique"/>
              </a:rPr>
              <a:t>output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8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86000"/>
            <a:ext cx="6324600" cy="148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0" y="4114800"/>
            <a:ext cx="7924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solidFill>
                  <a:srgbClr val="FF0000"/>
                </a:solidFill>
                <a:latin typeface="Helvetica"/>
              </a:rPr>
              <a:t>Asymptotic stability </a:t>
            </a:r>
            <a:r>
              <a:rPr lang="en-US" sz="2200" dirty="0">
                <a:solidFill>
                  <a:srgbClr val="000000"/>
                </a:solidFill>
                <a:latin typeface="Helvetica"/>
              </a:rPr>
              <a:t>:</a:t>
            </a:r>
          </a:p>
          <a:p>
            <a:pPr algn="just"/>
            <a:r>
              <a:rPr lang="en-US" sz="2200" dirty="0">
                <a:solidFill>
                  <a:srgbClr val="33339A"/>
                </a:solidFill>
                <a:latin typeface="Helvetica-Oblique"/>
              </a:rPr>
              <a:t>Any ICs generates </a:t>
            </a:r>
            <a:r>
              <a:rPr lang="en-US" sz="2200" dirty="0">
                <a:solidFill>
                  <a:srgbClr val="33339A"/>
                </a:solidFill>
                <a:latin typeface="Times-Italic"/>
              </a:rPr>
              <a:t>y</a:t>
            </a:r>
            <a:r>
              <a:rPr lang="en-US" sz="2200" dirty="0">
                <a:solidFill>
                  <a:srgbClr val="33339A"/>
                </a:solidFill>
                <a:latin typeface="Times-Roman"/>
              </a:rPr>
              <a:t>(</a:t>
            </a:r>
            <a:r>
              <a:rPr lang="en-US" sz="2200" dirty="0">
                <a:solidFill>
                  <a:srgbClr val="33339A"/>
                </a:solidFill>
                <a:latin typeface="Times-Italic"/>
              </a:rPr>
              <a:t>t</a:t>
            </a:r>
            <a:r>
              <a:rPr lang="en-US" sz="2200" dirty="0">
                <a:solidFill>
                  <a:srgbClr val="33339A"/>
                </a:solidFill>
                <a:latin typeface="Times-Roman"/>
              </a:rPr>
              <a:t>) </a:t>
            </a:r>
            <a:r>
              <a:rPr lang="en-US" sz="2200" dirty="0">
                <a:solidFill>
                  <a:srgbClr val="33339A"/>
                </a:solidFill>
                <a:latin typeface="Helvetica-Oblique"/>
              </a:rPr>
              <a:t>converging to zero</a:t>
            </a:r>
            <a:r>
              <a:rPr lang="en-US" sz="2200" i="1" dirty="0">
                <a:solidFill>
                  <a:srgbClr val="33339A"/>
                </a:solidFill>
                <a:latin typeface="Helvetica-Oblique"/>
              </a:rPr>
              <a:t>.</a:t>
            </a:r>
            <a:endParaRPr lang="en-US" sz="22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101936"/>
            <a:ext cx="6172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833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6.1 </a:t>
            </a:r>
            <a:r>
              <a:rPr lang="en-US" sz="3600" b="1" dirty="0">
                <a:solidFill>
                  <a:srgbClr val="660066"/>
                </a:solidFill>
                <a:latin typeface="Arial"/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2296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/>
              </a:rPr>
              <a:t>we present the following definitions of stability, instability, </a:t>
            </a:r>
            <a:r>
              <a:rPr lang="en-US" sz="2400" dirty="0" smtClean="0">
                <a:latin typeface="Times New Roman"/>
              </a:rPr>
              <a:t>and marginal </a:t>
            </a:r>
            <a:r>
              <a:rPr lang="en-US" sz="2400" dirty="0">
                <a:latin typeface="Times New Roman"/>
              </a:rPr>
              <a:t>stability</a:t>
            </a:r>
            <a:r>
              <a:rPr lang="en-US" sz="2400" dirty="0" smtClean="0">
                <a:latin typeface="Times New Roman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A linear, time-invariant system is stable if the natural response approaches zero </a:t>
            </a:r>
            <a:r>
              <a:rPr lang="en-US" sz="2400" dirty="0" smtClean="0">
                <a:latin typeface="Times New Roman"/>
              </a:rPr>
              <a:t>as time </a:t>
            </a:r>
            <a:r>
              <a:rPr lang="en-US" sz="2400" dirty="0">
                <a:latin typeface="Times New Roman"/>
              </a:rPr>
              <a:t>approaches infinity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marL="0" indent="0" algn="just">
              <a:buNone/>
            </a:pPr>
            <a:endParaRPr lang="en-US" sz="2400" dirty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A linear, time-invariant system is unstable if the natural response grows </a:t>
            </a:r>
            <a:r>
              <a:rPr lang="en-US" sz="2400" dirty="0" smtClean="0">
                <a:latin typeface="Times New Roman"/>
              </a:rPr>
              <a:t>without bound </a:t>
            </a:r>
            <a:r>
              <a:rPr lang="en-US" sz="2400" dirty="0">
                <a:latin typeface="Times New Roman"/>
              </a:rPr>
              <a:t>as time approaches infinity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marL="0" indent="0" algn="just">
              <a:buNone/>
            </a:pPr>
            <a:endParaRPr lang="en-US" sz="2400" dirty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A linear, time-invariant system is marginally stable if the natural response </a:t>
            </a:r>
            <a:r>
              <a:rPr lang="en-US" sz="2400" dirty="0" smtClean="0">
                <a:latin typeface="Times New Roman"/>
              </a:rPr>
              <a:t>neither decays </a:t>
            </a:r>
            <a:r>
              <a:rPr lang="en-US" sz="2400" dirty="0">
                <a:latin typeface="Times New Roman"/>
              </a:rPr>
              <a:t>nor grows but remains constant or oscillates as time approaches infinity.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9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2667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6.1 </a:t>
            </a:r>
            <a:r>
              <a:rPr lang="en-US" sz="3600" b="1" dirty="0">
                <a:solidFill>
                  <a:srgbClr val="660066"/>
                </a:solidFill>
                <a:latin typeface="Arial"/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1534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How do we determine if a system is stable? </a:t>
            </a:r>
            <a:r>
              <a:rPr lang="en-US" sz="2400" dirty="0">
                <a:latin typeface="Times New Roman"/>
              </a:rPr>
              <a:t>Let us focus on the natural </a:t>
            </a:r>
            <a:r>
              <a:rPr lang="en-US" sz="2400" dirty="0" smtClean="0">
                <a:latin typeface="Times New Roman"/>
              </a:rPr>
              <a:t>response definitions </a:t>
            </a:r>
            <a:r>
              <a:rPr lang="en-US" sz="2400" dirty="0">
                <a:latin typeface="Times New Roman"/>
              </a:rPr>
              <a:t>of </a:t>
            </a:r>
            <a:r>
              <a:rPr lang="en-US" sz="2400" dirty="0" smtClean="0">
                <a:latin typeface="Times New Roman"/>
              </a:rPr>
              <a:t>stability</a:t>
            </a:r>
          </a:p>
          <a:p>
            <a:pPr marL="0" indent="0" algn="just">
              <a:buNone/>
            </a:pPr>
            <a:endParaRPr lang="en-US" sz="2400" dirty="0" smtClean="0">
              <a:latin typeface="Times New Roman"/>
            </a:endParaRPr>
          </a:p>
          <a:p>
            <a:pPr>
              <a:buFont typeface="Arial" pitchFamily="34" charset="0"/>
              <a:buChar char="•"/>
            </a:pPr>
            <a:r>
              <a:rPr lang="en-US" sz="2400" i="1" dirty="0" smtClean="0">
                <a:latin typeface="Times New Roman"/>
              </a:rPr>
              <a:t> </a:t>
            </a:r>
            <a:r>
              <a:rPr lang="en-US" sz="2400" dirty="0" smtClean="0">
                <a:latin typeface="Times New Roman"/>
              </a:rPr>
              <a:t>Stable </a:t>
            </a:r>
            <a:r>
              <a:rPr lang="en-US" sz="2400" dirty="0">
                <a:latin typeface="Times New Roman"/>
              </a:rPr>
              <a:t>systems have </a:t>
            </a:r>
            <a:r>
              <a:rPr lang="en-US" sz="2400" dirty="0" smtClean="0">
                <a:latin typeface="Times New Roman"/>
              </a:rPr>
              <a:t>closed-loop transfer </a:t>
            </a:r>
            <a:r>
              <a:rPr lang="en-US" sz="2400" dirty="0">
                <a:latin typeface="Times New Roman"/>
              </a:rPr>
              <a:t>functions with poles only in the left half-plane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marL="0" indent="0">
              <a:buNone/>
            </a:pPr>
            <a:endParaRPr lang="en-US" sz="2400" i="1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If </a:t>
            </a:r>
            <a:r>
              <a:rPr lang="en-US" sz="2400" dirty="0">
                <a:latin typeface="Times New Roman"/>
              </a:rPr>
              <a:t>the closed-loop system </a:t>
            </a:r>
            <a:r>
              <a:rPr lang="en-US" sz="2400" dirty="0" smtClean="0">
                <a:latin typeface="Times New Roman"/>
              </a:rPr>
              <a:t>poles are </a:t>
            </a:r>
            <a:r>
              <a:rPr lang="en-US" sz="2400" dirty="0">
                <a:latin typeface="Times New Roman"/>
              </a:rPr>
              <a:t>in the right half of the s-plane and hence have a positive real part, the system </a:t>
            </a:r>
            <a:r>
              <a:rPr lang="en-US" sz="2400" dirty="0" smtClean="0">
                <a:latin typeface="Times New Roman"/>
              </a:rPr>
              <a:t>is unstable</a:t>
            </a:r>
            <a:r>
              <a:rPr lang="en-US" sz="2400" dirty="0">
                <a:latin typeface="Times New Roman"/>
              </a:rPr>
              <a:t>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10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5948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6.1 </a:t>
            </a:r>
            <a:r>
              <a:rPr lang="en-US" sz="3600" b="1" dirty="0">
                <a:solidFill>
                  <a:srgbClr val="660066"/>
                </a:solidFill>
                <a:latin typeface="Arial"/>
              </a:rPr>
              <a:t>Introduction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11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52600"/>
            <a:ext cx="67056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567049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6.1 </a:t>
            </a:r>
            <a:r>
              <a:rPr lang="en-US" sz="3600" b="1" dirty="0">
                <a:solidFill>
                  <a:srgbClr val="660066"/>
                </a:solidFill>
                <a:latin typeface="Arial"/>
              </a:rPr>
              <a:t>Introduction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7391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76765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Stability – “s” Domain Stability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13</a:t>
            </a:fld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872698" y="1752600"/>
            <a:ext cx="7162800" cy="441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>
                <a:latin typeface="Helvetica-Bold"/>
              </a:rPr>
              <a:t>For a system represented by a transfer</a:t>
            </a:r>
          </a:p>
          <a:p>
            <a:r>
              <a:rPr lang="en-US" sz="2400" b="1" dirty="0">
                <a:latin typeface="Helvetica-Bold"/>
              </a:rPr>
              <a:t>function </a:t>
            </a:r>
            <a:r>
              <a:rPr lang="en-US" sz="2400" b="1" i="1" dirty="0">
                <a:latin typeface="Times-BoldItalic"/>
              </a:rPr>
              <a:t>G</a:t>
            </a:r>
            <a:r>
              <a:rPr lang="en-US" sz="2400" b="1" dirty="0">
                <a:latin typeface="Times-Bold"/>
              </a:rPr>
              <a:t>(</a:t>
            </a:r>
            <a:r>
              <a:rPr lang="en-US" sz="2400" b="1" i="1" dirty="0">
                <a:latin typeface="Times-BoldItalic"/>
              </a:rPr>
              <a:t>s</a:t>
            </a:r>
            <a:r>
              <a:rPr lang="en-US" sz="2400" b="1" dirty="0" smtClean="0">
                <a:latin typeface="Times-Bold"/>
              </a:rPr>
              <a:t>),</a:t>
            </a:r>
          </a:p>
          <a:p>
            <a:endParaRPr lang="en-US" sz="2400" b="1" dirty="0">
              <a:latin typeface="Times-Bold"/>
            </a:endParaRPr>
          </a:p>
          <a:p>
            <a:pPr algn="ctr"/>
            <a:r>
              <a:rPr lang="en-US" sz="2400" b="1" dirty="0">
                <a:solidFill>
                  <a:schemeClr val="tx1">
                    <a:lumMod val="50000"/>
                  </a:schemeClr>
                </a:solidFill>
                <a:latin typeface="Helvetica-Bold"/>
              </a:rPr>
              <a:t>system is BIBO </a:t>
            </a:r>
            <a:r>
              <a:rPr lang="en-US" sz="2400" b="1" dirty="0" smtClean="0">
                <a:solidFill>
                  <a:schemeClr val="tx1">
                    <a:lumMod val="50000"/>
                  </a:schemeClr>
                </a:solidFill>
                <a:latin typeface="Helvetica-Bold"/>
              </a:rPr>
              <a:t>stable</a:t>
            </a:r>
          </a:p>
          <a:p>
            <a:pPr algn="ctr"/>
            <a:endParaRPr lang="en-US" sz="2400" b="1" dirty="0">
              <a:latin typeface="Helvetica-Bold"/>
            </a:endParaRPr>
          </a:p>
          <a:p>
            <a:pPr algn="ctr"/>
            <a:endParaRPr lang="en-US" sz="2400" b="1" dirty="0" smtClean="0">
              <a:latin typeface="Helvetica-Bold"/>
            </a:endParaRPr>
          </a:p>
          <a:p>
            <a:pPr algn="ctr"/>
            <a:r>
              <a:rPr lang="en-US" sz="2400" b="1" i="1" dirty="0" smtClean="0">
                <a:solidFill>
                  <a:srgbClr val="FF0000"/>
                </a:solidFill>
                <a:latin typeface="Helvetica-BoldOblique"/>
              </a:rPr>
              <a:t>All </a:t>
            </a:r>
            <a:r>
              <a:rPr lang="en-US" sz="2400" b="1" i="1" dirty="0">
                <a:solidFill>
                  <a:srgbClr val="FF0000"/>
                </a:solidFill>
                <a:latin typeface="Helvetica-BoldOblique"/>
              </a:rPr>
              <a:t>the poles of </a:t>
            </a:r>
            <a:r>
              <a:rPr lang="en-US" sz="2400" b="1" i="1" dirty="0">
                <a:solidFill>
                  <a:srgbClr val="FF0000"/>
                </a:solidFill>
                <a:latin typeface="Times-BoldItalic"/>
              </a:rPr>
              <a:t>G</a:t>
            </a:r>
            <a:r>
              <a:rPr lang="en-US" sz="2400" b="1" dirty="0">
                <a:solidFill>
                  <a:srgbClr val="FF0000"/>
                </a:solidFill>
                <a:latin typeface="Times-Bold"/>
              </a:rPr>
              <a:t>(</a:t>
            </a:r>
            <a:r>
              <a:rPr lang="en-US" sz="2400" b="1" i="1" dirty="0">
                <a:solidFill>
                  <a:srgbClr val="FF0000"/>
                </a:solidFill>
                <a:latin typeface="Times-BoldItalic"/>
              </a:rPr>
              <a:t>s</a:t>
            </a:r>
            <a:r>
              <a:rPr lang="en-US" sz="2400" b="1" dirty="0">
                <a:solidFill>
                  <a:srgbClr val="FF0000"/>
                </a:solidFill>
                <a:latin typeface="Times-Bold"/>
              </a:rPr>
              <a:t>) </a:t>
            </a:r>
            <a:r>
              <a:rPr lang="en-US" sz="2400" b="1" i="1" dirty="0">
                <a:solidFill>
                  <a:srgbClr val="FF0000"/>
                </a:solidFill>
                <a:latin typeface="Helvetica-BoldOblique"/>
              </a:rPr>
              <a:t>are in the open </a:t>
            </a:r>
            <a:endParaRPr lang="en-US" sz="2400" b="1" i="1" dirty="0" smtClean="0">
              <a:solidFill>
                <a:srgbClr val="FF0000"/>
              </a:solidFill>
              <a:latin typeface="Helvetica-BoldOblique"/>
            </a:endParaRPr>
          </a:p>
          <a:p>
            <a:pPr algn="ctr"/>
            <a:r>
              <a:rPr lang="en-US" sz="2400" b="1" i="1" dirty="0" smtClean="0">
                <a:solidFill>
                  <a:srgbClr val="FF0000"/>
                </a:solidFill>
                <a:latin typeface="Helvetica-BoldOblique"/>
              </a:rPr>
              <a:t>left half </a:t>
            </a:r>
            <a:r>
              <a:rPr lang="en-US" sz="2400" b="1" i="1" dirty="0">
                <a:solidFill>
                  <a:srgbClr val="FF0000"/>
                </a:solidFill>
                <a:latin typeface="Helvetica-BoldOblique"/>
              </a:rPr>
              <a:t>of the complex </a:t>
            </a:r>
            <a:r>
              <a:rPr lang="en-US" sz="2400" b="1" i="1" dirty="0" smtClean="0">
                <a:solidFill>
                  <a:srgbClr val="FF0000"/>
                </a:solidFill>
                <a:latin typeface="Helvetica-BoldOblique"/>
              </a:rPr>
              <a:t>plane</a:t>
            </a:r>
          </a:p>
          <a:p>
            <a:pPr algn="ctr"/>
            <a:endParaRPr kumimoji="0" lang="en-US" sz="2400" b="1" i="1" u="sng" strike="noStrike" cap="none" normalizeH="0" baseline="0" dirty="0">
              <a:ln>
                <a:noFill/>
              </a:ln>
              <a:effectLst/>
              <a:latin typeface="Helvetica-BoldOblique"/>
              <a:cs typeface="Times New Roman" pitchFamily="18" charset="0"/>
            </a:endParaRPr>
          </a:p>
          <a:p>
            <a:pPr lvl="0" algn="ctr"/>
            <a:endParaRPr lang="en-US" sz="2400" b="1" dirty="0" smtClean="0">
              <a:solidFill>
                <a:srgbClr val="FF0000"/>
              </a:solidFill>
              <a:latin typeface="Helvetica-Bold"/>
            </a:endParaRPr>
          </a:p>
          <a:p>
            <a:pPr lvl="0" algn="ctr"/>
            <a:r>
              <a:rPr lang="en-US" sz="2400" b="1" dirty="0" smtClean="0">
                <a:solidFill>
                  <a:schemeClr val="tx1">
                    <a:lumMod val="50000"/>
                  </a:schemeClr>
                </a:solidFill>
                <a:latin typeface="Helvetica-Bold"/>
              </a:rPr>
              <a:t>system 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  <a:latin typeface="Helvetica-Bold"/>
              </a:rPr>
              <a:t>is asymptotically stable</a:t>
            </a:r>
          </a:p>
          <a:p>
            <a:pPr algn="ctr"/>
            <a:endParaRPr kumimoji="0" lang="en-US" sz="2400" b="1" i="0" u="sng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7" name="Up-Down Arrow 6"/>
          <p:cNvSpPr/>
          <p:nvPr/>
        </p:nvSpPr>
        <p:spPr bwMode="auto">
          <a:xfrm>
            <a:off x="4454098" y="3307772"/>
            <a:ext cx="346502" cy="574964"/>
          </a:xfrm>
          <a:prstGeom prst="upDown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577" y="4800600"/>
            <a:ext cx="40798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46034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75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Helvetica"/>
              </a:rPr>
              <a:t>Stability – Remarks on Stability Definition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153400" cy="43434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For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a general system (nonlinear etc.), BIBO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stability   condition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and asymptotic stability condition are different</a:t>
            </a: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Helvetica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For </a:t>
            </a:r>
            <a:r>
              <a:rPr lang="en-US" sz="2400" dirty="0">
                <a:solidFill>
                  <a:srgbClr val="FF0000"/>
                </a:solidFill>
                <a:latin typeface="Helvetica"/>
              </a:rPr>
              <a:t>linear time-invariant (LTI) systems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(to which we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can use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Laplace transform and we can obtain a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transfer function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), the conditions happen to be the same</a:t>
            </a: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Helvetica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In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this course, we are interested in only LTI systems,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we use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simply “</a:t>
            </a:r>
            <a:r>
              <a:rPr lang="en-US" sz="2400" dirty="0">
                <a:solidFill>
                  <a:srgbClr val="FF0000"/>
                </a:solidFill>
                <a:latin typeface="Helvetica"/>
              </a:rPr>
              <a:t>stable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” to mean both BIBO and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asymptotic stability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14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2257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Helvetica"/>
              </a:rPr>
              <a:t>Stability </a:t>
            </a:r>
            <a:r>
              <a:rPr lang="en-US" sz="3600" dirty="0" smtClean="0">
                <a:solidFill>
                  <a:srgbClr val="C00000"/>
                </a:solidFill>
                <a:latin typeface="Helvetica"/>
              </a:rPr>
              <a:t>– </a:t>
            </a:r>
            <a:r>
              <a:rPr lang="en-US" sz="3600" dirty="0">
                <a:solidFill>
                  <a:srgbClr val="C00000"/>
                </a:solidFill>
                <a:latin typeface="Helvetica"/>
              </a:rPr>
              <a:t>Examples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15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14055"/>
            <a:ext cx="68580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706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Stability – Summary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0010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000000"/>
                </a:solidFill>
                <a:latin typeface="Helvetica"/>
              </a:rPr>
              <a:t>• </a:t>
            </a:r>
            <a:r>
              <a:rPr lang="en-US" sz="2400" dirty="0">
                <a:latin typeface="Helvetica"/>
              </a:rPr>
              <a:t>Stability for LTI systems</a:t>
            </a:r>
          </a:p>
          <a:p>
            <a:pPr marL="0" indent="0" algn="just">
              <a:buNone/>
            </a:pP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   –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(BIBO and asymptotically) stable, marginally stable,</a:t>
            </a:r>
          </a:p>
          <a:p>
            <a:pPr marL="0" indent="0" algn="just">
              <a:buNone/>
            </a:pP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      unstable</a:t>
            </a:r>
            <a:endParaRPr lang="en-US" sz="2400" dirty="0">
              <a:solidFill>
                <a:srgbClr val="000000"/>
              </a:solidFill>
              <a:latin typeface="Helvetica"/>
            </a:endParaRPr>
          </a:p>
          <a:p>
            <a:pPr marL="0" indent="0" algn="just">
              <a:buNone/>
            </a:pP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   –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Stability for </a:t>
            </a:r>
            <a:r>
              <a:rPr lang="en-US" sz="2400" i="1" dirty="0" smtClean="0">
                <a:solidFill>
                  <a:srgbClr val="000000"/>
                </a:solidFill>
                <a:latin typeface="Times-Italic"/>
              </a:rPr>
              <a:t>G </a:t>
            </a:r>
            <a:r>
              <a:rPr lang="en-US" sz="2400" dirty="0" smtClean="0">
                <a:solidFill>
                  <a:srgbClr val="000000"/>
                </a:solidFill>
                <a:latin typeface="Times-Roman"/>
              </a:rPr>
              <a:t>(</a:t>
            </a:r>
            <a:r>
              <a:rPr lang="en-US" sz="2400" i="1" dirty="0">
                <a:solidFill>
                  <a:srgbClr val="000000"/>
                </a:solidFill>
                <a:latin typeface="Times-Italic"/>
              </a:rPr>
              <a:t>s</a:t>
            </a:r>
            <a:r>
              <a:rPr lang="en-US" sz="2400" dirty="0">
                <a:solidFill>
                  <a:srgbClr val="000000"/>
                </a:solidFill>
                <a:latin typeface="Times-Roman"/>
              </a:rPr>
              <a:t>)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is determined by poles of </a:t>
            </a:r>
            <a:r>
              <a:rPr lang="en-US" sz="2400" i="1" dirty="0">
                <a:solidFill>
                  <a:srgbClr val="000000"/>
                </a:solidFill>
                <a:latin typeface="Times-Italic"/>
              </a:rPr>
              <a:t>G</a:t>
            </a: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.</a:t>
            </a:r>
          </a:p>
          <a:p>
            <a:pPr marL="0" indent="0" algn="just">
              <a:buNone/>
            </a:pPr>
            <a:endParaRPr lang="en-US" sz="2400" dirty="0">
              <a:solidFill>
                <a:srgbClr val="000000"/>
              </a:solidFill>
              <a:latin typeface="Helvetica"/>
            </a:endParaRPr>
          </a:p>
          <a:p>
            <a:pPr marL="0" indent="0" algn="just">
              <a:buNone/>
            </a:pPr>
            <a:r>
              <a:rPr lang="en-US" sz="2400" dirty="0">
                <a:latin typeface="Helvetica"/>
              </a:rPr>
              <a:t>• </a:t>
            </a:r>
            <a:r>
              <a:rPr lang="en-US" sz="2400" dirty="0" smtClean="0">
                <a:latin typeface="Helvetica"/>
              </a:rPr>
              <a:t>Next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Helvetica"/>
              </a:rPr>
              <a:t>– </a:t>
            </a:r>
            <a:r>
              <a:rPr lang="en-US" sz="2400" dirty="0" err="1">
                <a:solidFill>
                  <a:srgbClr val="FF0000"/>
                </a:solidFill>
                <a:latin typeface="Helvetica"/>
              </a:rPr>
              <a:t>Routh</a:t>
            </a:r>
            <a:r>
              <a:rPr lang="en-US" sz="2400" dirty="0">
                <a:solidFill>
                  <a:srgbClr val="FF0000"/>
                </a:solidFill>
                <a:latin typeface="Helvetica"/>
              </a:rPr>
              <a:t>-Hurwitz stability criterion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to determine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stability                 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Helvetica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  without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explicitly computing the poles of a system.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16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6963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Times New Roman"/>
              </a:rPr>
              <a:t>6.2 </a:t>
            </a:r>
            <a:r>
              <a:rPr lang="en-US" sz="3600" b="1" dirty="0" err="1">
                <a:solidFill>
                  <a:srgbClr val="C00000"/>
                </a:solidFill>
                <a:latin typeface="Times New Roman"/>
              </a:rPr>
              <a:t>Routh</a:t>
            </a:r>
            <a:r>
              <a:rPr lang="en-US" sz="3600" b="1" dirty="0">
                <a:solidFill>
                  <a:srgbClr val="C00000"/>
                </a:solidFill>
                <a:latin typeface="Times New Roman"/>
              </a:rPr>
              <a:t>-Hurwitz Criterion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In this section, we learn a method that yields stability information without the </a:t>
            </a:r>
            <a:r>
              <a:rPr lang="en-US" sz="2400" dirty="0" smtClean="0">
                <a:latin typeface="Times New Roman"/>
              </a:rPr>
              <a:t>need to </a:t>
            </a:r>
            <a:r>
              <a:rPr lang="en-US" sz="2400" dirty="0">
                <a:latin typeface="Times New Roman"/>
              </a:rPr>
              <a:t>solve for the closed-loop system poles. </a:t>
            </a:r>
            <a:endParaRPr lang="en-US" sz="2400" dirty="0" smtClean="0">
              <a:latin typeface="Times New Roman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/>
              </a:rPr>
              <a:t>Using </a:t>
            </a:r>
            <a:r>
              <a:rPr lang="en-US" sz="2400" dirty="0">
                <a:latin typeface="Times New Roman"/>
              </a:rPr>
              <a:t>this method, we can tell how </a:t>
            </a:r>
            <a:r>
              <a:rPr lang="en-US" sz="2400" dirty="0" smtClean="0">
                <a:latin typeface="Times New Roman"/>
              </a:rPr>
              <a:t>many closed-loop </a:t>
            </a:r>
            <a:r>
              <a:rPr lang="en-US" sz="2400" dirty="0">
                <a:latin typeface="Times New Roman"/>
              </a:rPr>
              <a:t>system poles are in the left half-plane, in the right half-plane, and on </a:t>
            </a:r>
            <a:r>
              <a:rPr lang="en-US" sz="2400" dirty="0" smtClean="0">
                <a:latin typeface="Times New Roman"/>
              </a:rPr>
              <a:t>the </a:t>
            </a:r>
            <a:r>
              <a:rPr lang="en-US" sz="2400" dirty="0" err="1" smtClean="0">
                <a:latin typeface="Times New Roman"/>
              </a:rPr>
              <a:t>jw</a:t>
            </a:r>
            <a:r>
              <a:rPr lang="en-US" sz="2400" dirty="0" smtClean="0">
                <a:latin typeface="Times New Roman"/>
              </a:rPr>
              <a:t>-axis</a:t>
            </a:r>
            <a:r>
              <a:rPr lang="en-US" sz="2400" dirty="0">
                <a:latin typeface="Times New Roman"/>
              </a:rPr>
              <a:t>.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(Notice that we say how many, not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where.)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The method requires two steps: </a:t>
            </a:r>
            <a:endParaRPr lang="en-US" sz="2400" dirty="0" smtClean="0">
              <a:latin typeface="Times New Roman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/>
              </a:rPr>
              <a:t>(</a:t>
            </a:r>
            <a:r>
              <a:rPr lang="en-US" sz="2400" dirty="0">
                <a:latin typeface="Times New Roman"/>
              </a:rPr>
              <a:t>1) Generate a data table called a </a:t>
            </a:r>
            <a:r>
              <a:rPr lang="en-US" sz="2400" dirty="0" err="1">
                <a:latin typeface="Times New Roman"/>
              </a:rPr>
              <a:t>Routh</a:t>
            </a:r>
            <a:r>
              <a:rPr lang="en-US" sz="2400" dirty="0">
                <a:latin typeface="Times New Roman"/>
              </a:rPr>
              <a:t> table</a:t>
            </a:r>
          </a:p>
          <a:p>
            <a:pPr marL="0" indent="0" algn="just">
              <a:buNone/>
            </a:pPr>
            <a:r>
              <a:rPr lang="en-US" sz="2400" dirty="0" smtClean="0">
                <a:latin typeface="Times New Roman"/>
              </a:rPr>
              <a:t>(2</a:t>
            </a:r>
            <a:r>
              <a:rPr lang="en-US" sz="2400" dirty="0">
                <a:latin typeface="Times New Roman"/>
              </a:rPr>
              <a:t>) interpret the </a:t>
            </a:r>
            <a:r>
              <a:rPr lang="en-US" sz="2400" dirty="0" err="1">
                <a:latin typeface="Times New Roman"/>
              </a:rPr>
              <a:t>Routh</a:t>
            </a:r>
            <a:r>
              <a:rPr lang="en-US" sz="2400" dirty="0">
                <a:latin typeface="Times New Roman"/>
              </a:rPr>
              <a:t> table to tell how many closed-loop system poles are </a:t>
            </a:r>
            <a:r>
              <a:rPr lang="en-US" sz="2400" dirty="0" smtClean="0">
                <a:latin typeface="Times New Roman"/>
              </a:rPr>
              <a:t>in the LHP, </a:t>
            </a:r>
            <a:r>
              <a:rPr lang="en-US" sz="2400" dirty="0">
                <a:latin typeface="Times New Roman"/>
              </a:rPr>
              <a:t>the </a:t>
            </a:r>
            <a:r>
              <a:rPr lang="en-US" sz="2400" dirty="0" smtClean="0">
                <a:latin typeface="Times New Roman"/>
              </a:rPr>
              <a:t>RHP, </a:t>
            </a:r>
            <a:r>
              <a:rPr lang="en-US" sz="2400" dirty="0">
                <a:latin typeface="Times New Roman"/>
              </a:rPr>
              <a:t>and on </a:t>
            </a:r>
            <a:r>
              <a:rPr lang="en-US" sz="2400" i="1" dirty="0">
                <a:latin typeface="Times New Roman"/>
              </a:rPr>
              <a:t>the </a:t>
            </a:r>
            <a:r>
              <a:rPr lang="en-US" sz="2400" i="1" dirty="0" err="1" smtClean="0">
                <a:latin typeface="Times New Roman"/>
              </a:rPr>
              <a:t>jw</a:t>
            </a:r>
            <a:r>
              <a:rPr lang="en-US" sz="2400" i="1" dirty="0" smtClean="0">
                <a:latin typeface="Times New Roman"/>
              </a:rPr>
              <a:t>-axis</a:t>
            </a:r>
            <a:r>
              <a:rPr lang="en-US" sz="2400" i="1" dirty="0">
                <a:latin typeface="Times New Roman"/>
              </a:rPr>
              <a:t>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17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3802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Arial"/>
              </a:rPr>
              <a:t>Generating a Basic </a:t>
            </a:r>
            <a:r>
              <a:rPr lang="en-US" sz="3600" b="1" dirty="0" err="1">
                <a:solidFill>
                  <a:srgbClr val="C00000"/>
                </a:solidFill>
                <a:latin typeface="Arial"/>
              </a:rPr>
              <a:t>Routh</a:t>
            </a:r>
            <a:r>
              <a:rPr lang="en-US" sz="3600" b="1" dirty="0">
                <a:solidFill>
                  <a:srgbClr val="C00000"/>
                </a:solidFill>
                <a:latin typeface="Arial"/>
              </a:rPr>
              <a:t> Table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3058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/>
              </a:rPr>
              <a:t>Look at the equivalent closed-loop transfer function shown in Fig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18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33600"/>
            <a:ext cx="67056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5800" y="3810000"/>
            <a:ext cx="8077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/>
              </a:rPr>
              <a:t>Since we are interested in the system poles, we focus </a:t>
            </a:r>
            <a:r>
              <a:rPr lang="en-US" sz="2400" dirty="0" smtClean="0">
                <a:latin typeface="Times New Roman"/>
              </a:rPr>
              <a:t>our attention </a:t>
            </a:r>
            <a:r>
              <a:rPr lang="en-US" sz="2400" dirty="0">
                <a:latin typeface="Times New Roman"/>
              </a:rPr>
              <a:t>on the </a:t>
            </a:r>
            <a:r>
              <a:rPr lang="en-US" sz="2400" dirty="0" smtClean="0">
                <a:latin typeface="Times New Roman"/>
              </a:rPr>
              <a:t>denominator. </a:t>
            </a:r>
          </a:p>
          <a:p>
            <a:pPr algn="just"/>
            <a:r>
              <a:rPr lang="en-US" sz="2400" dirty="0" smtClean="0">
                <a:latin typeface="Times New Roman"/>
              </a:rPr>
              <a:t>In order the above characteristic eq. does not have roots in RHP, it is necessary but not sufficient that the following hold;</a:t>
            </a:r>
          </a:p>
          <a:p>
            <a:pPr marL="457200" indent="-457200" algn="just">
              <a:buAutoNum type="arabicPeriod"/>
            </a:pPr>
            <a:r>
              <a:rPr lang="en-US" sz="2400" dirty="0" smtClean="0">
                <a:latin typeface="Times New Roman"/>
              </a:rPr>
              <a:t>All the coefficient  of the polynomial have the same sign.</a:t>
            </a:r>
          </a:p>
          <a:p>
            <a:pPr marL="457200" indent="-457200" algn="just">
              <a:buAutoNum type="arabicPeriod"/>
            </a:pPr>
            <a:r>
              <a:rPr lang="en-US" sz="2400" dirty="0" smtClean="0">
                <a:latin typeface="Times New Roman"/>
              </a:rPr>
              <a:t>None of the coefficient vanishes.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544893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Arial"/>
              </a:rPr>
              <a:t>Generating a Basic </a:t>
            </a:r>
            <a:r>
              <a:rPr lang="en-US" sz="3600" b="1" dirty="0" err="1">
                <a:solidFill>
                  <a:srgbClr val="C00000"/>
                </a:solidFill>
                <a:latin typeface="Arial"/>
              </a:rPr>
              <a:t>Routh</a:t>
            </a:r>
            <a:r>
              <a:rPr lang="en-US" sz="3600" b="1" dirty="0">
                <a:solidFill>
                  <a:srgbClr val="C00000"/>
                </a:solidFill>
                <a:latin typeface="Arial"/>
              </a:rPr>
              <a:t> Table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19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618" y="2438400"/>
            <a:ext cx="461010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62000" y="1676400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400" dirty="0">
                <a:solidFill>
                  <a:srgbClr val="40458C"/>
                </a:solidFill>
                <a:latin typeface="Times New Roman"/>
              </a:rPr>
              <a:t>We first create the </a:t>
            </a:r>
            <a:r>
              <a:rPr lang="en-US" sz="2400" dirty="0" err="1">
                <a:solidFill>
                  <a:srgbClr val="40458C"/>
                </a:solidFill>
                <a:latin typeface="Times New Roman"/>
              </a:rPr>
              <a:t>Routh</a:t>
            </a:r>
            <a:r>
              <a:rPr lang="en-US" sz="2400" dirty="0">
                <a:solidFill>
                  <a:srgbClr val="40458C"/>
                </a:solidFill>
                <a:latin typeface="Times New Roman"/>
              </a:rPr>
              <a:t> table shown in Table below</a:t>
            </a:r>
            <a:endParaRPr lang="en-US" sz="2400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706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Arial"/>
              </a:rPr>
              <a:t>Generating a Basic </a:t>
            </a:r>
            <a:r>
              <a:rPr lang="en-US" sz="3600" b="1" dirty="0" err="1">
                <a:solidFill>
                  <a:srgbClr val="C00000"/>
                </a:solidFill>
                <a:latin typeface="Arial"/>
              </a:rPr>
              <a:t>Routh</a:t>
            </a:r>
            <a:r>
              <a:rPr lang="en-US" sz="3600" b="1" dirty="0">
                <a:solidFill>
                  <a:srgbClr val="C00000"/>
                </a:solidFill>
                <a:latin typeface="Arial"/>
              </a:rPr>
              <a:t> Table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153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Only the first 2 rows of the array are obtained </a:t>
            </a:r>
            <a:r>
              <a:rPr lang="en-US" sz="2400" dirty="0" smtClean="0">
                <a:solidFill>
                  <a:srgbClr val="40458C"/>
                </a:solidFill>
              </a:rPr>
              <a:t>from the characteristic eq. the remaining are calculated as follows;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20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14600"/>
            <a:ext cx="5978525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44554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Stability – </a:t>
            </a:r>
            <a:r>
              <a:rPr lang="en-US" sz="3600" dirty="0" err="1">
                <a:solidFill>
                  <a:srgbClr val="C00000"/>
                </a:solidFill>
                <a:latin typeface="Helvetica"/>
              </a:rPr>
              <a:t>Routh</a:t>
            </a:r>
            <a:r>
              <a:rPr lang="en-US" sz="3600" dirty="0">
                <a:solidFill>
                  <a:srgbClr val="C00000"/>
                </a:solidFill>
                <a:latin typeface="Helvetica"/>
              </a:rPr>
              <a:t>-Hurwitz Example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21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13466"/>
            <a:ext cx="44196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667000"/>
            <a:ext cx="43434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038" y="5410200"/>
            <a:ext cx="1720561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ight Arrow 5"/>
          <p:cNvSpPr/>
          <p:nvPr/>
        </p:nvSpPr>
        <p:spPr bwMode="auto">
          <a:xfrm>
            <a:off x="3962400" y="5586190"/>
            <a:ext cx="978408" cy="484632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410200"/>
            <a:ext cx="1905000" cy="836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74719" y="1571792"/>
            <a:ext cx="535749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Find the stability of the characteristic  </a:t>
            </a:r>
            <a:r>
              <a:rPr lang="en-US" sz="2200" dirty="0" err="1" smtClean="0"/>
              <a:t>eq</a:t>
            </a:r>
            <a:r>
              <a:rPr lang="en-US" sz="2200" dirty="0" smtClean="0"/>
              <a:t>;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8161978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Arial"/>
              </a:rPr>
              <a:t>Example </a:t>
            </a:r>
            <a:r>
              <a:rPr lang="en-US" sz="3600" b="1" dirty="0" smtClean="0">
                <a:solidFill>
                  <a:srgbClr val="C00000"/>
                </a:solidFill>
                <a:latin typeface="Arial"/>
              </a:rPr>
              <a:t>6.1 P. 306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400" dirty="0">
                <a:latin typeface="Times New Roman"/>
              </a:rPr>
              <a:t>Make the </a:t>
            </a:r>
            <a:r>
              <a:rPr lang="en-US" sz="2400" dirty="0" err="1">
                <a:latin typeface="Times New Roman"/>
              </a:rPr>
              <a:t>Routh</a:t>
            </a:r>
            <a:r>
              <a:rPr lang="en-US" sz="2400" dirty="0">
                <a:latin typeface="Times New Roman"/>
              </a:rPr>
              <a:t> table for the system shown in Figure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90800"/>
            <a:ext cx="5514975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73215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Arial"/>
              </a:rPr>
              <a:t>Example 6.1 P. 306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sz="2400" dirty="0">
                <a:latin typeface="Times New Roman"/>
              </a:rPr>
              <a:t>: The first step is to find the equivalent closed-loop system because </a:t>
            </a:r>
            <a:r>
              <a:rPr lang="en-US" sz="2400" dirty="0" smtClean="0">
                <a:latin typeface="Times New Roman"/>
              </a:rPr>
              <a:t>we want </a:t>
            </a:r>
            <a:r>
              <a:rPr lang="en-US" sz="2400" dirty="0">
                <a:latin typeface="Times New Roman"/>
              </a:rPr>
              <a:t>to test the denominator of this </a:t>
            </a:r>
            <a:r>
              <a:rPr lang="en-US" sz="2400" dirty="0" smtClean="0">
                <a:latin typeface="Times New Roman"/>
              </a:rPr>
              <a:t>function.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23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2286000"/>
            <a:ext cx="6499225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62000" y="5867400"/>
            <a:ext cx="6251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System is unstable and has 2 poles in RHP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3185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C00000"/>
                </a:solidFill>
              </a:rPr>
              <a:t>Example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24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780" y="2109233"/>
            <a:ext cx="2862946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69551" y="1676399"/>
            <a:ext cx="26597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Times New Roman"/>
              </a:rPr>
              <a:t>Consider the equation</a:t>
            </a:r>
            <a:endParaRPr lang="en-US" sz="2200" dirty="0"/>
          </a:p>
        </p:txBody>
      </p:sp>
      <p:sp>
        <p:nvSpPr>
          <p:cNvPr id="8" name="Rectangle 7"/>
          <p:cNvSpPr/>
          <p:nvPr/>
        </p:nvSpPr>
        <p:spPr>
          <a:xfrm>
            <a:off x="669551" y="2751892"/>
            <a:ext cx="11871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200" dirty="0">
                <a:solidFill>
                  <a:srgbClr val="FF0000"/>
                </a:solidFill>
              </a:rPr>
              <a:t>Solution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1971693" y="2828836"/>
            <a:ext cx="6826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Times New Roman"/>
              </a:rPr>
              <a:t>Because the equation has no missing terms and the coefficients are all of the same sign, it satisfies </a:t>
            </a:r>
            <a:r>
              <a:rPr lang="en-US" sz="2000" dirty="0" smtClean="0">
                <a:latin typeface="Times New Roman"/>
              </a:rPr>
              <a:t>the necessary </a:t>
            </a:r>
            <a:r>
              <a:rPr lang="en-US" sz="2000" dirty="0">
                <a:latin typeface="Times New Roman"/>
              </a:rPr>
              <a:t>condition</a:t>
            </a:r>
            <a:endParaRPr lang="en-US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657600"/>
            <a:ext cx="33528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111" y="4495801"/>
            <a:ext cx="675893" cy="363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18" y="5334000"/>
            <a:ext cx="67627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019799" y="3716822"/>
            <a:ext cx="27781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latin typeface="Times New Roman"/>
              </a:rPr>
              <a:t>System is unstable because </a:t>
            </a:r>
            <a:r>
              <a:rPr lang="en-US" sz="2000" dirty="0">
                <a:latin typeface="Times New Roman"/>
              </a:rPr>
              <a:t>there are two sign changes in the first column of the tabulation, the equation has two roots </a:t>
            </a:r>
            <a:r>
              <a:rPr lang="en-US" sz="2000" dirty="0" smtClean="0">
                <a:latin typeface="Times New Roman"/>
              </a:rPr>
              <a:t>in the </a:t>
            </a:r>
            <a:r>
              <a:rPr lang="en-US" sz="2000" dirty="0">
                <a:latin typeface="Times New Roman"/>
              </a:rPr>
              <a:t>right half of the .y-plane.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958291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Arial"/>
              </a:rPr>
              <a:t>6.3 </a:t>
            </a:r>
            <a:r>
              <a:rPr lang="en-US" sz="3600" b="1" dirty="0" err="1">
                <a:solidFill>
                  <a:srgbClr val="C00000"/>
                </a:solidFill>
                <a:latin typeface="Arial"/>
              </a:rPr>
              <a:t>Routh</a:t>
            </a:r>
            <a:r>
              <a:rPr lang="en-US" sz="3600" b="1" dirty="0">
                <a:solidFill>
                  <a:srgbClr val="C00000"/>
                </a:solidFill>
                <a:latin typeface="Arial"/>
              </a:rPr>
              <a:t>-Hurwitz Criterion: Special Cases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Two special cases can occur: </a:t>
            </a:r>
            <a:endParaRPr lang="en-US" sz="2400" dirty="0" smtClean="0">
              <a:latin typeface="Times New Roman"/>
            </a:endParaRPr>
          </a:p>
          <a:p>
            <a:pPr marL="457200" indent="-457200" algn="just">
              <a:buAutoNum type="arabicParenBoth"/>
            </a:pPr>
            <a:r>
              <a:rPr lang="en-US" sz="2400" dirty="0" smtClean="0">
                <a:latin typeface="Times New Roman"/>
              </a:rPr>
              <a:t>The </a:t>
            </a:r>
            <a:r>
              <a:rPr lang="en-US" sz="2400" dirty="0" err="1">
                <a:latin typeface="Times New Roman"/>
              </a:rPr>
              <a:t>Routh</a:t>
            </a:r>
            <a:r>
              <a:rPr lang="en-US" sz="2400" dirty="0">
                <a:latin typeface="Times New Roman"/>
              </a:rPr>
              <a:t> table sometimes will have a zero only </a:t>
            </a:r>
            <a:r>
              <a:rPr lang="en-US" sz="2400" dirty="0" smtClean="0">
                <a:latin typeface="Times New Roman"/>
              </a:rPr>
              <a:t>in the </a:t>
            </a:r>
            <a:r>
              <a:rPr lang="en-US" sz="2400" dirty="0">
                <a:latin typeface="Times New Roman"/>
              </a:rPr>
              <a:t>first column of a row, or </a:t>
            </a:r>
            <a:endParaRPr lang="en-US" sz="2400" dirty="0" smtClean="0">
              <a:latin typeface="Times New Roman"/>
            </a:endParaRPr>
          </a:p>
          <a:p>
            <a:pPr marL="457200" indent="-457200" algn="just">
              <a:buAutoNum type="arabicParenBoth"/>
            </a:pPr>
            <a:endParaRPr lang="en-US" sz="2400" dirty="0" smtClean="0">
              <a:latin typeface="Times New Roman"/>
            </a:endParaRPr>
          </a:p>
          <a:p>
            <a:pPr marL="457200" indent="-457200" algn="just">
              <a:buAutoNum type="arabicParenBoth"/>
            </a:pPr>
            <a:r>
              <a:rPr lang="en-US" sz="2400" dirty="0">
                <a:latin typeface="Times New Roman"/>
              </a:rPr>
              <a:t>T</a:t>
            </a:r>
            <a:r>
              <a:rPr lang="en-US" sz="2400" dirty="0" smtClean="0">
                <a:latin typeface="Times New Roman"/>
              </a:rPr>
              <a:t>he </a:t>
            </a:r>
            <a:r>
              <a:rPr lang="en-US" sz="2400" dirty="0" err="1">
                <a:latin typeface="Times New Roman"/>
              </a:rPr>
              <a:t>Routh</a:t>
            </a:r>
            <a:r>
              <a:rPr lang="en-US" sz="2400" dirty="0">
                <a:latin typeface="Times New Roman"/>
              </a:rPr>
              <a:t> table sometimes will have an entire </a:t>
            </a:r>
            <a:r>
              <a:rPr lang="en-US" sz="2400" dirty="0" smtClean="0">
                <a:latin typeface="Times New Roman"/>
              </a:rPr>
              <a:t>row that </a:t>
            </a:r>
            <a:r>
              <a:rPr lang="en-US" sz="2400" dirty="0">
                <a:latin typeface="Times New Roman"/>
              </a:rPr>
              <a:t>consists of zeros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25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2321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Arial"/>
              </a:rPr>
              <a:t>Zero Only in the First Column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7772400" cy="41148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If the first element of a row is zero, division by zero would be required to form </a:t>
            </a:r>
            <a:r>
              <a:rPr lang="en-US" sz="2400" dirty="0" smtClean="0">
                <a:latin typeface="Times New Roman"/>
              </a:rPr>
              <a:t>the next </a:t>
            </a:r>
            <a:r>
              <a:rPr lang="en-US" sz="2400" dirty="0">
                <a:latin typeface="Times New Roman"/>
              </a:rPr>
              <a:t>row. </a:t>
            </a:r>
            <a:endParaRPr lang="en-US" sz="2400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To </a:t>
            </a:r>
            <a:r>
              <a:rPr lang="en-US" sz="2400" dirty="0">
                <a:latin typeface="Times New Roman"/>
              </a:rPr>
              <a:t>avoid this phenomenon, an epsilon, </a:t>
            </a:r>
            <a:r>
              <a:rPr lang="el-GR" dirty="0" smtClean="0">
                <a:solidFill>
                  <a:srgbClr val="FF0000"/>
                </a:solidFill>
                <a:latin typeface="Times New Roman"/>
              </a:rPr>
              <a:t>ε</a:t>
            </a:r>
            <a:r>
              <a:rPr lang="en-US" sz="2400" dirty="0" smtClean="0">
                <a:latin typeface="Times New Roman"/>
              </a:rPr>
              <a:t>, </a:t>
            </a:r>
            <a:r>
              <a:rPr lang="en-US" sz="2400" dirty="0">
                <a:latin typeface="Times New Roman"/>
              </a:rPr>
              <a:t>is assigned to replace the zero </a:t>
            </a:r>
            <a:r>
              <a:rPr lang="en-US" sz="2400" dirty="0" smtClean="0">
                <a:latin typeface="Times New Roman"/>
              </a:rPr>
              <a:t>in the </a:t>
            </a:r>
            <a:r>
              <a:rPr lang="en-US" sz="2400" dirty="0">
                <a:latin typeface="Times New Roman"/>
              </a:rPr>
              <a:t>first column. </a:t>
            </a:r>
            <a:endParaRPr lang="en-US" sz="2400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The </a:t>
            </a:r>
            <a:r>
              <a:rPr lang="en-US" sz="2400" dirty="0">
                <a:latin typeface="Times New Roman"/>
              </a:rPr>
              <a:t>value </a:t>
            </a:r>
            <a:r>
              <a:rPr lang="el-GR" dirty="0">
                <a:solidFill>
                  <a:srgbClr val="FF0000"/>
                </a:solidFill>
                <a:latin typeface="Times New Roman"/>
              </a:rPr>
              <a:t>ε</a:t>
            </a:r>
            <a:r>
              <a:rPr lang="en-US" sz="2400" dirty="0" smtClean="0">
                <a:latin typeface="Times New Roman"/>
              </a:rPr>
              <a:t> </a:t>
            </a:r>
            <a:r>
              <a:rPr lang="en-US" sz="2400" dirty="0">
                <a:latin typeface="Times New Roman"/>
              </a:rPr>
              <a:t>is then allowed to approach zero from either </a:t>
            </a:r>
            <a:r>
              <a:rPr lang="en-US" sz="2400" dirty="0" smtClean="0">
                <a:latin typeface="Times New Roman"/>
              </a:rPr>
              <a:t>the positive </a:t>
            </a:r>
            <a:r>
              <a:rPr lang="en-US" sz="2400" dirty="0">
                <a:latin typeface="Times New Roman"/>
              </a:rPr>
              <a:t>or the negative side, after which the signs of the entries in the first </a:t>
            </a:r>
            <a:r>
              <a:rPr lang="en-US" sz="2400" dirty="0" smtClean="0">
                <a:latin typeface="Times New Roman"/>
              </a:rPr>
              <a:t>column can </a:t>
            </a:r>
            <a:r>
              <a:rPr lang="en-US" sz="2400" dirty="0">
                <a:latin typeface="Times New Roman"/>
              </a:rPr>
              <a:t>be determined.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26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3052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6.2 P.308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</a:rPr>
              <a:t>PROBLEM: </a:t>
            </a:r>
            <a:r>
              <a:rPr lang="en-US" sz="2400" dirty="0"/>
              <a:t>Determine the stability of the closed-loop transfer function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27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905000"/>
            <a:ext cx="2895600" cy="817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798618"/>
            <a:ext cx="4059238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34000" y="2766536"/>
            <a:ext cx="34290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/>
              </a:rPr>
              <a:t>A</a:t>
            </a:r>
            <a:r>
              <a:rPr lang="en-US" sz="2200" dirty="0" smtClean="0">
                <a:latin typeface="Times New Roman"/>
              </a:rPr>
              <a:t> </a:t>
            </a:r>
            <a:r>
              <a:rPr lang="en-US" sz="2200" dirty="0">
                <a:latin typeface="Times New Roman"/>
              </a:rPr>
              <a:t>sign change from the </a:t>
            </a:r>
            <a:r>
              <a:rPr lang="en-US" sz="2200" i="1" dirty="0">
                <a:latin typeface="Times New Roman"/>
              </a:rPr>
              <a:t>s</a:t>
            </a:r>
            <a:r>
              <a:rPr lang="en-US" sz="1200" i="1" dirty="0">
                <a:latin typeface="Times New Roman"/>
              </a:rPr>
              <a:t>3</a:t>
            </a:r>
            <a:r>
              <a:rPr lang="en-US" sz="2200" i="1" dirty="0">
                <a:latin typeface="Times New Roman"/>
              </a:rPr>
              <a:t> </a:t>
            </a:r>
            <a:r>
              <a:rPr lang="en-US" sz="2200" dirty="0">
                <a:latin typeface="Times New Roman"/>
              </a:rPr>
              <a:t>row to </a:t>
            </a:r>
            <a:r>
              <a:rPr lang="en-US" sz="2200" dirty="0" smtClean="0">
                <a:latin typeface="Times New Roman"/>
              </a:rPr>
              <a:t>the </a:t>
            </a:r>
            <a:r>
              <a:rPr lang="en-US" sz="2200" i="1" dirty="0" smtClean="0">
                <a:latin typeface="Times New Roman"/>
              </a:rPr>
              <a:t>s</a:t>
            </a:r>
            <a:r>
              <a:rPr lang="en-US" sz="1200" i="1" dirty="0" smtClean="0">
                <a:latin typeface="Times New Roman"/>
              </a:rPr>
              <a:t>2</a:t>
            </a:r>
            <a:r>
              <a:rPr lang="en-US" sz="2200" i="1" dirty="0" smtClean="0">
                <a:latin typeface="Times New Roman"/>
              </a:rPr>
              <a:t>  </a:t>
            </a:r>
            <a:r>
              <a:rPr lang="en-US" sz="2200" dirty="0" smtClean="0">
                <a:latin typeface="Times New Roman"/>
              </a:rPr>
              <a:t>row</a:t>
            </a:r>
            <a:r>
              <a:rPr lang="en-US" sz="2200" dirty="0">
                <a:latin typeface="Times New Roman"/>
              </a:rPr>
              <a:t>, and there will be another sign change from the </a:t>
            </a:r>
            <a:r>
              <a:rPr lang="en-US" sz="2200" i="1" dirty="0">
                <a:latin typeface="Times New Roman"/>
              </a:rPr>
              <a:t>s</a:t>
            </a:r>
            <a:r>
              <a:rPr lang="en-US" sz="1200" i="1" dirty="0">
                <a:latin typeface="Times New Roman"/>
              </a:rPr>
              <a:t>2</a:t>
            </a:r>
            <a:r>
              <a:rPr lang="en-US" sz="2200" i="1" dirty="0">
                <a:latin typeface="Times New Roman"/>
              </a:rPr>
              <a:t> </a:t>
            </a:r>
            <a:r>
              <a:rPr lang="en-US" sz="2200" dirty="0">
                <a:latin typeface="Times New Roman"/>
              </a:rPr>
              <a:t>row to the s</a:t>
            </a:r>
            <a:r>
              <a:rPr lang="en-US" sz="1200" dirty="0" smtClean="0">
                <a:latin typeface="Times New Roman"/>
              </a:rPr>
              <a:t>1</a:t>
            </a:r>
            <a:r>
              <a:rPr lang="en-US" sz="2200" dirty="0" smtClean="0">
                <a:latin typeface="Times New Roman"/>
              </a:rPr>
              <a:t> </a:t>
            </a:r>
            <a:r>
              <a:rPr lang="en-US" sz="2200" dirty="0">
                <a:latin typeface="Times New Roman"/>
              </a:rPr>
              <a:t>row. </a:t>
            </a:r>
            <a:r>
              <a:rPr lang="en-US" sz="2200" dirty="0" smtClean="0">
                <a:latin typeface="Times New Roman"/>
              </a:rPr>
              <a:t>Hence, the </a:t>
            </a:r>
            <a:r>
              <a:rPr lang="en-US" sz="2200" dirty="0">
                <a:latin typeface="Times New Roman"/>
              </a:rPr>
              <a:t>system is unstable and has two poles in the right half-plane.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779097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Arial"/>
              </a:rPr>
              <a:t>Entire Row is Zero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latin typeface="Times New Roman"/>
              </a:rPr>
              <a:t>We now look at the second special case. Sometimes while making a </a:t>
            </a:r>
            <a:r>
              <a:rPr lang="en-US" sz="2200" dirty="0" err="1">
                <a:latin typeface="Times New Roman"/>
              </a:rPr>
              <a:t>Routh</a:t>
            </a:r>
            <a:r>
              <a:rPr lang="en-US" sz="2200" dirty="0">
                <a:latin typeface="Times New Roman"/>
              </a:rPr>
              <a:t> table, we find that an entire row consists of zeros. </a:t>
            </a:r>
          </a:p>
          <a:p>
            <a:pPr marL="0" indent="0" algn="just">
              <a:buNone/>
            </a:pPr>
            <a:r>
              <a:rPr lang="en-US" sz="2200" dirty="0">
                <a:latin typeface="Times New Roman"/>
              </a:rPr>
              <a:t>Reason for entire row is zero; it indicates one or more of the following exist: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/>
              </a:rPr>
              <a:t>(1) The roots are symmetrical and real,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/>
              </a:rPr>
              <a:t>(2) the roots are symmetrical and </a:t>
            </a:r>
            <a:endParaRPr lang="en-US" sz="2200" dirty="0" smtClean="0">
              <a:solidFill>
                <a:srgbClr val="FF0000"/>
              </a:solidFill>
              <a:latin typeface="Times New Roman"/>
            </a:endParaRPr>
          </a:p>
          <a:p>
            <a:pPr marL="0" indent="0" algn="just">
              <a:buNone/>
            </a:pPr>
            <a:r>
              <a:rPr lang="en-US" sz="2200" dirty="0" smtClean="0">
                <a:solidFill>
                  <a:srgbClr val="FF0000"/>
                </a:solidFill>
                <a:latin typeface="Times New Roman"/>
              </a:rPr>
              <a:t>imaginary</a:t>
            </a:r>
            <a:r>
              <a:rPr lang="en-US" sz="2200" dirty="0">
                <a:solidFill>
                  <a:srgbClr val="FF0000"/>
                </a:solidFill>
                <a:latin typeface="Times New Roman"/>
              </a:rPr>
              <a:t>,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</a:rPr>
              <a:t>or</a:t>
            </a:r>
          </a:p>
          <a:p>
            <a:pPr marL="0" indent="0" algn="just">
              <a:buNone/>
            </a:pPr>
            <a:r>
              <a:rPr lang="en-US" sz="2200" dirty="0" smtClean="0">
                <a:solidFill>
                  <a:srgbClr val="FF0000"/>
                </a:solidFill>
                <a:latin typeface="Times New Roman"/>
              </a:rPr>
              <a:t>(</a:t>
            </a:r>
            <a:r>
              <a:rPr lang="en-US" sz="2200" dirty="0">
                <a:solidFill>
                  <a:srgbClr val="FF0000"/>
                </a:solidFill>
                <a:latin typeface="Times New Roman"/>
              </a:rPr>
              <a:t>3) the roots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</a:rPr>
              <a:t>are </a:t>
            </a:r>
            <a:r>
              <a:rPr lang="en-US" sz="2200" dirty="0" err="1" smtClean="0">
                <a:solidFill>
                  <a:srgbClr val="FF0000"/>
                </a:solidFill>
                <a:latin typeface="Times New Roman"/>
              </a:rPr>
              <a:t>quadrantal</a:t>
            </a:r>
            <a:r>
              <a:rPr lang="en-US" sz="2200" dirty="0">
                <a:latin typeface="Times New Roman"/>
              </a:rPr>
              <a:t>.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28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743200"/>
            <a:ext cx="38862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2723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Arial"/>
              </a:rPr>
              <a:t>Entire Row is Zero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6482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To continue with </a:t>
            </a:r>
            <a:r>
              <a:rPr lang="en-US" sz="2400" dirty="0" err="1">
                <a:solidFill>
                  <a:srgbClr val="FF0000"/>
                </a:solidFill>
                <a:latin typeface="Times New Roman"/>
              </a:rPr>
              <a:t>Routh's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tabulation when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a row of zero appears, we conduct the following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steps: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08189B"/>
                </a:solidFill>
                <a:latin typeface="Times New Roman"/>
              </a:rPr>
              <a:t>1. </a:t>
            </a:r>
            <a:r>
              <a:rPr lang="en-US" sz="2200" dirty="0">
                <a:solidFill>
                  <a:srgbClr val="000000"/>
                </a:solidFill>
                <a:latin typeface="Times New Roman"/>
              </a:rPr>
              <a:t>Form the auxiliary equation 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P(s</a:t>
            </a:r>
            <a:r>
              <a:rPr lang="en-US" sz="2200" dirty="0">
                <a:solidFill>
                  <a:srgbClr val="000000"/>
                </a:solidFill>
                <a:latin typeface="Times New Roman"/>
              </a:rPr>
              <a:t>) = 0 by using the coefficients from the row just 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preceding the </a:t>
            </a:r>
            <a:r>
              <a:rPr lang="en-US" sz="2200" dirty="0">
                <a:solidFill>
                  <a:srgbClr val="000000"/>
                </a:solidFill>
                <a:latin typeface="Times New Roman"/>
              </a:rPr>
              <a:t>row of zeros.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11026D"/>
                </a:solidFill>
                <a:latin typeface="Times New Roman"/>
              </a:rPr>
              <a:t>2. </a:t>
            </a:r>
            <a:r>
              <a:rPr lang="en-US" sz="2200" dirty="0">
                <a:solidFill>
                  <a:srgbClr val="000000"/>
                </a:solidFill>
                <a:latin typeface="Times New Roman"/>
              </a:rPr>
              <a:t>Take the derivative of the auxiliary equation with respect to s; this gives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dP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(s</a:t>
            </a:r>
            <a:r>
              <a:rPr lang="en-US" sz="2200" dirty="0">
                <a:solidFill>
                  <a:srgbClr val="000000"/>
                </a:solidFill>
                <a:latin typeface="Times New Roman"/>
              </a:rPr>
              <a:t>)/ds = 0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0F006C"/>
                </a:solidFill>
                <a:latin typeface="Times New Roman"/>
              </a:rPr>
              <a:t>3. </a:t>
            </a:r>
            <a:r>
              <a:rPr lang="en-US" sz="2200" dirty="0">
                <a:solidFill>
                  <a:srgbClr val="000000"/>
                </a:solidFill>
                <a:latin typeface="Times New Roman"/>
              </a:rPr>
              <a:t>Replace the row of zeros with the coefficients of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dP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(s)/</a:t>
            </a:r>
            <a:r>
              <a:rPr lang="en-US" sz="2200" dirty="0">
                <a:solidFill>
                  <a:srgbClr val="000000"/>
                </a:solidFill>
                <a:latin typeface="Times New Roman"/>
              </a:rPr>
              <a:t>ds 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.</a:t>
            </a:r>
            <a:endParaRPr lang="en-US" sz="2200" dirty="0">
              <a:solidFill>
                <a:srgbClr val="000000"/>
              </a:solidFill>
              <a:latin typeface="Times New Roman"/>
            </a:endParaRPr>
          </a:p>
          <a:p>
            <a:pPr marL="0" indent="0" algn="just">
              <a:buNone/>
            </a:pPr>
            <a:r>
              <a:rPr lang="en-US" sz="2200" dirty="0">
                <a:solidFill>
                  <a:srgbClr val="0F006C"/>
                </a:solidFill>
                <a:latin typeface="Times New Roman"/>
              </a:rPr>
              <a:t>4. </a:t>
            </a:r>
            <a:r>
              <a:rPr lang="en-US" sz="2200" dirty="0">
                <a:solidFill>
                  <a:srgbClr val="000000"/>
                </a:solidFill>
                <a:latin typeface="Times New Roman"/>
              </a:rPr>
              <a:t>Continue with </a:t>
            </a:r>
            <a:r>
              <a:rPr lang="en-US" sz="2200" dirty="0" err="1">
                <a:solidFill>
                  <a:srgbClr val="000000"/>
                </a:solidFill>
                <a:latin typeface="Times New Roman"/>
              </a:rPr>
              <a:t>Routh's</a:t>
            </a:r>
            <a:r>
              <a:rPr lang="en-US" sz="2200" dirty="0">
                <a:solidFill>
                  <a:srgbClr val="000000"/>
                </a:solidFill>
                <a:latin typeface="Times New Roman"/>
              </a:rPr>
              <a:t> tabulation in the usual manner with the newly formed row 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of coefficients </a:t>
            </a:r>
            <a:r>
              <a:rPr lang="en-US" sz="2200" dirty="0">
                <a:solidFill>
                  <a:srgbClr val="000000"/>
                </a:solidFill>
                <a:latin typeface="Times New Roman"/>
              </a:rPr>
              <a:t>replacing the row of zeros.</a:t>
            </a:r>
          </a:p>
          <a:p>
            <a:pPr marL="0" indent="0" algn="just">
              <a:buNone/>
            </a:pPr>
            <a:r>
              <a:rPr lang="en-US" sz="2200" dirty="0">
                <a:solidFill>
                  <a:srgbClr val="0F006C"/>
                </a:solidFill>
                <a:latin typeface="Times New Roman"/>
              </a:rPr>
              <a:t>5. </a:t>
            </a:r>
            <a:r>
              <a:rPr lang="en-US" sz="2200" dirty="0">
                <a:solidFill>
                  <a:srgbClr val="000000"/>
                </a:solidFill>
                <a:latin typeface="Times New Roman"/>
              </a:rPr>
              <a:t>Interpret the change of signs, if any, of the coefficients in the first column of the </a:t>
            </a:r>
            <a:r>
              <a:rPr lang="en-US" sz="2200" dirty="0" err="1" smtClean="0">
                <a:solidFill>
                  <a:srgbClr val="000000"/>
                </a:solidFill>
                <a:latin typeface="Times New Roman"/>
              </a:rPr>
              <a:t>Routh's</a:t>
            </a:r>
            <a:r>
              <a:rPr lang="en-US" sz="2200" dirty="0" smtClean="0">
                <a:solidFill>
                  <a:srgbClr val="000000"/>
                </a:solidFill>
                <a:latin typeface="Times New Roman"/>
              </a:rPr>
              <a:t> tabulation </a:t>
            </a:r>
            <a:r>
              <a:rPr lang="en-US" sz="2200" dirty="0">
                <a:solidFill>
                  <a:srgbClr val="000000"/>
                </a:solidFill>
                <a:latin typeface="Times New Roman"/>
              </a:rPr>
              <a:t>in the usual manner.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29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7543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Arial"/>
              </a:rPr>
              <a:t>Example </a:t>
            </a:r>
            <a:r>
              <a:rPr lang="en-US" sz="3600" b="1" dirty="0" smtClean="0">
                <a:solidFill>
                  <a:srgbClr val="C00000"/>
                </a:solidFill>
                <a:latin typeface="Arial"/>
              </a:rPr>
              <a:t>6.4 P. 310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</a:rPr>
              <a:t>PROBLEM</a:t>
            </a:r>
            <a:r>
              <a:rPr lang="en-US" sz="2200" dirty="0"/>
              <a:t>: Determine the number of right-half-plane poles in the </a:t>
            </a:r>
            <a:r>
              <a:rPr lang="en-US" sz="2200" dirty="0" smtClean="0"/>
              <a:t>closed-loop transfer </a:t>
            </a:r>
            <a:r>
              <a:rPr lang="en-US" sz="2200" dirty="0"/>
              <a:t>function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30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08645"/>
            <a:ext cx="3433764" cy="73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76" y="3505200"/>
            <a:ext cx="6416675" cy="287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17876" y="2945245"/>
            <a:ext cx="11871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</a:rPr>
              <a:t>Solution</a:t>
            </a:r>
            <a:endParaRPr lang="en-US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8578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Arial"/>
              </a:rPr>
              <a:t>Example 6.4 P. 310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31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362200"/>
            <a:ext cx="3048000" cy="444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323111"/>
            <a:ext cx="2362200" cy="559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39869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686800" cy="11430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Arial"/>
              </a:rPr>
              <a:t>6.4 Routh-Hurwitz </a:t>
            </a:r>
            <a:r>
              <a:rPr lang="en-US" sz="3600" b="1" dirty="0" smtClean="0">
                <a:solidFill>
                  <a:srgbClr val="C00000"/>
                </a:solidFill>
                <a:latin typeface="Arial"/>
              </a:rPr>
              <a:t>Criterion: Additional </a:t>
            </a:r>
            <a:r>
              <a:rPr lang="en-US" sz="3600" b="1" dirty="0">
                <a:solidFill>
                  <a:srgbClr val="C00000"/>
                </a:solidFill>
                <a:latin typeface="Arial"/>
              </a:rPr>
              <a:t>Examples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Example </a:t>
            </a:r>
            <a:r>
              <a:rPr lang="en-US" sz="2400" dirty="0" smtClean="0">
                <a:solidFill>
                  <a:srgbClr val="FF0000"/>
                </a:solidFill>
              </a:rPr>
              <a:t>6.6  </a:t>
            </a:r>
            <a:r>
              <a:rPr lang="en-US" sz="2400" dirty="0" smtClean="0"/>
              <a:t>Find the stability of the system shown.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5000"/>
            <a:ext cx="630555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969327"/>
            <a:ext cx="3200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7200" y="3352800"/>
            <a:ext cx="8153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sz="2200" dirty="0">
                <a:latin typeface="Times New Roman"/>
              </a:rPr>
              <a:t>: First, find the closed-loop transfer function as</a:t>
            </a:r>
            <a:endParaRPr lang="en-US" sz="22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783687"/>
            <a:ext cx="3886200" cy="269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52400" y="4953000"/>
            <a:ext cx="3733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/>
              </a:rPr>
              <a:t>The system is unstable, since it has two </a:t>
            </a:r>
            <a:r>
              <a:rPr lang="en-US" sz="2200" dirty="0" smtClean="0">
                <a:latin typeface="Times New Roman"/>
              </a:rPr>
              <a:t>right-half plane poles </a:t>
            </a:r>
            <a:r>
              <a:rPr lang="en-US" sz="2200" dirty="0">
                <a:latin typeface="Times New Roman"/>
              </a:rPr>
              <a:t>and two left-half-plane poles.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8167096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Arial"/>
              </a:rPr>
              <a:t>Example </a:t>
            </a:r>
            <a:r>
              <a:rPr lang="en-US" sz="3600" b="1" dirty="0" smtClean="0">
                <a:solidFill>
                  <a:srgbClr val="C00000"/>
                </a:solidFill>
                <a:latin typeface="Arial"/>
              </a:rPr>
              <a:t>6.7 P.314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236" y="1449316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 smtClean="0"/>
              <a:t>Find the stability of the system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33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9" y="1828800"/>
            <a:ext cx="57816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09600" y="3072366"/>
            <a:ext cx="78486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sz="2200" dirty="0">
                <a:latin typeface="Times New Roman"/>
              </a:rPr>
              <a:t>: The closed-loop transfer function is</a:t>
            </a:r>
            <a:endParaRPr lang="en-US" sz="2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733800"/>
            <a:ext cx="28956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506716"/>
            <a:ext cx="4071938" cy="310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66700" y="4648200"/>
            <a:ext cx="4343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/>
              </a:rPr>
              <a:t>there are two sign changes, and the system is unstable, with two poles in </a:t>
            </a:r>
            <a:r>
              <a:rPr lang="en-US" sz="2200" dirty="0" smtClean="0">
                <a:latin typeface="Times New Roman"/>
              </a:rPr>
              <a:t>the right </a:t>
            </a:r>
            <a:r>
              <a:rPr lang="en-US" sz="2200" dirty="0">
                <a:latin typeface="Times New Roman"/>
              </a:rPr>
              <a:t>half-plane. The remaining poles are in the left half-plane.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672306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Arial"/>
              </a:rPr>
              <a:t>Example </a:t>
            </a:r>
            <a:r>
              <a:rPr lang="en-US" sz="3600" b="1" dirty="0" smtClean="0">
                <a:solidFill>
                  <a:srgbClr val="C00000"/>
                </a:solidFill>
                <a:latin typeface="Arial"/>
              </a:rPr>
              <a:t>6.8 </a:t>
            </a:r>
            <a:r>
              <a:rPr lang="en-US" sz="3600" b="1" dirty="0">
                <a:solidFill>
                  <a:srgbClr val="C00000"/>
                </a:solidFill>
                <a:latin typeface="Arial"/>
              </a:rPr>
              <a:t>P.314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34</a:t>
            </a:fld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58091" y="14478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 smtClean="0"/>
              <a:t>Find the stability of the system</a:t>
            </a:r>
            <a:endParaRPr lang="en-US" sz="22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48210"/>
            <a:ext cx="6477000" cy="123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85800" y="3290501"/>
            <a:ext cx="39243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/>
              </a:rPr>
              <a:t>SOLUTIO</a:t>
            </a:r>
            <a:r>
              <a:rPr lang="en-US" sz="2200" dirty="0">
                <a:latin typeface="Times New Roman"/>
              </a:rPr>
              <a:t>N: The closed-loop transfer function for the system</a:t>
            </a:r>
            <a:endParaRPr lang="en-US" sz="22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59942"/>
            <a:ext cx="4419600" cy="69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3135312"/>
            <a:ext cx="4381500" cy="3432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758154"/>
            <a:ext cx="1751301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75" y="5137150"/>
            <a:ext cx="2343150" cy="65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8100" y="579120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</a:rPr>
              <a:t>The closed-loop system is unstable because of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</a:rPr>
              <a:t>the right-half-plane </a:t>
            </a:r>
            <a:r>
              <a:rPr lang="en-US" sz="2000" dirty="0">
                <a:solidFill>
                  <a:srgbClr val="FF0000"/>
                </a:solidFill>
                <a:latin typeface="Times New Roman"/>
              </a:rPr>
              <a:t>poles.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3728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Arial"/>
              </a:rPr>
              <a:t>Example 6.9 P. 318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200" dirty="0">
                <a:latin typeface="Times New Roman"/>
              </a:rPr>
              <a:t>Find the range of gain, </a:t>
            </a:r>
            <a:r>
              <a:rPr lang="en-US" sz="2200" i="1" dirty="0">
                <a:latin typeface="Times New Roman"/>
              </a:rPr>
              <a:t>K, </a:t>
            </a:r>
            <a:r>
              <a:rPr lang="en-US" sz="2200" dirty="0">
                <a:latin typeface="Times New Roman"/>
              </a:rPr>
              <a:t>for the system </a:t>
            </a:r>
            <a:r>
              <a:rPr lang="en-US" sz="2200" dirty="0" smtClean="0">
                <a:latin typeface="Times New Roman"/>
              </a:rPr>
              <a:t>shown, </a:t>
            </a:r>
            <a:r>
              <a:rPr lang="en-US" sz="2200" dirty="0">
                <a:latin typeface="Times New Roman"/>
              </a:rPr>
              <a:t>that will </a:t>
            </a:r>
            <a:r>
              <a:rPr lang="en-US" sz="2200" dirty="0" smtClean="0">
                <a:latin typeface="Times New Roman"/>
              </a:rPr>
              <a:t>cause the </a:t>
            </a:r>
            <a:r>
              <a:rPr lang="en-US" sz="2200" dirty="0">
                <a:latin typeface="Times New Roman"/>
              </a:rPr>
              <a:t>system to be stable, unstable, and marginally stable. Assume </a:t>
            </a:r>
            <a:r>
              <a:rPr lang="en-US" sz="2200" i="1" dirty="0">
                <a:latin typeface="Times New Roman"/>
              </a:rPr>
              <a:t>K </a:t>
            </a:r>
            <a:r>
              <a:rPr lang="en-US" sz="2200" dirty="0">
                <a:latin typeface="Times New Roman"/>
              </a:rPr>
              <a:t>&gt; 0.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35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86000"/>
            <a:ext cx="47625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09600" y="3566848"/>
            <a:ext cx="8305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sz="2200" dirty="0">
                <a:latin typeface="Times New Roman"/>
              </a:rPr>
              <a:t>: First find the closed-loop transfer function as</a:t>
            </a:r>
            <a:endParaRPr lang="en-US" sz="2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4267200"/>
            <a:ext cx="2476500" cy="667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3997735"/>
            <a:ext cx="4457700" cy="2720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2400" y="4992376"/>
            <a:ext cx="436927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romanLcParenR"/>
            </a:pPr>
            <a:r>
              <a:rPr lang="en-US" sz="2200" dirty="0" smtClean="0">
                <a:cs typeface="+mj-cs"/>
              </a:rPr>
              <a:t>For stable System   0</a:t>
            </a:r>
            <a:r>
              <a:rPr lang="ar-SA" sz="2200" dirty="0" smtClean="0">
                <a:cs typeface="+mj-cs"/>
              </a:rPr>
              <a:t>&gt;</a:t>
            </a:r>
            <a:r>
              <a:rPr lang="en-US" sz="2200" dirty="0" smtClean="0">
                <a:cs typeface="+mj-cs"/>
              </a:rPr>
              <a:t>k</a:t>
            </a:r>
            <a:r>
              <a:rPr lang="ar-SA" sz="2200" dirty="0" smtClean="0">
                <a:cs typeface="+mj-cs"/>
              </a:rPr>
              <a:t>&gt;</a:t>
            </a:r>
            <a:r>
              <a:rPr lang="en-US" sz="2200" dirty="0" smtClean="0">
                <a:cs typeface="+mj-cs"/>
              </a:rPr>
              <a:t>1</a:t>
            </a:r>
            <a:r>
              <a:rPr lang="ar-SA" sz="2200" dirty="0" smtClean="0">
                <a:cs typeface="+mj-cs"/>
              </a:rPr>
              <a:t>386</a:t>
            </a:r>
          </a:p>
          <a:p>
            <a:pPr marL="514350" indent="-514350">
              <a:buAutoNum type="romanLcParenR"/>
            </a:pPr>
            <a:r>
              <a:rPr lang="en-US" sz="2200" dirty="0" smtClean="0">
                <a:cs typeface="+mj-cs"/>
              </a:rPr>
              <a:t>For Unstable System k </a:t>
            </a:r>
            <a:r>
              <a:rPr lang="ar-SA" sz="2200" dirty="0" smtClean="0">
                <a:cs typeface="+mj-cs"/>
              </a:rPr>
              <a:t>&lt;</a:t>
            </a:r>
            <a:r>
              <a:rPr lang="en-US" sz="2200" dirty="0" smtClean="0">
                <a:cs typeface="+mj-cs"/>
              </a:rPr>
              <a:t>1386</a:t>
            </a:r>
            <a:endParaRPr lang="ar-SA" sz="2200" dirty="0" smtClean="0">
              <a:cs typeface="+mj-cs"/>
            </a:endParaRPr>
          </a:p>
          <a:p>
            <a:pPr marL="514350" indent="-514350">
              <a:buAutoNum type="romanLcParenR"/>
            </a:pPr>
            <a:r>
              <a:rPr lang="en-US" sz="2200" dirty="0" smtClean="0">
                <a:cs typeface="+mj-cs"/>
              </a:rPr>
              <a:t>For marginal stable  k= 1386</a:t>
            </a:r>
            <a:endParaRPr lang="en-US" sz="22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144206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</a:rPr>
              <a:t>Example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 smtClean="0">
                <a:latin typeface="Times New Roman"/>
              </a:rPr>
              <a:t>Consider that the </a:t>
            </a:r>
            <a:r>
              <a:rPr lang="en-US" sz="2400" dirty="0">
                <a:latin typeface="Times New Roman"/>
              </a:rPr>
              <a:t>characteristic equation of a closed-loop control system </a:t>
            </a:r>
            <a:r>
              <a:rPr lang="en-US" sz="2400" dirty="0" smtClean="0">
                <a:latin typeface="Times New Roman"/>
              </a:rPr>
              <a:t>is 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36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057400"/>
            <a:ext cx="2667000" cy="479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9600" y="2553652"/>
            <a:ext cx="82296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sz="2200" dirty="0" smtClean="0">
                <a:latin typeface="Times New Roman"/>
              </a:rPr>
              <a:t>: It </a:t>
            </a:r>
            <a:r>
              <a:rPr lang="en-US" sz="2200" dirty="0">
                <a:latin typeface="Times New Roman"/>
              </a:rPr>
              <a:t>is desired to find the range of </a:t>
            </a:r>
            <a:r>
              <a:rPr lang="en-US" sz="2200" i="1" dirty="0">
                <a:latin typeface="Times New Roman"/>
              </a:rPr>
              <a:t>K </a:t>
            </a:r>
            <a:r>
              <a:rPr lang="en-US" sz="2200" dirty="0">
                <a:latin typeface="Times New Roman"/>
              </a:rPr>
              <a:t>so that the system is stable.</a:t>
            </a:r>
            <a:endParaRPr lang="en-US" sz="22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082059"/>
            <a:ext cx="2419351" cy="167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81000" y="4724400"/>
                <a:ext cx="8610600" cy="7984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 smtClean="0">
                    <a:latin typeface="Times New Roman"/>
                  </a:rPr>
                  <a:t>From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00" dirty="0" smtClean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row, the condition of stability is </a:t>
                </a:r>
                <a:r>
                  <a:rPr lang="en-US" sz="2200" i="1" dirty="0">
                    <a:latin typeface="Times New Roman"/>
                  </a:rPr>
                  <a:t>K &gt; </a:t>
                </a:r>
                <a:r>
                  <a:rPr lang="en-US" sz="2200" dirty="0">
                    <a:latin typeface="Times New Roman"/>
                  </a:rPr>
                  <a:t>0, and from </a:t>
                </a:r>
                <a:r>
                  <a:rPr lang="en-US" sz="2200" dirty="0" smtClean="0">
                    <a:latin typeface="Times New Roman"/>
                  </a:rPr>
                  <a:t>the</a:t>
                </a:r>
                <a:r>
                  <a:rPr lang="en-US" sz="2200" dirty="0" smtClean="0">
                    <a:solidFill>
                      <a:srgbClr val="40458C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200" i="1" dirty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row, the condition of stability is</a:t>
                </a:r>
                <a:endParaRPr lang="en-US" sz="2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724400"/>
                <a:ext cx="8610600" cy="798424"/>
              </a:xfrm>
              <a:prstGeom prst="rect">
                <a:avLst/>
              </a:prstGeom>
              <a:blipFill rotWithShape="1">
                <a:blip r:embed="rId4"/>
                <a:stretch>
                  <a:fillRect l="-921" t="-3817" b="-114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1" y="5334000"/>
            <a:ext cx="3200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32154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Helvetica"/>
              </a:rPr>
              <a:t>Stability </a:t>
            </a:r>
            <a:r>
              <a:rPr lang="en-US" sz="3600" dirty="0" smtClean="0">
                <a:solidFill>
                  <a:srgbClr val="C00000"/>
                </a:solidFill>
                <a:latin typeface="Helvetica"/>
              </a:rPr>
              <a:t>– </a:t>
            </a:r>
            <a:r>
              <a:rPr lang="en-US" sz="3600" dirty="0">
                <a:solidFill>
                  <a:srgbClr val="C00000"/>
                </a:solidFill>
                <a:latin typeface="Helvetica"/>
              </a:rPr>
              <a:t>Control Example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37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28800"/>
            <a:ext cx="57912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33600" y="4678463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Helvetica"/>
              </a:rPr>
              <a:t>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647700" y="5034124"/>
            <a:ext cx="7848600" cy="588635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200" dirty="0">
                <a:solidFill>
                  <a:srgbClr val="40458C"/>
                </a:solidFill>
                <a:latin typeface="Helvetica"/>
              </a:rPr>
              <a:t>Determine the range of </a:t>
            </a:r>
            <a:r>
              <a:rPr lang="en-US" sz="2200" i="1" dirty="0">
                <a:solidFill>
                  <a:srgbClr val="40458C"/>
                </a:solidFill>
                <a:latin typeface="Times-Italic"/>
              </a:rPr>
              <a:t>K </a:t>
            </a:r>
            <a:r>
              <a:rPr lang="en-US" sz="2200" dirty="0">
                <a:solidFill>
                  <a:srgbClr val="40458C"/>
                </a:solidFill>
                <a:latin typeface="Helvetica"/>
              </a:rPr>
              <a:t>that stabilize the </a:t>
            </a:r>
            <a:r>
              <a:rPr lang="en-US" sz="2200" dirty="0" smtClean="0">
                <a:solidFill>
                  <a:srgbClr val="40458C"/>
                </a:solidFill>
                <a:latin typeface="Helvetica"/>
              </a:rPr>
              <a:t>closed-loop system</a:t>
            </a:r>
            <a:endParaRPr kumimoji="0" lang="en-US" sz="22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33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Stability – Control 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38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1752600"/>
            <a:ext cx="6476999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432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Stability – Control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621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Helvetica"/>
              </a:rPr>
              <a:t>Characteristic equation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39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555173"/>
            <a:ext cx="4419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088573"/>
            <a:ext cx="5051425" cy="2121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200" y="4419600"/>
            <a:ext cx="84582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Helvetica"/>
              </a:rPr>
              <a:t>If </a:t>
            </a:r>
            <a:r>
              <a:rPr lang="en-US" sz="2200" i="1" dirty="0">
                <a:latin typeface="Times-Italic"/>
              </a:rPr>
              <a:t>K </a:t>
            </a:r>
            <a:r>
              <a:rPr lang="en-US" sz="2200" dirty="0">
                <a:latin typeface="Helvetica"/>
              </a:rPr>
              <a:t>= 35, oscillation frequency is obtained by the </a:t>
            </a:r>
            <a:r>
              <a:rPr lang="en-US" sz="2200" dirty="0" smtClean="0">
                <a:latin typeface="Helvetica"/>
              </a:rPr>
              <a:t>auxiliary equation</a:t>
            </a:r>
            <a:endParaRPr lang="en-US" sz="2200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4953000"/>
            <a:ext cx="5080000" cy="132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536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Arial"/>
              </a:rPr>
              <a:t>6.5 Stability in State Space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200" dirty="0">
                <a:latin typeface="Times New Roman"/>
              </a:rPr>
              <a:t>Up to this point we have examined stability from the s-plane viewpoint. Now we </a:t>
            </a:r>
            <a:r>
              <a:rPr lang="en-US" sz="2200" dirty="0" smtClean="0">
                <a:latin typeface="Times New Roman"/>
              </a:rPr>
              <a:t>look at </a:t>
            </a:r>
            <a:r>
              <a:rPr lang="en-US" sz="2200" dirty="0">
                <a:latin typeface="Times New Roman"/>
              </a:rPr>
              <a:t>stability from the perspective of state </a:t>
            </a:r>
            <a:r>
              <a:rPr lang="en-US" sz="2200" dirty="0" smtClean="0">
                <a:latin typeface="Times New Roman"/>
              </a:rPr>
              <a:t>space.</a:t>
            </a:r>
          </a:p>
          <a:p>
            <a:pPr marL="0" indent="0" algn="just">
              <a:buNone/>
            </a:pPr>
            <a:endParaRPr lang="en-US" sz="2200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Times New Roman"/>
              </a:rPr>
              <a:t>Stability of State Space depends on eigenvalues of matrix A. Because </a:t>
            </a:r>
            <a:r>
              <a:rPr lang="en-US" sz="2200" dirty="0">
                <a:latin typeface="Times New Roman"/>
              </a:rPr>
              <a:t>the values of the system's poles are equal to the eigenvalues of the system matrix, A</a:t>
            </a:r>
            <a:r>
              <a:rPr lang="en-US" sz="2200" dirty="0" smtClean="0">
                <a:latin typeface="Times New Roman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endParaRPr lang="en-US" sz="2200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200" dirty="0">
                <a:solidFill>
                  <a:srgbClr val="40458C"/>
                </a:solidFill>
                <a:latin typeface="Times New Roman"/>
              </a:rPr>
              <a:t>eigenvalues of matrix A </a:t>
            </a:r>
            <a:r>
              <a:rPr lang="en-US" sz="2200" dirty="0" smtClean="0">
                <a:solidFill>
                  <a:srgbClr val="40458C"/>
                </a:solidFill>
                <a:latin typeface="Times New Roman"/>
              </a:rPr>
              <a:t> is found by 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det(sI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- A) = 0</a:t>
            </a:r>
            <a:endParaRPr lang="en-US" sz="2200" dirty="0" smtClean="0">
              <a:solidFill>
                <a:srgbClr val="FF0000"/>
              </a:solidFill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40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7659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Arial"/>
              </a:rPr>
              <a:t>Example </a:t>
            </a:r>
            <a:r>
              <a:rPr lang="en-US" sz="3600" b="1" dirty="0" smtClean="0">
                <a:solidFill>
                  <a:srgbClr val="C00000"/>
                </a:solidFill>
                <a:latin typeface="Arial"/>
              </a:rPr>
              <a:t>6.11 P. 321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PROBLEM</a:t>
            </a:r>
            <a:r>
              <a:rPr lang="en-US" sz="2400" dirty="0">
                <a:latin typeface="Times New Roman"/>
              </a:rPr>
              <a:t>: Given the system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41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81200"/>
            <a:ext cx="3341688" cy="150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9600" y="3733800"/>
            <a:ext cx="8153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smtClean="0">
                <a:latin typeface="Times New Roman"/>
              </a:rPr>
              <a:t>Find </a:t>
            </a:r>
            <a:r>
              <a:rPr lang="en-US" sz="2200" dirty="0">
                <a:latin typeface="Times New Roman"/>
              </a:rPr>
              <a:t>out how many poles are in the left half-plane, in the right half-plane, and on </a:t>
            </a:r>
            <a:r>
              <a:rPr lang="en-US" sz="2200" dirty="0" smtClean="0">
                <a:latin typeface="Times New Roman"/>
              </a:rPr>
              <a:t>the </a:t>
            </a:r>
            <a:r>
              <a:rPr lang="en-US" sz="2200" dirty="0" err="1" smtClean="0">
                <a:latin typeface="Times New Roman"/>
              </a:rPr>
              <a:t>jw</a:t>
            </a:r>
            <a:r>
              <a:rPr lang="en-US" sz="2200" dirty="0" smtClean="0">
                <a:latin typeface="Times New Roman"/>
              </a:rPr>
              <a:t>-axis</a:t>
            </a:r>
            <a:r>
              <a:rPr lang="en-US" sz="2200" dirty="0">
                <a:latin typeface="Times New Roman"/>
              </a:rPr>
              <a:t>.</a:t>
            </a:r>
            <a:endParaRPr lang="en-US" sz="2200" dirty="0"/>
          </a:p>
        </p:txBody>
      </p:sp>
      <p:sp>
        <p:nvSpPr>
          <p:cNvPr id="7" name="Rectangle 6"/>
          <p:cNvSpPr/>
          <p:nvPr/>
        </p:nvSpPr>
        <p:spPr>
          <a:xfrm>
            <a:off x="762000" y="4635043"/>
            <a:ext cx="383355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sz="2200" dirty="0">
                <a:latin typeface="Times New Roman"/>
              </a:rPr>
              <a:t>: First form (</a:t>
            </a:r>
            <a:r>
              <a:rPr lang="en-US" sz="2200" dirty="0" err="1" smtClean="0">
                <a:latin typeface="Times New Roman"/>
              </a:rPr>
              <a:t>sI</a:t>
            </a:r>
            <a:r>
              <a:rPr lang="en-US" sz="2200" dirty="0" smtClean="0">
                <a:latin typeface="Times New Roman"/>
              </a:rPr>
              <a:t> </a:t>
            </a:r>
            <a:r>
              <a:rPr lang="en-US" sz="2200" dirty="0">
                <a:latin typeface="Times New Roman"/>
              </a:rPr>
              <a:t>- A):</a:t>
            </a:r>
            <a:endParaRPr lang="en-US" sz="2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105400"/>
            <a:ext cx="5791200" cy="124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24181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C00000"/>
                </a:solidFill>
                <a:latin typeface="Arial"/>
              </a:rPr>
              <a:t>Example 6.11 P. 321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/>
              </a:rPr>
              <a:t>Now find the </a:t>
            </a:r>
            <a:r>
              <a:rPr lang="en-US" sz="2400" dirty="0" err="1" smtClean="0">
                <a:latin typeface="Times New Roman"/>
              </a:rPr>
              <a:t>det</a:t>
            </a:r>
            <a:r>
              <a:rPr lang="en-US" sz="2400" dirty="0" smtClean="0">
                <a:latin typeface="Times New Roman"/>
              </a:rPr>
              <a:t>(</a:t>
            </a:r>
            <a:r>
              <a:rPr lang="en-US" sz="2400" dirty="0" err="1" smtClean="0">
                <a:latin typeface="Times New Roman"/>
              </a:rPr>
              <a:t>sI</a:t>
            </a:r>
            <a:r>
              <a:rPr lang="en-US" sz="2400" dirty="0" smtClean="0">
                <a:latin typeface="Times New Roman"/>
              </a:rPr>
              <a:t> </a:t>
            </a:r>
            <a:r>
              <a:rPr lang="en-US" sz="2400" dirty="0">
                <a:latin typeface="Times New Roman"/>
              </a:rPr>
              <a:t>— A):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133600"/>
            <a:ext cx="3651250" cy="501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971800"/>
            <a:ext cx="4890943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0" y="3188493"/>
            <a:ext cx="28956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/>
              </a:rPr>
              <a:t>Since there is one sign change in the first column, the system has one </a:t>
            </a:r>
            <a:r>
              <a:rPr lang="en-US" sz="2200" dirty="0" smtClean="0">
                <a:latin typeface="Times New Roman"/>
              </a:rPr>
              <a:t>right half- plane </a:t>
            </a:r>
            <a:r>
              <a:rPr lang="en-US" sz="2200" dirty="0">
                <a:latin typeface="Times New Roman"/>
              </a:rPr>
              <a:t>pole and two left-half-plane poles. It is therefore unstable.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7496143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2059</Words>
  <Application>Microsoft Office PowerPoint</Application>
  <PresentationFormat>On-screen Show (4:3)</PresentationFormat>
  <Paragraphs>266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2_Blueprint</vt:lpstr>
      <vt:lpstr>Control Systems</vt:lpstr>
      <vt:lpstr>Chapter 6</vt:lpstr>
      <vt:lpstr>Stability – A Simple Example</vt:lpstr>
      <vt:lpstr>Stability – Importance</vt:lpstr>
      <vt:lpstr>Stability–What Will Happen to Unstable Systems?</vt:lpstr>
      <vt:lpstr>6.1 Introduction</vt:lpstr>
      <vt:lpstr>6.1 Introduction</vt:lpstr>
      <vt:lpstr>Stability – Definition</vt:lpstr>
      <vt:lpstr>6.1 Introduction</vt:lpstr>
      <vt:lpstr>6.1 Introduction</vt:lpstr>
      <vt:lpstr>6.1 Introduction</vt:lpstr>
      <vt:lpstr>6.1 Introduction</vt:lpstr>
      <vt:lpstr>Stability – “s” Domain Stability</vt:lpstr>
      <vt:lpstr>Stability – Remarks on Stability Definition</vt:lpstr>
      <vt:lpstr>Stability – Examples</vt:lpstr>
      <vt:lpstr>Stability – Summary</vt:lpstr>
      <vt:lpstr>6.2 Routh-Hurwitz Criterion</vt:lpstr>
      <vt:lpstr>Generating a Basic Routh Table</vt:lpstr>
      <vt:lpstr>Generating a Basic Routh Table</vt:lpstr>
      <vt:lpstr>Generating a Basic Routh Table</vt:lpstr>
      <vt:lpstr>Stability – Routh-Hurwitz Example</vt:lpstr>
      <vt:lpstr>Example 6.1 P. 306</vt:lpstr>
      <vt:lpstr>Example 6.1 P. 306</vt:lpstr>
      <vt:lpstr>Example</vt:lpstr>
      <vt:lpstr>6.3 Routh-Hurwitz Criterion: Special Cases</vt:lpstr>
      <vt:lpstr>Zero Only in the First Column</vt:lpstr>
      <vt:lpstr>Example 6.2 P.308</vt:lpstr>
      <vt:lpstr>Entire Row is Zero</vt:lpstr>
      <vt:lpstr>Entire Row is Zero</vt:lpstr>
      <vt:lpstr>Example 6.4 P. 310</vt:lpstr>
      <vt:lpstr>Example 6.4 P. 310</vt:lpstr>
      <vt:lpstr>6.4 Routh-Hurwitz Criterion: Additional Examples</vt:lpstr>
      <vt:lpstr>Example 6.7 P.314</vt:lpstr>
      <vt:lpstr>Example 6.8 P.314</vt:lpstr>
      <vt:lpstr>Example 6.9 P. 318</vt:lpstr>
      <vt:lpstr>Example</vt:lpstr>
      <vt:lpstr>Stability – Control Example</vt:lpstr>
      <vt:lpstr>Stability – Control Example</vt:lpstr>
      <vt:lpstr>Stability – Control Example</vt:lpstr>
      <vt:lpstr>6.5 Stability in State Space</vt:lpstr>
      <vt:lpstr>Example 6.11 P. 321</vt:lpstr>
      <vt:lpstr>Example 6.11 P. 321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Systems</dc:title>
  <dc:creator>Basil Hamed</dc:creator>
  <cp:lastModifiedBy>Basil Hamed</cp:lastModifiedBy>
  <cp:revision>59</cp:revision>
  <dcterms:created xsi:type="dcterms:W3CDTF">2006-08-16T00:00:00Z</dcterms:created>
  <dcterms:modified xsi:type="dcterms:W3CDTF">2012-04-13T07:57:39Z</dcterms:modified>
</cp:coreProperties>
</file>