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6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22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922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922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927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927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928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D4D00-6F41-4D0C-9B3A-8BC82FAFB4E5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21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99880-CA21-41BC-8956-16283EBDA241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8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C60CA-4A75-4A6C-B921-D2048559E68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5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8D817-3B64-4703-8DB3-DD203E1E4B2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31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D0C9D-BEA3-4D49-AB87-6921DADDA7DB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07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EB29-C218-411D-BC42-5E82EEB9CDE2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7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A6F83-CC90-4624-935A-E1F1A1D0C46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40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C2AF-083F-4264-93E2-00A82819EA1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2624-4F21-4AFB-8986-B3A8188F4AA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819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6CB0-701D-4E74-BEC0-96F0718088A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39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C93C-8EFC-4576-B1BF-9CE5F36B287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5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044B76-6D53-4113-ABFC-A91B688DB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31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9DFD65-928E-402E-AA4A-FE3358FEC4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64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3"/>
            <a:ext cx="5791200" cy="1057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82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19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824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grpSp>
          <p:nvGrpSpPr>
            <p:cNvPr id="825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825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825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5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40458C"/>
              </a:solidFill>
            </a:endParaRPr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u="none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40458C"/>
                </a:solidFill>
              </a:rPr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7529-E271-4FA7-BB72-D185353C7D46}" type="slidenum">
              <a:rPr lang="en-US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01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emf"/><Relationship Id="rId9" Type="http://schemas.openxmlformats.org/officeDocument/2006/relationships/image" Target="../media/image4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7" Type="http://schemas.openxmlformats.org/officeDocument/2006/relationships/image" Target="../media/image95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emf"/><Relationship Id="rId5" Type="http://schemas.openxmlformats.org/officeDocument/2006/relationships/image" Target="../media/image93.emf"/><Relationship Id="rId4" Type="http://schemas.openxmlformats.org/officeDocument/2006/relationships/image" Target="../media/image92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emf"/><Relationship Id="rId4" Type="http://schemas.openxmlformats.org/officeDocument/2006/relationships/image" Target="../media/image9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2.emf"/><Relationship Id="rId4" Type="http://schemas.openxmlformats.org/officeDocument/2006/relationships/image" Target="../media/image10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04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3.png"/><Relationship Id="rId7" Type="http://schemas.openxmlformats.org/officeDocument/2006/relationships/image" Target="../media/image126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09938"/>
            <a:ext cx="7315200" cy="1752600"/>
          </a:xfrm>
        </p:spPr>
        <p:txBody>
          <a:bodyPr/>
          <a:lstStyle/>
          <a:p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Lect.5  </a:t>
            </a:r>
            <a:r>
              <a:rPr lang="en-US" sz="2800" dirty="0">
                <a:solidFill>
                  <a:schemeClr val="tx1">
                    <a:lumMod val="75000"/>
                  </a:schemeClr>
                </a:solidFill>
              </a:rPr>
              <a:t>Reduction of Multiple Subsystems 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Basil Hamed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08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C00000"/>
                </a:solidFill>
                <a:latin typeface="Arial"/>
              </a:rPr>
              <a:t>Chapter Learning Outcomes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Arial"/>
              </a:rPr>
              <a:t>After completing this chapter the student will be able to: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/>
              </a:rPr>
              <a:t>Reduce </a:t>
            </a:r>
            <a:r>
              <a:rPr lang="en-US" sz="2200" dirty="0">
                <a:latin typeface="Arial"/>
              </a:rPr>
              <a:t>a block diagram of multiple subsystems to a single block representing </a:t>
            </a:r>
            <a:r>
              <a:rPr lang="en-US" sz="2200" dirty="0" smtClean="0">
                <a:latin typeface="Arial"/>
              </a:rPr>
              <a:t>the TF </a:t>
            </a:r>
            <a:r>
              <a:rPr lang="en-US" sz="2200" dirty="0">
                <a:latin typeface="Arial"/>
              </a:rPr>
              <a:t>(Sections 5.1-5.2)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/>
              </a:rPr>
              <a:t>Analyze </a:t>
            </a:r>
            <a:r>
              <a:rPr lang="en-US" sz="2200" dirty="0">
                <a:latin typeface="Arial"/>
              </a:rPr>
              <a:t>and design transient response for a system consisting of multiple </a:t>
            </a:r>
            <a:r>
              <a:rPr lang="en-US" sz="2200" dirty="0" smtClean="0">
                <a:latin typeface="Arial"/>
              </a:rPr>
              <a:t>subsystems (Section </a:t>
            </a:r>
            <a:r>
              <a:rPr lang="en-US" sz="2200" dirty="0">
                <a:latin typeface="Arial"/>
              </a:rPr>
              <a:t>5.3)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/>
              </a:rPr>
              <a:t>Convert </a:t>
            </a:r>
            <a:r>
              <a:rPr lang="en-US" sz="2200" dirty="0">
                <a:latin typeface="Arial"/>
              </a:rPr>
              <a:t>block diagrams to signal-flow diagrams (Section 5.4)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/>
              </a:rPr>
              <a:t>Find </a:t>
            </a:r>
            <a:r>
              <a:rPr lang="en-US" sz="2200" dirty="0">
                <a:latin typeface="Arial"/>
              </a:rPr>
              <a:t>the </a:t>
            </a:r>
            <a:r>
              <a:rPr lang="en-US" sz="2200" dirty="0" smtClean="0">
                <a:latin typeface="Arial"/>
              </a:rPr>
              <a:t>TF of </a:t>
            </a:r>
            <a:r>
              <a:rPr lang="en-US" sz="2200" dirty="0">
                <a:latin typeface="Arial"/>
              </a:rPr>
              <a:t>multiple subsystems using Mason's rule (Section 5.5)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/>
              </a:rPr>
              <a:t>Represent </a:t>
            </a:r>
            <a:r>
              <a:rPr lang="en-US" sz="2200" dirty="0">
                <a:latin typeface="Arial"/>
              </a:rPr>
              <a:t>state equations as signal-flow graphs (Section 5.6</a:t>
            </a:r>
            <a:r>
              <a:rPr lang="en-US" sz="2200" dirty="0" smtClean="0">
                <a:latin typeface="Arial"/>
              </a:rPr>
              <a:t>) </a:t>
            </a:r>
            <a:endParaRPr lang="en-US" sz="2200" dirty="0">
              <a:latin typeface="Arial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Arial"/>
              </a:rPr>
              <a:t>Perform </a:t>
            </a:r>
            <a:r>
              <a:rPr lang="en-US" sz="2200" dirty="0">
                <a:latin typeface="Arial"/>
              </a:rPr>
              <a:t>transformations between similar systems using transformation </a:t>
            </a:r>
            <a:r>
              <a:rPr lang="en-US" sz="2200" dirty="0" smtClean="0">
                <a:latin typeface="Arial"/>
              </a:rPr>
              <a:t>matrices;</a:t>
            </a:r>
            <a:r>
              <a:rPr lang="it-IT" sz="2200" dirty="0" smtClean="0">
                <a:latin typeface="Arial"/>
              </a:rPr>
              <a:t>State Space </a:t>
            </a:r>
            <a:r>
              <a:rPr lang="en-US" sz="2200" dirty="0" smtClean="0">
                <a:latin typeface="Arial"/>
              </a:rPr>
              <a:t>and </a:t>
            </a:r>
            <a:r>
              <a:rPr lang="en-US" sz="2200" dirty="0">
                <a:latin typeface="Arial"/>
              </a:rPr>
              <a:t>diagonalize a system matrix (Section 5.8)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826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cs typeface="+mn-cs"/>
              </a:rPr>
              <a:t>5.1 </a:t>
            </a:r>
            <a:r>
              <a:rPr lang="en-US" sz="3600" b="1" dirty="0">
                <a:latin typeface="Arial"/>
                <a:cs typeface="+mn-cs"/>
              </a:rPr>
              <a:t>Introduction</a:t>
            </a:r>
            <a:endParaRPr lang="en-US" sz="3600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495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We have been working with individual subsystems represented by a block with </a:t>
            </a:r>
            <a:r>
              <a:rPr lang="en-US" sz="2400" dirty="0" smtClean="0">
                <a:latin typeface="Times New Roman"/>
              </a:rPr>
              <a:t>its input </a:t>
            </a:r>
            <a:r>
              <a:rPr lang="en-US" sz="2400" dirty="0">
                <a:latin typeface="Times New Roman"/>
              </a:rPr>
              <a:t>and output. More complicated systems, however, are represented by </a:t>
            </a:r>
            <a:r>
              <a:rPr lang="en-US" sz="2400" dirty="0" smtClean="0">
                <a:latin typeface="Times New Roman"/>
              </a:rPr>
              <a:t>the interconnection </a:t>
            </a:r>
            <a:r>
              <a:rPr lang="en-US" sz="2400" dirty="0">
                <a:latin typeface="Times New Roman"/>
              </a:rPr>
              <a:t>of many subsystems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Since the response of a single transfer </a:t>
            </a:r>
            <a:r>
              <a:rPr lang="en-US" sz="2400" dirty="0" smtClean="0">
                <a:latin typeface="Times New Roman"/>
              </a:rPr>
              <a:t>function can </a:t>
            </a:r>
            <a:r>
              <a:rPr lang="en-US" sz="2400" dirty="0">
                <a:latin typeface="Times New Roman"/>
              </a:rPr>
              <a:t>be calculated, we want to represent multiple subsystems as a single </a:t>
            </a:r>
            <a:r>
              <a:rPr lang="en-US" sz="2400" dirty="0" smtClean="0">
                <a:latin typeface="Times New Roman"/>
              </a:rPr>
              <a:t>transfer function.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In this chapter, multiple subsystems are represented in two ways: as </a:t>
            </a:r>
            <a:r>
              <a:rPr lang="en-US" sz="2400" dirty="0" smtClean="0">
                <a:latin typeface="Times New Roman"/>
              </a:rPr>
              <a:t>block diagrams </a:t>
            </a:r>
            <a:r>
              <a:rPr lang="en-US" sz="2400" dirty="0">
                <a:latin typeface="Times New Roman"/>
              </a:rPr>
              <a:t>and as signal-flow graphs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Signal-flow graphs represent transfer functions as lines, and signals as </a:t>
            </a:r>
            <a:r>
              <a:rPr lang="en-US" sz="2400" dirty="0" smtClean="0">
                <a:latin typeface="Times New Roman"/>
              </a:rPr>
              <a:t>small circular nodes</a:t>
            </a:r>
            <a:r>
              <a:rPr lang="en-US" sz="2400" dirty="0">
                <a:latin typeface="Times New Roman"/>
              </a:rPr>
              <a:t>. Summing is implicit.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3638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5.2 </a:t>
            </a:r>
            <a:r>
              <a:rPr lang="en-US" sz="4000" b="1" dirty="0">
                <a:latin typeface="Arial"/>
              </a:rPr>
              <a:t>Block Diagrams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As you already know, a subsystem is represented as a block with an input, an </a:t>
            </a:r>
            <a:r>
              <a:rPr lang="en-US" sz="2400" dirty="0" smtClean="0">
                <a:latin typeface="Times New Roman"/>
              </a:rPr>
              <a:t>output, and </a:t>
            </a:r>
            <a:r>
              <a:rPr lang="en-US" sz="2400" dirty="0">
                <a:latin typeface="Times New Roman"/>
              </a:rPr>
              <a:t>a transfer function. Many systems are composed of multiple subsystems, as </a:t>
            </a:r>
            <a:r>
              <a:rPr lang="en-US" sz="2400" dirty="0" smtClean="0">
                <a:latin typeface="Times New Roman"/>
              </a:rPr>
              <a:t>in Figure below.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891" y="2819400"/>
            <a:ext cx="4953000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08275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5.2 </a:t>
            </a:r>
            <a:r>
              <a:rPr lang="en-US" sz="4000" b="1" dirty="0">
                <a:solidFill>
                  <a:srgbClr val="660066"/>
                </a:solidFill>
                <a:latin typeface="Arial"/>
              </a:rPr>
              <a:t>Block Diagrams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When multiple subsystems are interconnected, a few more </a:t>
            </a:r>
            <a:r>
              <a:rPr lang="en-US" sz="2400" dirty="0" smtClean="0">
                <a:latin typeface="Times New Roman"/>
              </a:rPr>
              <a:t>schematic elements </a:t>
            </a:r>
            <a:r>
              <a:rPr lang="en-US" sz="2400" dirty="0">
                <a:latin typeface="Times New Roman"/>
              </a:rPr>
              <a:t>must be added to the block diagram. These new elements are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summing junctions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pickoff points</a:t>
            </a:r>
            <a:r>
              <a:rPr lang="en-US" sz="2400" i="1" dirty="0">
                <a:latin typeface="Times New Roman"/>
              </a:rPr>
              <a:t>. </a:t>
            </a:r>
            <a:r>
              <a:rPr lang="en-US" sz="2400" dirty="0">
                <a:latin typeface="Times New Roman"/>
              </a:rPr>
              <a:t>All component parts of a block diagram for a </a:t>
            </a:r>
            <a:r>
              <a:rPr lang="en-US" sz="2400" dirty="0" smtClean="0">
                <a:latin typeface="Times New Roman"/>
              </a:rPr>
              <a:t>linear, time-invariant </a:t>
            </a:r>
            <a:r>
              <a:rPr lang="en-US" sz="2400" dirty="0">
                <a:latin typeface="Times New Roman"/>
              </a:rPr>
              <a:t>system are shown in Figure </a:t>
            </a:r>
            <a:r>
              <a:rPr lang="en-US" sz="2400" dirty="0" smtClean="0">
                <a:latin typeface="Times New Roman"/>
              </a:rPr>
              <a:t>below.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440978"/>
            <a:ext cx="5505450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4169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/>
              </a:rPr>
              <a:t>Cascade Form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51908"/>
            <a:ext cx="7772400" cy="2820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2829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Arial"/>
              </a:rPr>
              <a:t>Parallel Form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93" y="1905000"/>
            <a:ext cx="715781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05107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/>
              </a:rPr>
              <a:t>Feedback Form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The typical feedback </a:t>
            </a:r>
            <a:r>
              <a:rPr lang="en-US" sz="2400" dirty="0" smtClean="0">
                <a:latin typeface="Times New Roman"/>
              </a:rPr>
              <a:t>system, </a:t>
            </a:r>
            <a:r>
              <a:rPr lang="en-US" sz="2400" dirty="0">
                <a:latin typeface="Times New Roman"/>
              </a:rPr>
              <a:t>is shown </a:t>
            </a:r>
            <a:r>
              <a:rPr lang="en-US" sz="2400" dirty="0" smtClean="0">
                <a:latin typeface="Times New Roman"/>
              </a:rPr>
              <a:t>in Figure (a</a:t>
            </a:r>
            <a:r>
              <a:rPr lang="en-US" sz="2400" dirty="0">
                <a:latin typeface="Times New Roman"/>
              </a:rPr>
              <a:t>);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a simplified model is shown in Figure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(b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).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2438400"/>
            <a:ext cx="5072063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1656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Feedback Form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4191000" cy="149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2743200" cy="65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 bwMode="auto">
          <a:xfrm>
            <a:off x="4343400" y="3603903"/>
            <a:ext cx="978408" cy="484632"/>
          </a:xfrm>
          <a:prstGeom prst="rightArrow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05200"/>
            <a:ext cx="2133600" cy="58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648200"/>
            <a:ext cx="2667000" cy="464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045" y="4495800"/>
            <a:ext cx="10064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4495800"/>
            <a:ext cx="2209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7967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pPr algn="ctr"/>
            <a:r>
              <a:rPr lang="en-US" sz="4000" b="1" dirty="0">
                <a:latin typeface="Arial"/>
              </a:rPr>
              <a:t>Moving Blocks to Create Familiar Forms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This subsection will discuss basic block moves that can be made </a:t>
            </a:r>
            <a:r>
              <a:rPr lang="en-US" sz="2400" dirty="0" smtClean="0">
                <a:latin typeface="Times New Roman"/>
              </a:rPr>
              <a:t>in </a:t>
            </a:r>
            <a:r>
              <a:rPr lang="en-US" sz="2400" dirty="0">
                <a:latin typeface="Times New Roman"/>
              </a:rPr>
              <a:t>order </a:t>
            </a:r>
            <a:r>
              <a:rPr lang="en-US" sz="2400" dirty="0" smtClean="0">
                <a:latin typeface="Times New Roman"/>
              </a:rPr>
              <a:t>to establish </a:t>
            </a:r>
            <a:r>
              <a:rPr lang="en-US" sz="2400" dirty="0">
                <a:latin typeface="Times New Roman"/>
              </a:rPr>
              <a:t>familiar forms when they almost exist. In particular, it will explain how </a:t>
            </a:r>
            <a:r>
              <a:rPr lang="en-US" sz="2400" dirty="0" smtClean="0">
                <a:latin typeface="Times New Roman"/>
              </a:rPr>
              <a:t>to move </a:t>
            </a:r>
            <a:r>
              <a:rPr lang="en-US" sz="2400" dirty="0">
                <a:latin typeface="Times New Roman"/>
              </a:rPr>
              <a:t>blocks left and right past summing junctions and pickoff points.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24200"/>
            <a:ext cx="54102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641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660066"/>
                </a:solidFill>
                <a:latin typeface="Arial"/>
              </a:rPr>
              <a:t>Moving Blocks to Create Familiar Forms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6324599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55887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/>
              </a:rPr>
              <a:t>Example </a:t>
            </a:r>
            <a:r>
              <a:rPr lang="en-US" sz="4000" b="1" dirty="0" smtClean="0">
                <a:latin typeface="Arial"/>
              </a:rPr>
              <a:t>5.1P.242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Reduce the block diagram </a:t>
            </a:r>
            <a:r>
              <a:rPr lang="en-US" sz="2400" dirty="0" smtClean="0">
                <a:latin typeface="Times New Roman"/>
              </a:rPr>
              <a:t>shown </a:t>
            </a:r>
            <a:r>
              <a:rPr lang="en-US" sz="2400" dirty="0">
                <a:latin typeface="Times New Roman"/>
              </a:rPr>
              <a:t>to a single </a:t>
            </a:r>
            <a:r>
              <a:rPr lang="en-US" sz="2400" dirty="0" smtClean="0">
                <a:latin typeface="Times New Roman"/>
              </a:rPr>
              <a:t>T.F</a:t>
            </a:r>
            <a:r>
              <a:rPr lang="en-US" dirty="0" smtClean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69342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20461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1534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5.1P.242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400" dirty="0">
                <a:latin typeface="Times New Roman"/>
              </a:rPr>
              <a:t>: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65564"/>
            <a:ext cx="39624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733800"/>
            <a:ext cx="4191000" cy="15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60" y="5486400"/>
            <a:ext cx="34067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72762"/>
            <a:ext cx="4303713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4118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077200" cy="11430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5.2 P.243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Reduce the system </a:t>
            </a:r>
            <a:r>
              <a:rPr lang="en-US" sz="2400" dirty="0" smtClean="0">
                <a:latin typeface="Times New Roman"/>
              </a:rPr>
              <a:t>shown to </a:t>
            </a:r>
            <a:r>
              <a:rPr lang="en-US" sz="2400" dirty="0">
                <a:latin typeface="Times New Roman"/>
              </a:rPr>
              <a:t>a single </a:t>
            </a:r>
            <a:r>
              <a:rPr lang="en-US" sz="2400" dirty="0" smtClean="0">
                <a:latin typeface="Times New Roman"/>
              </a:rPr>
              <a:t>T.F.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830580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9493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0772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5.2 P.243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17073"/>
            <a:ext cx="4800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"/>
            <a:ext cx="381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76600"/>
            <a:ext cx="4267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800600"/>
            <a:ext cx="396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5371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5.2 P.243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7200"/>
            <a:ext cx="38100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0"/>
            <a:ext cx="4572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862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6292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5.3 Analysis and Design of Feedback</a:t>
            </a:r>
            <a:br>
              <a:rPr lang="en-US" sz="3600" b="1" dirty="0">
                <a:latin typeface="Arial"/>
              </a:rPr>
            </a:br>
            <a:r>
              <a:rPr lang="en-US" sz="3600" b="1" dirty="0">
                <a:latin typeface="Arial"/>
              </a:rPr>
              <a:t>Systems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Consider the system </a:t>
            </a:r>
            <a:r>
              <a:rPr lang="en-US" sz="2400" dirty="0" smtClean="0">
                <a:latin typeface="Times New Roman"/>
              </a:rPr>
              <a:t>shown, </a:t>
            </a:r>
            <a:r>
              <a:rPr lang="en-US" sz="2400" dirty="0">
                <a:latin typeface="Times New Roman"/>
              </a:rPr>
              <a:t>which can model </a:t>
            </a:r>
            <a:r>
              <a:rPr lang="en-US" sz="2400" dirty="0" smtClean="0">
                <a:latin typeface="Times New Roman"/>
              </a:rPr>
              <a:t>a control </a:t>
            </a:r>
            <a:r>
              <a:rPr lang="en-US" sz="2400" dirty="0">
                <a:latin typeface="Times New Roman"/>
              </a:rPr>
              <a:t>system such as the antenna azimuth position control system.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79663"/>
            <a:ext cx="6556664" cy="188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67200"/>
            <a:ext cx="2133600" cy="902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82782" y="5257800"/>
            <a:ext cx="7980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/>
              </a:rPr>
              <a:t>where </a:t>
            </a:r>
            <a:r>
              <a:rPr lang="en-US" sz="2400" i="1" dirty="0">
                <a:latin typeface="Times New Roman"/>
              </a:rPr>
              <a:t>K </a:t>
            </a:r>
            <a:r>
              <a:rPr lang="en-US" sz="2400" dirty="0">
                <a:latin typeface="Times New Roman"/>
              </a:rPr>
              <a:t>models the amplifier gain, that is, the ratio of the output voltage to the </a:t>
            </a:r>
            <a:r>
              <a:rPr lang="en-US" sz="2400" dirty="0" smtClean="0">
                <a:latin typeface="Times New Roman"/>
              </a:rPr>
              <a:t>input voltage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26154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5.3 Analysis and Design of Feedback</a:t>
            </a:r>
            <a:br>
              <a:rPr lang="en-US" sz="3600" b="1" dirty="0">
                <a:solidFill>
                  <a:srgbClr val="660066"/>
                </a:solidFill>
                <a:latin typeface="Arial"/>
              </a:rPr>
            </a:br>
            <a:r>
              <a:rPr lang="en-US" sz="3600" b="1" dirty="0">
                <a:solidFill>
                  <a:srgbClr val="660066"/>
                </a:solidFill>
                <a:latin typeface="Arial"/>
              </a:rPr>
              <a:t>Systems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24000"/>
                <a:ext cx="81534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As </a:t>
                </a:r>
                <a:r>
                  <a:rPr lang="en-US" sz="2400" i="1" dirty="0">
                    <a:latin typeface="Times New Roman"/>
                  </a:rPr>
                  <a:t>K </a:t>
                </a:r>
                <a:r>
                  <a:rPr lang="en-US" sz="2400" dirty="0">
                    <a:latin typeface="Times New Roman"/>
                  </a:rPr>
                  <a:t>varies, the poles move through the three ranges of operation of </a:t>
                </a:r>
                <a:r>
                  <a:rPr lang="en-US" sz="2400" dirty="0" smtClean="0">
                    <a:latin typeface="Times New Roman"/>
                  </a:rPr>
                  <a:t>a second-order </a:t>
                </a:r>
                <a:r>
                  <a:rPr lang="en-US" sz="2400" dirty="0">
                    <a:latin typeface="Times New Roman"/>
                  </a:rPr>
                  <a:t>system: </a:t>
                </a:r>
                <a:endParaRPr lang="en-US" sz="2400" dirty="0" smtClean="0">
                  <a:latin typeface="Times New Roman"/>
                </a:endParaRP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err="1" smtClean="0">
                    <a:latin typeface="Times New Roman"/>
                  </a:rPr>
                  <a:t>overdamped</a:t>
                </a:r>
                <a:r>
                  <a:rPr lang="en-US" sz="2400" dirty="0" smtClean="0">
                    <a:latin typeface="Times New Roman"/>
                  </a:rPr>
                  <a:t>,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latin typeface="Times New Roman"/>
                  </a:rPr>
                  <a:t>critically </a:t>
                </a:r>
                <a:r>
                  <a:rPr lang="en-US" sz="2400" dirty="0">
                    <a:latin typeface="Times New Roman"/>
                  </a:rPr>
                  <a:t>damped, and </a:t>
                </a:r>
                <a:endParaRPr lang="en-US" sz="2400" dirty="0" smtClean="0">
                  <a:latin typeface="Times New Roman"/>
                </a:endParaRP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err="1" smtClean="0">
                    <a:latin typeface="Times New Roman"/>
                  </a:rPr>
                  <a:t>underdamped</a:t>
                </a:r>
                <a:r>
                  <a:rPr lang="en-US" sz="2400" dirty="0">
                    <a:latin typeface="Times New Roman"/>
                  </a:rPr>
                  <a:t>. </a:t>
                </a:r>
                <a:endParaRPr lang="en-US" sz="24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For example, for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K</a:t>
                </a:r>
                <a:r>
                  <a:rPr lang="en-US" sz="2400" i="1" dirty="0">
                    <a:latin typeface="Times New Roman"/>
                  </a:rPr>
                  <a:t> </a:t>
                </a:r>
                <a:r>
                  <a:rPr lang="en-US" sz="2400" dirty="0">
                    <a:latin typeface="Times New Roman"/>
                  </a:rPr>
                  <a:t>between 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0</a:t>
                </a:r>
                <a:r>
                  <a:rPr lang="en-US" sz="2400" dirty="0">
                    <a:latin typeface="Times New Roman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/4</a:t>
                </a:r>
                <a:r>
                  <a:rPr lang="en-US" sz="2400" dirty="0">
                    <a:latin typeface="Times New Roman"/>
                  </a:rPr>
                  <a:t>, the poles of the system are real and are located at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24000"/>
                <a:ext cx="8153400" cy="4114800"/>
              </a:xfrm>
              <a:blipFill rotWithShape="1">
                <a:blip r:embed="rId2"/>
                <a:stretch>
                  <a:fillRect l="-1272" t="-1185" r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03614"/>
            <a:ext cx="2514600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85800" y="5530421"/>
                <a:ext cx="8153400" cy="800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>
                    <a:latin typeface="Times New Roman"/>
                  </a:rPr>
                  <a:t>As </a:t>
                </a:r>
                <a:r>
                  <a:rPr lang="en-US" sz="2200" i="1" dirty="0">
                    <a:latin typeface="Times New Roman"/>
                  </a:rPr>
                  <a:t>K </a:t>
                </a:r>
                <a:r>
                  <a:rPr lang="en-US" sz="2200" dirty="0">
                    <a:latin typeface="Times New Roman"/>
                  </a:rPr>
                  <a:t>increases, the poles move along the real axis, and the system </a:t>
                </a:r>
                <a:r>
                  <a:rPr lang="en-US" sz="2200" dirty="0" smtClean="0">
                    <a:latin typeface="Times New Roman"/>
                  </a:rPr>
                  <a:t>remains </a:t>
                </a:r>
                <a:r>
                  <a:rPr lang="en-US" sz="2200" dirty="0" err="1" smtClean="0">
                    <a:latin typeface="Times New Roman"/>
                  </a:rPr>
                  <a:t>overdamped</a:t>
                </a:r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until </a:t>
                </a:r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K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kern="0" dirty="0">
                    <a:solidFill>
                      <a:srgbClr val="FF0000"/>
                    </a:solidFill>
                    <a:latin typeface="Times New Roman"/>
                  </a:rPr>
                  <a:t>/4</a:t>
                </a:r>
                <a:r>
                  <a:rPr lang="en-US" sz="2200" dirty="0">
                    <a:latin typeface="Times New Roman"/>
                  </a:rPr>
                  <a:t>.</a:t>
                </a:r>
                <a:endParaRPr lang="en-US" sz="2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530421"/>
                <a:ext cx="8153400" cy="800219"/>
              </a:xfrm>
              <a:prstGeom prst="rect">
                <a:avLst/>
              </a:prstGeom>
              <a:blipFill rotWithShape="1">
                <a:blip r:embed="rId4"/>
                <a:stretch>
                  <a:fillRect l="-972" t="-4580" r="-972" b="-16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87616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5.3 Analysis and Design of Feedback</a:t>
            </a:r>
            <a:br>
              <a:rPr lang="en-US" sz="3600" b="1" dirty="0">
                <a:solidFill>
                  <a:srgbClr val="660066"/>
                </a:solidFill>
                <a:latin typeface="Arial"/>
              </a:rPr>
            </a:br>
            <a:r>
              <a:rPr lang="en-US" sz="3600" b="1" dirty="0">
                <a:solidFill>
                  <a:srgbClr val="660066"/>
                </a:solidFill>
                <a:latin typeface="Arial"/>
              </a:rPr>
              <a:t>Systems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52600"/>
                <a:ext cx="8229600" cy="3886200"/>
              </a:xfrm>
            </p:spPr>
            <p:txBody>
              <a:bodyPr/>
              <a:lstStyle/>
              <a:p>
                <a:pPr algn="just">
                  <a:buFont typeface="Arial" pitchFamily="34" charset="0"/>
                  <a:buChar char="•"/>
                </a:pPr>
                <a:r>
                  <a:rPr lang="en-US" sz="2400" dirty="0">
                    <a:latin typeface="Times New Roman"/>
                  </a:rPr>
                  <a:t>At</a:t>
                </a:r>
                <a:r>
                  <a:rPr lang="en-US" sz="2200" i="1" kern="1200" dirty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400" i="1" kern="1200" dirty="0">
                    <a:solidFill>
                      <a:srgbClr val="FF0000"/>
                    </a:solidFill>
                    <a:latin typeface="Times New Roman"/>
                  </a:rPr>
                  <a:t>K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/4</a:t>
                </a:r>
                <a:r>
                  <a:rPr lang="en-US" sz="2400" dirty="0">
                    <a:latin typeface="Times New Roman"/>
                  </a:rPr>
                  <a:t> </a:t>
                </a:r>
                <a:r>
                  <a:rPr lang="en-US" sz="2400" dirty="0" smtClean="0">
                    <a:latin typeface="Times New Roman"/>
                  </a:rPr>
                  <a:t>, </a:t>
                </a:r>
                <a:r>
                  <a:rPr lang="en-US" sz="2400" dirty="0">
                    <a:latin typeface="Times New Roman"/>
                  </a:rPr>
                  <a:t>both poles are real </a:t>
                </a:r>
                <a:r>
                  <a:rPr lang="en-US" sz="2400" dirty="0" smtClean="0">
                    <a:latin typeface="Times New Roman"/>
                  </a:rPr>
                  <a:t>and equal</a:t>
                </a:r>
                <a:r>
                  <a:rPr lang="en-US" sz="2400" dirty="0">
                    <a:latin typeface="Times New Roman"/>
                  </a:rPr>
                  <a:t>, and the system is critically </a:t>
                </a:r>
                <a:r>
                  <a:rPr lang="en-US" sz="2400" dirty="0" smtClean="0">
                    <a:latin typeface="Times New Roman"/>
                  </a:rPr>
                  <a:t>damped</a:t>
                </a:r>
              </a:p>
              <a:p>
                <a:pPr marL="0" indent="0" algn="just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>
                    <a:latin typeface="Times New Roman"/>
                  </a:rPr>
                  <a:t>For gains above </a:t>
                </a:r>
                <a:r>
                  <a:rPr lang="en-US" sz="2400" i="1" kern="12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/4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 </a:t>
                </a:r>
                <a:r>
                  <a:rPr lang="en-US" sz="2400" i="1" dirty="0">
                    <a:latin typeface="Times New Roman"/>
                  </a:rPr>
                  <a:t>, </a:t>
                </a:r>
                <a:r>
                  <a:rPr lang="en-US" sz="2400" dirty="0">
                    <a:latin typeface="Times New Roman"/>
                  </a:rPr>
                  <a:t>the system is </a:t>
                </a:r>
                <a:r>
                  <a:rPr lang="en-US" sz="2400" dirty="0" err="1">
                    <a:latin typeface="Times New Roman"/>
                  </a:rPr>
                  <a:t>underdamped</a:t>
                </a:r>
                <a:r>
                  <a:rPr lang="en-US" sz="2400" dirty="0">
                    <a:latin typeface="Times New Roman"/>
                  </a:rPr>
                  <a:t>, with complex poles located at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52600"/>
                <a:ext cx="8229600" cy="3886200"/>
              </a:xfrm>
              <a:blipFill rotWithShape="1">
                <a:blip r:embed="rId2"/>
                <a:stretch>
                  <a:fillRect l="-1185" t="-1570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418" y="3886200"/>
            <a:ext cx="2819399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84917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5.3 P. 246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For the system </a:t>
            </a:r>
            <a:r>
              <a:rPr lang="en-US" sz="2400" dirty="0" smtClean="0">
                <a:latin typeface="Times New Roman"/>
              </a:rPr>
              <a:t>shown, </a:t>
            </a:r>
            <a:r>
              <a:rPr lang="en-US" sz="2400" dirty="0">
                <a:latin typeface="Times New Roman"/>
              </a:rPr>
              <a:t>find the peak </a:t>
            </a:r>
            <a:r>
              <a:rPr lang="en-US" sz="2400" dirty="0" smtClean="0">
                <a:latin typeface="Times New Roman"/>
              </a:rPr>
              <a:t>time, percent </a:t>
            </a:r>
            <a:r>
              <a:rPr lang="en-US" sz="2400" dirty="0">
                <a:latin typeface="Times New Roman"/>
              </a:rPr>
              <a:t>overshoot, and settling time.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617220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7738" y="4625185"/>
            <a:ext cx="6384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Solution: </a:t>
            </a: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closed-loop transfer function found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18160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986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5.3 P. 246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205" y="2916238"/>
            <a:ext cx="1658395" cy="81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877" y="2971800"/>
            <a:ext cx="1214149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971800"/>
            <a:ext cx="989951" cy="501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74535"/>
            <a:ext cx="293211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808" y="1767608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800"/>
            <a:ext cx="2514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4572000"/>
            <a:ext cx="2667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593" y="5410200"/>
            <a:ext cx="239791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3704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5.4 P 246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b="1" dirty="0">
                <a:solidFill>
                  <a:srgbClr val="FF0000"/>
                </a:solidFill>
                <a:latin typeface="Times New Roman"/>
              </a:rPr>
              <a:t>: </a:t>
            </a:r>
            <a:r>
              <a:rPr lang="en-US" sz="2400" dirty="0">
                <a:latin typeface="Times New Roman"/>
              </a:rPr>
              <a:t>Design the value of gain. </a:t>
            </a:r>
            <a:r>
              <a:rPr lang="en-US" sz="2400" i="1" dirty="0">
                <a:latin typeface="Times New Roman"/>
              </a:rPr>
              <a:t>K, </a:t>
            </a:r>
            <a:r>
              <a:rPr lang="en-US" sz="2400" dirty="0">
                <a:latin typeface="Times New Roman"/>
              </a:rPr>
              <a:t>for the feedback control system of Figure </a:t>
            </a:r>
            <a:r>
              <a:rPr lang="en-US" sz="2400" dirty="0" smtClean="0">
                <a:latin typeface="Times New Roman"/>
              </a:rPr>
              <a:t>below so </a:t>
            </a:r>
            <a:r>
              <a:rPr lang="en-US" sz="2400" dirty="0">
                <a:latin typeface="Times New Roman"/>
              </a:rPr>
              <a:t>that the system will respond with a 10% overshoot.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67000"/>
            <a:ext cx="6019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4724400"/>
            <a:ext cx="8305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b="1" dirty="0">
                <a:latin typeface="Times New Roman"/>
              </a:rPr>
              <a:t>: </a:t>
            </a:r>
            <a:r>
              <a:rPr lang="en-US" sz="2200" dirty="0">
                <a:latin typeface="Times New Roman"/>
              </a:rPr>
              <a:t>The closed-loop transfer function of the system is</a:t>
            </a:r>
            <a:endParaRPr lang="en-US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544704"/>
            <a:ext cx="2438400" cy="726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5361709"/>
            <a:ext cx="292576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2292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5.4 P 246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31818"/>
            <a:ext cx="1371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1371600" cy="665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971800"/>
            <a:ext cx="12954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4191000"/>
            <a:ext cx="83058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A 10% overshoot implies that </a:t>
            </a:r>
            <a:r>
              <a:rPr lang="el-GR" sz="2400" dirty="0" smtClean="0">
                <a:solidFill>
                  <a:srgbClr val="FF0000"/>
                </a:solidFill>
                <a:latin typeface="Times New Roman"/>
              </a:rPr>
              <a:t>ξ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= 0.591</a:t>
            </a:r>
            <a:r>
              <a:rPr lang="en-US" sz="2200" dirty="0">
                <a:latin typeface="Times New Roman"/>
              </a:rPr>
              <a:t>. Substituting this value for the</a:t>
            </a:r>
          </a:p>
          <a:p>
            <a:pPr algn="just"/>
            <a:r>
              <a:rPr lang="en-US" sz="2200" dirty="0">
                <a:latin typeface="Times New Roman"/>
              </a:rPr>
              <a:t>damping ratio </a:t>
            </a:r>
            <a:r>
              <a:rPr lang="en-US" sz="2200" dirty="0" smtClean="0">
                <a:latin typeface="Times New Roman"/>
              </a:rPr>
              <a:t>into above </a:t>
            </a:r>
            <a:r>
              <a:rPr lang="en-US" sz="2200" dirty="0">
                <a:latin typeface="Times New Roman"/>
              </a:rPr>
              <a:t>Eq. 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and solving for 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K</a:t>
            </a:r>
            <a:r>
              <a:rPr lang="en-US" sz="2200" i="1" dirty="0">
                <a:latin typeface="Times New Roman"/>
              </a:rPr>
              <a:t> </a:t>
            </a:r>
            <a:r>
              <a:rPr lang="en-US" sz="2200" dirty="0" smtClean="0">
                <a:latin typeface="Times New Roman"/>
              </a:rPr>
              <a:t>yields;</a:t>
            </a:r>
          </a:p>
          <a:p>
            <a:r>
              <a:rPr lang="en-US" sz="2200" dirty="0">
                <a:latin typeface="Times New Roman"/>
              </a:rPr>
              <a:t> </a:t>
            </a:r>
            <a:r>
              <a:rPr lang="en-US" sz="2200" dirty="0" smtClean="0">
                <a:latin typeface="Times New Roman"/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latin typeface="Times New Roman"/>
              </a:rPr>
              <a:t>K=17.9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1665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001000" cy="11430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5.4 Signal-Flow Graphs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191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Signal-flow graphs are an alternative to block diagrams.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Unlike </a:t>
            </a:r>
            <a:r>
              <a:rPr lang="en-US" sz="2400" dirty="0">
                <a:latin typeface="Times New Roman"/>
              </a:rPr>
              <a:t>block </a:t>
            </a:r>
            <a:r>
              <a:rPr lang="en-US" sz="2400" dirty="0" smtClean="0">
                <a:latin typeface="Times New Roman"/>
              </a:rPr>
              <a:t>diagrams, which </a:t>
            </a:r>
            <a:r>
              <a:rPr lang="en-US" sz="2400" dirty="0">
                <a:latin typeface="Times New Roman"/>
              </a:rPr>
              <a:t>consist of blocks, signals, summing junctions, and pickoff points, a </a:t>
            </a:r>
            <a:r>
              <a:rPr lang="en-US" sz="2400" dirty="0" smtClean="0">
                <a:latin typeface="Times New Roman"/>
              </a:rPr>
              <a:t>signal-flow graph </a:t>
            </a:r>
            <a:r>
              <a:rPr lang="en-US" sz="2400" dirty="0">
                <a:latin typeface="Times New Roman"/>
              </a:rPr>
              <a:t>consists only of </a:t>
            </a: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/>
              </a:rPr>
              <a:t>	 branches</a:t>
            </a: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, </a:t>
            </a:r>
            <a:r>
              <a:rPr lang="en-US" sz="2400" dirty="0">
                <a:latin typeface="Times New Roman"/>
              </a:rPr>
              <a:t>which represent systems, and </a:t>
            </a: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/>
              </a:rPr>
              <a:t>     	nodes</a:t>
            </a: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, </a:t>
            </a:r>
            <a:r>
              <a:rPr lang="en-US" sz="2400" dirty="0">
                <a:latin typeface="Times New Roman"/>
              </a:rPr>
              <a:t>which </a:t>
            </a:r>
            <a:r>
              <a:rPr lang="en-US" sz="2400" dirty="0" smtClean="0">
                <a:latin typeface="Times New Roman"/>
              </a:rPr>
              <a:t>represent signals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962400"/>
            <a:ext cx="685800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7108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z="4000" b="1" dirty="0">
                <a:latin typeface="Arial"/>
              </a:rPr>
              <a:t>Example </a:t>
            </a:r>
            <a:r>
              <a:rPr lang="en-US" sz="4000" b="1" dirty="0" smtClean="0">
                <a:latin typeface="Arial"/>
              </a:rPr>
              <a:t>5.5 P. 249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6482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200" dirty="0">
                <a:latin typeface="Times New Roman"/>
              </a:rPr>
              <a:t>Convert the cascaded, parallel, and feedback forms of the block </a:t>
            </a:r>
            <a:r>
              <a:rPr lang="en-US" sz="2200" dirty="0" smtClean="0">
                <a:latin typeface="Times New Roman"/>
              </a:rPr>
              <a:t>diagrams shown </a:t>
            </a:r>
            <a:r>
              <a:rPr lang="en-US" sz="2200" dirty="0">
                <a:latin typeface="Times New Roman"/>
              </a:rPr>
              <a:t>in </a:t>
            </a:r>
            <a:r>
              <a:rPr lang="en-US" sz="2200" dirty="0" smtClean="0">
                <a:latin typeface="Times New Roman"/>
              </a:rPr>
              <a:t>Figures below, </a:t>
            </a:r>
            <a:r>
              <a:rPr lang="en-US" sz="2200" dirty="0">
                <a:latin typeface="Times New Roman"/>
              </a:rPr>
              <a:t>respectively, into signal-flow graphs.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00800"/>
            <a:ext cx="2895600" cy="4572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781800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495675"/>
            <a:ext cx="5562600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4953000"/>
            <a:ext cx="3581401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2684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Example 5.5 P. 249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800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200" dirty="0">
                <a:latin typeface="Times New Roman"/>
              </a:rPr>
              <a:t>In each case, we start by drawing the signal nodes for that system. </a:t>
            </a:r>
            <a:r>
              <a:rPr lang="en-US" sz="2200" dirty="0" smtClean="0">
                <a:latin typeface="Times New Roman"/>
              </a:rPr>
              <a:t>Next we </a:t>
            </a:r>
            <a:r>
              <a:rPr lang="en-US" sz="2200" dirty="0">
                <a:latin typeface="Times New Roman"/>
              </a:rPr>
              <a:t>interconnect the signal nodes with system branches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2590800"/>
            <a:ext cx="677862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86200"/>
            <a:ext cx="5715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9427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Example 5.5 P. 249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5560034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733800"/>
            <a:ext cx="5334000" cy="190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9096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Example 5.5 P. 249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4038600" cy="198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287982"/>
            <a:ext cx="457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0915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5.6 P 250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Convert the block diagram </a:t>
            </a:r>
            <a:r>
              <a:rPr lang="en-US" sz="2400" dirty="0" smtClean="0">
                <a:latin typeface="Times New Roman"/>
              </a:rPr>
              <a:t>shown </a:t>
            </a:r>
            <a:r>
              <a:rPr lang="en-US" sz="2400" dirty="0">
                <a:latin typeface="Times New Roman"/>
              </a:rPr>
              <a:t>to a signal-flow graph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1" y="2895600"/>
            <a:ext cx="77819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6686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Example 5.6 P 250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5715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4800"/>
            <a:ext cx="4578350" cy="128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2039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/>
              </a:rPr>
              <a:t>5.5 Mason's Rule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In this section will </a:t>
            </a:r>
            <a:r>
              <a:rPr lang="en-US" sz="2400" dirty="0">
                <a:latin typeface="Times New Roman"/>
              </a:rPr>
              <a:t>discuss a technique for reducing signal-flow graphs </a:t>
            </a:r>
            <a:r>
              <a:rPr lang="en-US" sz="2400" dirty="0" smtClean="0">
                <a:latin typeface="Times New Roman"/>
              </a:rPr>
              <a:t>to single </a:t>
            </a:r>
            <a:r>
              <a:rPr lang="en-US" sz="2400" dirty="0">
                <a:latin typeface="Times New Roman"/>
              </a:rPr>
              <a:t>transfer functions that relate the output of a system to its input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block diagram reduction technique we studied in Section 5.2 </a:t>
            </a:r>
            <a:r>
              <a:rPr lang="en-US" sz="2400" dirty="0" smtClean="0">
                <a:latin typeface="Times New Roman"/>
              </a:rPr>
              <a:t>requires successive </a:t>
            </a:r>
            <a:r>
              <a:rPr lang="en-US" sz="2400" dirty="0">
                <a:latin typeface="Times New Roman"/>
              </a:rPr>
              <a:t>application of fundamental relationships in order to arrive at the </a:t>
            </a:r>
            <a:r>
              <a:rPr lang="en-US" sz="2400" dirty="0" smtClean="0">
                <a:latin typeface="Times New Roman"/>
              </a:rPr>
              <a:t>system transfer </a:t>
            </a:r>
            <a:r>
              <a:rPr lang="en-US" sz="2400" dirty="0">
                <a:latin typeface="Times New Roman"/>
              </a:rPr>
              <a:t>function.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On </a:t>
            </a:r>
            <a:r>
              <a:rPr lang="en-US" sz="2400" dirty="0">
                <a:latin typeface="Times New Roman"/>
              </a:rPr>
              <a:t>the other hand, Mason's rule for reducing a signal-flow </a:t>
            </a:r>
            <a:r>
              <a:rPr lang="en-US" sz="2400" dirty="0" smtClean="0">
                <a:latin typeface="Times New Roman"/>
              </a:rPr>
              <a:t>graph to </a:t>
            </a:r>
            <a:r>
              <a:rPr lang="en-US" sz="2400" dirty="0">
                <a:latin typeface="Times New Roman"/>
              </a:rPr>
              <a:t>a single transfer function requires the application of one formula.</a:t>
            </a:r>
            <a:endParaRPr lang="en-US" sz="2400" dirty="0"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31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5763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5.5 Mason's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382000" cy="4953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Mason's formula has several components that must be evaluated. First, we </a:t>
            </a:r>
            <a:r>
              <a:rPr lang="en-US" sz="2200" dirty="0" smtClean="0">
                <a:latin typeface="Times New Roman"/>
              </a:rPr>
              <a:t>must be </a:t>
            </a:r>
            <a:r>
              <a:rPr lang="en-US" sz="2200" dirty="0">
                <a:latin typeface="Times New Roman"/>
              </a:rPr>
              <a:t>sure that the definitions of the components are well understood</a:t>
            </a:r>
            <a:r>
              <a:rPr lang="en-US" sz="22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Arial"/>
              </a:rPr>
              <a:t>Definitions</a:t>
            </a:r>
          </a:p>
          <a:p>
            <a:pPr marL="0" indent="0" algn="just">
              <a:buNone/>
            </a:pPr>
            <a:r>
              <a:rPr lang="en-US" sz="2200" b="1" dirty="0" smtClean="0">
                <a:solidFill>
                  <a:srgbClr val="FF0000"/>
                </a:solidFill>
                <a:latin typeface="Arial"/>
              </a:rPr>
              <a:t>Input Node(Source):</a:t>
            </a:r>
            <a:r>
              <a:rPr lang="en-US" sz="2200" b="1" dirty="0" smtClean="0">
                <a:solidFill>
                  <a:schemeClr val="tx1">
                    <a:lumMod val="75000"/>
                  </a:schemeClr>
                </a:solidFill>
                <a:latin typeface="Arial"/>
              </a:rPr>
              <a:t> </a:t>
            </a:r>
            <a:r>
              <a:rPr lang="en-US" sz="2200" dirty="0" smtClean="0">
                <a:solidFill>
                  <a:schemeClr val="tx1">
                    <a:lumMod val="75000"/>
                  </a:schemeClr>
                </a:solidFill>
                <a:latin typeface="Arial"/>
              </a:rPr>
              <a:t>is a node that has only outgoing branches</a:t>
            </a:r>
          </a:p>
          <a:p>
            <a:pPr marL="0" indent="0" algn="just">
              <a:buNone/>
            </a:pPr>
            <a:r>
              <a:rPr lang="en-US" sz="2200" b="1" dirty="0" smtClean="0">
                <a:solidFill>
                  <a:srgbClr val="FF0000"/>
                </a:solidFill>
                <a:latin typeface="Arial"/>
              </a:rPr>
              <a:t>Output Node (Sink): </a:t>
            </a:r>
            <a:r>
              <a:rPr lang="en-US" sz="2200" dirty="0" smtClean="0">
                <a:solidFill>
                  <a:schemeClr val="tx1">
                    <a:lumMod val="75000"/>
                  </a:schemeClr>
                </a:solidFill>
                <a:latin typeface="Arial"/>
              </a:rPr>
              <a:t>is a node that has only incoming branches.</a:t>
            </a:r>
          </a:p>
          <a:p>
            <a:pPr marL="0" indent="0" algn="just">
              <a:buNone/>
            </a:pPr>
            <a:r>
              <a:rPr lang="en-US" sz="2200" b="1" dirty="0" smtClean="0">
                <a:solidFill>
                  <a:srgbClr val="FF0000"/>
                </a:solidFill>
                <a:latin typeface="Arial"/>
              </a:rPr>
              <a:t>Path: </a:t>
            </a:r>
            <a:r>
              <a:rPr lang="en-US" sz="2200" dirty="0" smtClean="0">
                <a:solidFill>
                  <a:schemeClr val="tx1">
                    <a:lumMod val="75000"/>
                  </a:schemeClr>
                </a:solidFill>
                <a:latin typeface="Arial"/>
              </a:rPr>
              <a:t>is continuous connection of branches from one node to another with arrowhead in the same direction.</a:t>
            </a:r>
          </a:p>
          <a:p>
            <a:pPr marL="0" indent="0" algn="just"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</a:rPr>
              <a:t>Forward Path: </a:t>
            </a:r>
            <a:r>
              <a:rPr lang="en-US" sz="2200" dirty="0">
                <a:solidFill>
                  <a:schemeClr val="tx1">
                    <a:lumMod val="75000"/>
                  </a:schemeClr>
                </a:solidFill>
                <a:latin typeface="Arial"/>
              </a:rPr>
              <a:t>is a path connects a source node to a sink node.</a:t>
            </a:r>
          </a:p>
          <a:p>
            <a:pPr marL="0" indent="0" algn="just">
              <a:buNone/>
            </a:pPr>
            <a:r>
              <a:rPr lang="en-US" sz="2200" b="1" dirty="0">
                <a:solidFill>
                  <a:srgbClr val="FF0000"/>
                </a:solidFill>
                <a:latin typeface="Arial"/>
              </a:rPr>
              <a:t>Loop: </a:t>
            </a:r>
            <a:r>
              <a:rPr lang="en-US" sz="2200" dirty="0">
                <a:solidFill>
                  <a:schemeClr val="tx1">
                    <a:lumMod val="75000"/>
                  </a:schemeClr>
                </a:solidFill>
                <a:latin typeface="Arial"/>
              </a:rPr>
              <a:t>is closed path(originate and terminates on the same node</a:t>
            </a:r>
            <a:r>
              <a:rPr lang="en-US" sz="2200" dirty="0" smtClean="0">
                <a:solidFill>
                  <a:schemeClr val="tx1">
                    <a:lumMod val="75000"/>
                  </a:schemeClr>
                </a:solidFill>
                <a:latin typeface="Arial"/>
              </a:rPr>
              <a:t>).</a:t>
            </a:r>
          </a:p>
          <a:p>
            <a:pPr marL="0" indent="0" algn="just">
              <a:buNone/>
            </a:pPr>
            <a:r>
              <a:rPr lang="en-US" sz="2200" b="1" dirty="0" smtClean="0">
                <a:solidFill>
                  <a:srgbClr val="FF0000"/>
                </a:solidFill>
                <a:latin typeface="Arial"/>
              </a:rPr>
              <a:t>Path gain</a:t>
            </a:r>
            <a:r>
              <a:rPr lang="en-US" sz="2200" dirty="0" smtClean="0">
                <a:solidFill>
                  <a:srgbClr val="FF0000"/>
                </a:solidFill>
                <a:latin typeface="Arial"/>
              </a:rPr>
              <a:t>: </a:t>
            </a:r>
            <a:r>
              <a:rPr lang="en-US" sz="2200" dirty="0" smtClean="0">
                <a:solidFill>
                  <a:schemeClr val="tx1">
                    <a:lumMod val="75000"/>
                  </a:schemeClr>
                </a:solidFill>
                <a:latin typeface="Arial"/>
              </a:rPr>
              <a:t>is the product of T.F of all branches that form path.</a:t>
            </a:r>
          </a:p>
          <a:p>
            <a:pPr marL="0" indent="0" algn="just">
              <a:buNone/>
            </a:pPr>
            <a:r>
              <a:rPr lang="en-US" sz="2200" b="1" dirty="0" smtClean="0">
                <a:solidFill>
                  <a:srgbClr val="FF0000"/>
                </a:solidFill>
                <a:latin typeface="Arial"/>
              </a:rPr>
              <a:t>Loop Gain</a:t>
            </a:r>
            <a:r>
              <a:rPr lang="en-US" sz="2200" dirty="0" smtClean="0">
                <a:solidFill>
                  <a:srgbClr val="FF0000"/>
                </a:solidFill>
                <a:latin typeface="Arial"/>
              </a:rPr>
              <a:t>: </a:t>
            </a:r>
            <a:r>
              <a:rPr lang="en-US" sz="2200" dirty="0" smtClean="0">
                <a:solidFill>
                  <a:schemeClr val="tx1">
                    <a:lumMod val="75000"/>
                  </a:schemeClr>
                </a:solidFill>
                <a:latin typeface="Arial"/>
              </a:rPr>
              <a:t>is the product of T.F of all branches that form loop.</a:t>
            </a:r>
            <a:endParaRPr lang="en-US" sz="2200" dirty="0">
              <a:solidFill>
                <a:schemeClr val="tx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32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2029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5.5 Mason's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The transfer function,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C(s)/R(s), </a:t>
            </a:r>
            <a:r>
              <a:rPr lang="en-US" sz="2400" dirty="0">
                <a:latin typeface="Times New Roman"/>
              </a:rPr>
              <a:t>of a system represented by </a:t>
            </a:r>
            <a:r>
              <a:rPr lang="en-US" sz="2400" dirty="0" smtClean="0">
                <a:latin typeface="Times New Roman"/>
              </a:rPr>
              <a:t>a signal-flow graph is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33</a:t>
            </a:fld>
            <a:endParaRPr lang="en-US" dirty="0">
              <a:solidFill>
                <a:srgbClr val="40458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 bwMode="auto">
              <a:xfrm>
                <a:off x="3352800" y="2195945"/>
                <a:ext cx="3411682" cy="990600"/>
              </a:xfrm>
              <a:prstGeom prst="rect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>
                          <a:solidFill>
                            <a:srgbClr val="40458C"/>
                          </a:solidFill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i="1" kern="0">
                          <a:solidFill>
                            <a:srgbClr val="40458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𝐶</m:t>
                          </m:r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𝑅</m:t>
                          </m:r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sz="2000" i="1" kern="0">
                          <a:solidFill>
                            <a:srgbClr val="40458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𝑘</m:t>
                          </m:r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000" i="1" ker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𝑃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 kern="0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0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 kern="0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sz="20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2195945"/>
                <a:ext cx="3411682" cy="9906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85800" y="3200400"/>
                <a:ext cx="8229600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Times New Roman"/>
                  </a:rPr>
                  <a:t>P</a:t>
                </a:r>
                <a:r>
                  <a:rPr lang="en-US" sz="2200" i="1" dirty="0" smtClean="0">
                    <a:latin typeface="Times New Roman"/>
                  </a:rPr>
                  <a:t>= </a:t>
                </a:r>
                <a:r>
                  <a:rPr lang="en-US" sz="2200" dirty="0">
                    <a:latin typeface="Times New Roman"/>
                  </a:rPr>
                  <a:t>number of forward paths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sz="2200" i="1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= the </a:t>
                </a:r>
                <a:r>
                  <a:rPr lang="en-US" sz="2200" i="1" dirty="0" err="1">
                    <a:latin typeface="Times New Roman"/>
                  </a:rPr>
                  <a:t>kth</a:t>
                </a:r>
                <a:r>
                  <a:rPr lang="en-US" sz="2200" i="1" dirty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forward-path </a:t>
                </a:r>
                <a:r>
                  <a:rPr lang="en-US" sz="2200" dirty="0" smtClean="0">
                    <a:latin typeface="Times New Roman"/>
                  </a:rPr>
                  <a:t>gain</a:t>
                </a:r>
              </a:p>
              <a:p>
                <a:pPr algn="just"/>
                <a:endParaRPr lang="en-US" sz="2200" dirty="0">
                  <a:latin typeface="Times New Roman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= 1 -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b="0" i="1" smtClean="0">
                            <a:latin typeface="Cambria Math"/>
                          </a:rPr>
                          <m:t>𝑙𝑜𝑜𝑝</m:t>
                        </m:r>
                      </m:e>
                    </m:nary>
                  </m:oMath>
                </a14:m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gains +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20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𝑛𝑜𝑛𝑡𝑜𝑢𝑐h𝑖𝑛𝑔</m:t>
                        </m:r>
                      </m:e>
                    </m:nary>
                  </m:oMath>
                </a14:m>
                <a:r>
                  <a:rPr lang="en-US" sz="2200" dirty="0" smtClean="0">
                    <a:latin typeface="Times New Roman"/>
                  </a:rPr>
                  <a:t>-loop </a:t>
                </a:r>
                <a:r>
                  <a:rPr lang="en-US" sz="2200" dirty="0">
                    <a:latin typeface="Times New Roman"/>
                  </a:rPr>
                  <a:t>gains taken two at a time - </a:t>
                </a:r>
                <a:endParaRPr lang="en-US" sz="2200" i="1" dirty="0">
                  <a:latin typeface="Times New Roman"/>
                </a:endParaRPr>
              </a:p>
              <a:p>
                <a:pPr algn="just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𝑛𝑜𝑛𝑡𝑜𝑢𝑐h𝑖𝑛𝑔</m:t>
                        </m:r>
                      </m:e>
                    </m:nary>
                  </m:oMath>
                </a14:m>
                <a:r>
                  <a:rPr lang="en-US" sz="2200" dirty="0" smtClean="0">
                    <a:latin typeface="Times New Roman"/>
                  </a:rPr>
                  <a:t>-loop </a:t>
                </a:r>
                <a:r>
                  <a:rPr lang="en-US" sz="2200" dirty="0">
                    <a:latin typeface="Times New Roman"/>
                  </a:rPr>
                  <a:t>gains taken three at a time + </a:t>
                </a:r>
                <a:r>
                  <a:rPr lang="en-US" sz="2200" dirty="0" smtClean="0">
                    <a:latin typeface="Times New Roman"/>
                  </a:rPr>
                  <a:t> ...</a:t>
                </a:r>
              </a:p>
              <a:p>
                <a:pPr algn="just"/>
                <a:endParaRPr lang="en-US" sz="2200" dirty="0">
                  <a:latin typeface="Times New Roman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=∆−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𝑙𝑜𝑜𝑝</m:t>
                        </m:r>
                      </m:e>
                    </m:nary>
                  </m:oMath>
                </a14:m>
                <a:r>
                  <a:rPr lang="en-US" sz="2200" dirty="0" smtClean="0">
                    <a:latin typeface="Times New Roman"/>
                  </a:rPr>
                  <a:t> gain </a:t>
                </a:r>
                <a:r>
                  <a:rPr lang="en-US" sz="2200" dirty="0">
                    <a:latin typeface="Times New Roman"/>
                  </a:rPr>
                  <a:t>terms in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that touch the </a:t>
                </a:r>
                <a:r>
                  <a:rPr lang="en-US" sz="2200" i="1" dirty="0" err="1">
                    <a:latin typeface="Times New Roman"/>
                  </a:rPr>
                  <a:t>kth</a:t>
                </a:r>
                <a:r>
                  <a:rPr lang="en-US" sz="2200" i="1" dirty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forward path. In other words,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/>
                  </a:rPr>
                  <a:t> is </a:t>
                </a:r>
                <a:r>
                  <a:rPr lang="en-US" sz="2200" dirty="0">
                    <a:latin typeface="Times New Roman"/>
                  </a:rPr>
                  <a:t>formed by eliminating from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those loop gains that touch the </a:t>
                </a:r>
                <a:r>
                  <a:rPr lang="en-US" sz="2200" i="1" dirty="0" err="1">
                    <a:latin typeface="Times New Roman"/>
                  </a:rPr>
                  <a:t>kth</a:t>
                </a:r>
                <a:r>
                  <a:rPr lang="en-US" sz="2200" i="1" dirty="0">
                    <a:latin typeface="Times New Roman"/>
                  </a:rPr>
                  <a:t> </a:t>
                </a:r>
                <a:r>
                  <a:rPr lang="en-US" sz="2200" dirty="0" smtClean="0">
                    <a:latin typeface="Times New Roman"/>
                  </a:rPr>
                  <a:t>forward path</a:t>
                </a:r>
                <a:r>
                  <a:rPr lang="en-US" sz="2200" dirty="0">
                    <a:latin typeface="Times New Roman"/>
                  </a:rPr>
                  <a:t>.</a:t>
                </a:r>
                <a:endParaRPr lang="en-US" sz="2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200400"/>
                <a:ext cx="8229600" cy="3139321"/>
              </a:xfrm>
              <a:prstGeom prst="rect">
                <a:avLst/>
              </a:prstGeom>
              <a:blipFill rotWithShape="1">
                <a:blip r:embed="rId3"/>
                <a:stretch>
                  <a:fillRect l="-5185" t="-1165" r="-963" b="-4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2676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Arial"/>
              </a:rPr>
              <a:t>Example </a:t>
            </a:r>
            <a:r>
              <a:rPr lang="en-US" sz="3600" dirty="0" smtClean="0">
                <a:latin typeface="Arial"/>
              </a:rPr>
              <a:t>5.7 P 252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524000"/>
            <a:ext cx="824865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Find the transfer function, </a:t>
            </a:r>
            <a:r>
              <a:rPr lang="en-US" sz="2400" i="1" dirty="0" smtClean="0">
                <a:latin typeface="Times New Roman"/>
              </a:rPr>
              <a:t>C(s)/R(s) </a:t>
            </a:r>
            <a:r>
              <a:rPr lang="en-US" sz="2400" dirty="0">
                <a:latin typeface="Times New Roman"/>
              </a:rPr>
              <a:t>for the signal-flow graph </a:t>
            </a:r>
            <a:r>
              <a:rPr lang="en-US" sz="2400" dirty="0" smtClean="0">
                <a:latin typeface="Times New Roman"/>
              </a:rPr>
              <a:t>shown below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91" y="2438400"/>
            <a:ext cx="6972300" cy="347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1275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153400" cy="11430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  <a:latin typeface="Arial"/>
              </a:rPr>
              <a:t>Example 5.7 P 252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7772400" cy="4114800"/>
              </a:xfrm>
            </p:spPr>
            <p:txBody>
              <a:bodyPr/>
              <a:lstStyle/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Solution: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P=1;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,  </a:t>
                </a:r>
                <a:r>
                  <a:rPr lang="en-US" sz="2400" dirty="0">
                    <a:solidFill>
                      <a:srgbClr val="40458C"/>
                    </a:solidFill>
                  </a:rPr>
                  <a:t>Loops=4</a:t>
                </a:r>
              </a:p>
              <a:p>
                <a:pPr marL="0" indent="0">
                  <a:buNone/>
                </a:pPr>
                <a:endParaRPr lang="en-US" sz="240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7772400" cy="4114800"/>
              </a:xfrm>
              <a:blipFill rotWithShape="1">
                <a:blip r:embed="rId2"/>
                <a:stretch>
                  <a:fillRect l="-1176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2057400"/>
            <a:ext cx="3352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6982"/>
            <a:ext cx="4248150" cy="15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3805443"/>
            <a:ext cx="3940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Nontouching</a:t>
            </a:r>
            <a:r>
              <a:rPr lang="en-US" dirty="0" smtClean="0"/>
              <a:t> loops taken two at time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4343400"/>
            <a:ext cx="3940053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52999" y="3805443"/>
            <a:ext cx="409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 err="1">
                <a:solidFill>
                  <a:srgbClr val="40458C"/>
                </a:solidFill>
              </a:rPr>
              <a:t>Nontouching</a:t>
            </a:r>
            <a:r>
              <a:rPr lang="en-US" dirty="0">
                <a:solidFill>
                  <a:srgbClr val="40458C"/>
                </a:solidFill>
              </a:rPr>
              <a:t> loops taken </a:t>
            </a:r>
            <a:r>
              <a:rPr lang="en-US" dirty="0" smtClean="0">
                <a:solidFill>
                  <a:srgbClr val="40458C"/>
                </a:solidFill>
              </a:rPr>
              <a:t>three at </a:t>
            </a:r>
            <a:r>
              <a:rPr lang="en-US" dirty="0">
                <a:solidFill>
                  <a:srgbClr val="40458C"/>
                </a:solidFill>
              </a:rPr>
              <a:t>time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343400"/>
            <a:ext cx="3676650" cy="54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309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305800" cy="11430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  <a:latin typeface="Arial"/>
              </a:rPr>
              <a:t>Example 5.7 P 252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6705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55" y="4333729"/>
            <a:ext cx="28956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29200"/>
            <a:ext cx="5791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"/>
            <a:ext cx="424338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595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37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674167"/>
            <a:ext cx="2552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Find T.F C(s)/R(s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0"/>
            <a:ext cx="76962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4589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19399"/>
            <a:ext cx="7924799" cy="320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38200" y="1828800"/>
            <a:ext cx="3714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FF0000"/>
                </a:solidFill>
              </a:rPr>
              <a:t>Find </a:t>
            </a:r>
            <a:r>
              <a:rPr lang="en-US" sz="2400" dirty="0" smtClean="0">
                <a:solidFill>
                  <a:srgbClr val="FF0000"/>
                </a:solidFill>
              </a:rPr>
              <a:t>T.F   y</a:t>
            </a:r>
            <a:r>
              <a:rPr lang="en-US" sz="1400" dirty="0" smtClean="0">
                <a:solidFill>
                  <a:srgbClr val="FF0000"/>
                </a:solidFill>
              </a:rPr>
              <a:t>7</a:t>
            </a:r>
            <a:r>
              <a:rPr lang="en-US" sz="2400" dirty="0" smtClean="0">
                <a:solidFill>
                  <a:srgbClr val="FF0000"/>
                </a:solidFill>
              </a:rPr>
              <a:t> /y</a:t>
            </a:r>
            <a:r>
              <a:rPr lang="en-US" sz="1400" dirty="0" smtClean="0">
                <a:solidFill>
                  <a:srgbClr val="FF0000"/>
                </a:solidFill>
              </a:rPr>
              <a:t>1</a:t>
            </a:r>
            <a:endParaRPr lang="en-US" sz="1400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374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5.6 Signal-Flow Graphs of State Equations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 smtClean="0">
                <a:latin typeface="Times New Roman"/>
              </a:rPr>
              <a:t>In </a:t>
            </a:r>
            <a:r>
              <a:rPr lang="en-US" sz="2200" dirty="0">
                <a:latin typeface="Times New Roman"/>
              </a:rPr>
              <a:t>this section, we draw signal-flow graphs from state equations</a:t>
            </a:r>
            <a:r>
              <a:rPr lang="en-US" sz="22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Consider the following state and output equations: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0"/>
            <a:ext cx="31242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3810000"/>
            <a:ext cx="822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First, identify three nodes to be the three state variables, </a:t>
            </a:r>
            <a:r>
              <a:rPr lang="en-US" sz="2200" dirty="0" smtClean="0">
                <a:latin typeface="Times New Roman"/>
              </a:rPr>
              <a:t>X</a:t>
            </a:r>
            <a:r>
              <a:rPr lang="en-US" sz="1600" dirty="0" smtClean="0">
                <a:latin typeface="Times New Roman"/>
              </a:rPr>
              <a:t>1</a:t>
            </a:r>
            <a:r>
              <a:rPr lang="en-US" sz="2200" dirty="0" smtClean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X</a:t>
            </a:r>
            <a:r>
              <a:rPr lang="en-US" sz="1400" dirty="0">
                <a:latin typeface="Times New Roman"/>
              </a:rPr>
              <a:t>2</a:t>
            </a:r>
            <a:r>
              <a:rPr lang="en-US" sz="2200" dirty="0">
                <a:latin typeface="Times New Roman"/>
              </a:rPr>
              <a:t>, and X</a:t>
            </a:r>
            <a:r>
              <a:rPr lang="en-US" sz="1400" dirty="0">
                <a:latin typeface="Times New Roman"/>
              </a:rPr>
              <a:t>3</a:t>
            </a:r>
            <a:r>
              <a:rPr lang="en-US" sz="2200" dirty="0">
                <a:latin typeface="Times New Roman"/>
              </a:rPr>
              <a:t>; </a:t>
            </a:r>
            <a:r>
              <a:rPr lang="en-US" sz="2200" dirty="0" smtClean="0">
                <a:latin typeface="Times New Roman"/>
              </a:rPr>
              <a:t>also identify </a:t>
            </a:r>
            <a:r>
              <a:rPr lang="en-US" sz="2200" dirty="0">
                <a:latin typeface="Times New Roman"/>
              </a:rPr>
              <a:t>three nodes, placed to the left of each respective state variable, to be </a:t>
            </a:r>
            <a:r>
              <a:rPr lang="en-US" sz="2200" dirty="0" smtClean="0">
                <a:latin typeface="Times New Roman"/>
              </a:rPr>
              <a:t>the derivatives </a:t>
            </a:r>
            <a:r>
              <a:rPr lang="en-US" sz="2200" dirty="0">
                <a:latin typeface="Times New Roman"/>
              </a:rPr>
              <a:t>of the state variables,</a:t>
            </a:r>
            <a:endParaRPr lang="en-US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029200"/>
            <a:ext cx="5867400" cy="110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0920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5017"/>
            <a:ext cx="53340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5.6 Signal-Flow Graphs of State Equations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29" y="1655727"/>
            <a:ext cx="4003171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927" y="1856257"/>
            <a:ext cx="3886200" cy="210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29" y="3920837"/>
            <a:ext cx="3810000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15017"/>
            <a:ext cx="3886200" cy="236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4409"/>
            <a:ext cx="31242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386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/>
          <a:lstStyle/>
          <a:p>
            <a:pPr algn="ctr"/>
            <a:r>
              <a:rPr lang="en-US" sz="3500" b="1" dirty="0">
                <a:latin typeface="Arial"/>
              </a:rPr>
              <a:t>5.7 Alternative Representations in State Space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In Chapter 3, systems were represented in state </a:t>
            </a:r>
            <a:r>
              <a:rPr lang="en-US" sz="2400" dirty="0" smtClean="0">
                <a:latin typeface="Times New Roman"/>
              </a:rPr>
              <a:t>space in: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/>
              </a:rPr>
              <a:t>Direct  Form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/>
              </a:rPr>
              <a:t>Cascade Form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/>
              </a:rPr>
              <a:t>Parallel Form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system modeling in state space can take on many </a:t>
            </a:r>
            <a:r>
              <a:rPr lang="en-US" sz="2400" dirty="0" smtClean="0">
                <a:latin typeface="Times New Roman"/>
              </a:rPr>
              <a:t>representations. </a:t>
            </a:r>
            <a:r>
              <a:rPr lang="en-US" sz="2400" dirty="0">
                <a:latin typeface="Times New Roman"/>
              </a:rPr>
              <a:t>Although each of these models yields the </a:t>
            </a:r>
            <a:r>
              <a:rPr lang="en-US" sz="2400" dirty="0" smtClean="0">
                <a:latin typeface="Times New Roman"/>
              </a:rPr>
              <a:t>same output </a:t>
            </a:r>
            <a:r>
              <a:rPr lang="en-US" sz="2400" dirty="0">
                <a:latin typeface="Times New Roman"/>
              </a:rPr>
              <a:t>for a given input, an engineer may prefer a particular one for </a:t>
            </a:r>
            <a:r>
              <a:rPr lang="en-US" sz="2400" dirty="0" smtClean="0">
                <a:latin typeface="Times New Roman"/>
              </a:rPr>
              <a:t>several reasons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41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5779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17" y="304800"/>
            <a:ext cx="7772400" cy="1143000"/>
          </a:xfrm>
        </p:spPr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36" y="2000182"/>
            <a:ext cx="2743200" cy="570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799" y="1450535"/>
            <a:ext cx="7733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Find state space model using parallel form for shown system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901827"/>
            <a:ext cx="11871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Solution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781299"/>
            <a:ext cx="3048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29" y="3641678"/>
            <a:ext cx="4078287" cy="2835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269725" y="3641678"/>
                <a:ext cx="4820106" cy="23755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200" i="1" kern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200" i="1" ker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kern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kern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kern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kern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2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2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kern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𝑟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𝑡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kern="0" dirty="0">
                    <a:solidFill>
                      <a:srgbClr val="40458C"/>
                    </a:solidFill>
                  </a:rPr>
                  <a:t> </a:t>
                </a:r>
              </a:p>
              <a:p>
                <a:pPr lvl="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14:m>
                  <m:oMath xmlns:m="http://schemas.openxmlformats.org/officeDocument/2006/math"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𝐶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kern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 ker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2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2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+0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𝑟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𝑡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kern="0" dirty="0">
                    <a:solidFill>
                      <a:srgbClr val="40458C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9725" y="3641678"/>
                <a:ext cx="4820106" cy="23755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58624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cs typeface="+mn-cs"/>
              </a:rPr>
              <a:t>5.8 </a:t>
            </a:r>
            <a:r>
              <a:rPr lang="en-US" sz="3600" b="1" dirty="0">
                <a:latin typeface="Arial"/>
                <a:cs typeface="+mn-cs"/>
              </a:rPr>
              <a:t>Similarity Transformations</a:t>
            </a:r>
            <a:endParaRPr lang="en-US" sz="3600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200" dirty="0"/>
              <a:t>we saw that systems can be represented with different state </a:t>
            </a:r>
            <a:r>
              <a:rPr lang="en-US" sz="2200" dirty="0" smtClean="0"/>
              <a:t>variables even </a:t>
            </a:r>
            <a:r>
              <a:rPr lang="en-US" sz="2200" dirty="0"/>
              <a:t>though the transfer function relating the output to the input remains the same. These systems are called similar </a:t>
            </a:r>
            <a:r>
              <a:rPr lang="en-US" sz="2200" dirty="0" smtClean="0"/>
              <a:t>systems.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/>
              <a:t>We can make transformations between similar systems from one set </a:t>
            </a:r>
            <a:r>
              <a:rPr lang="en-US" sz="2200" dirty="0" smtClean="0"/>
              <a:t>of state </a:t>
            </a:r>
            <a:r>
              <a:rPr lang="en-US" sz="2200" dirty="0"/>
              <a:t>equations to another without using the transfer </a:t>
            </a:r>
            <a:r>
              <a:rPr lang="en-US" sz="2200" dirty="0" smtClean="0"/>
              <a:t>function </a:t>
            </a:r>
            <a:r>
              <a:rPr lang="en-US" sz="2200" dirty="0"/>
              <a:t>and </a:t>
            </a:r>
            <a:r>
              <a:rPr lang="en-US" sz="2200" dirty="0" smtClean="0"/>
              <a:t>signal-flow graphs.</a:t>
            </a:r>
          </a:p>
          <a:p>
            <a:pPr marL="0" indent="0" algn="just">
              <a:buNone/>
            </a:pPr>
            <a:r>
              <a:rPr lang="en-US" sz="2200" dirty="0"/>
              <a:t>A system represented </a:t>
            </a:r>
            <a:r>
              <a:rPr lang="en-US" sz="2200" dirty="0" smtClean="0"/>
              <a:t>in state </a:t>
            </a:r>
            <a:r>
              <a:rPr lang="en-US" sz="2200" dirty="0"/>
              <a:t>space as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4419600"/>
            <a:ext cx="2209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141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5.8 </a:t>
            </a:r>
            <a:r>
              <a:rPr lang="en-US" sz="3600" b="1" dirty="0">
                <a:solidFill>
                  <a:srgbClr val="660066"/>
                </a:solidFill>
                <a:latin typeface="Arial"/>
              </a:rPr>
              <a:t>Similarity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can be transformed to a similar system,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057400"/>
            <a:ext cx="2728913" cy="138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3255447"/>
            <a:ext cx="23102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/>
              </a:rPr>
              <a:t>where, for </a:t>
            </a:r>
            <a:r>
              <a:rPr lang="en-US" sz="2200" dirty="0" smtClean="0">
                <a:latin typeface="Times New Roman"/>
              </a:rPr>
              <a:t>2 space</a:t>
            </a:r>
            <a:r>
              <a:rPr lang="en-US" dirty="0">
                <a:latin typeface="Times New Roman"/>
              </a:rPr>
              <a:t>,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86200"/>
            <a:ext cx="2667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65459"/>
            <a:ext cx="1524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57713" y="4523693"/>
            <a:ext cx="59182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and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1759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5.9 P. 267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Given the system represented in state space by </a:t>
            </a:r>
            <a:r>
              <a:rPr lang="en-US" sz="2400" dirty="0" err="1">
                <a:latin typeface="Times New Roman"/>
              </a:rPr>
              <a:t>Eqs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2819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878759"/>
            <a:ext cx="8153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transform the system to a new set of state variables, z, where the new state </a:t>
            </a:r>
            <a:r>
              <a:rPr lang="en-US" sz="2200" dirty="0" smtClean="0">
                <a:latin typeface="Times New Roman"/>
              </a:rPr>
              <a:t>variables are </a:t>
            </a:r>
            <a:r>
              <a:rPr lang="en-US" sz="2200" dirty="0">
                <a:latin typeface="Times New Roman"/>
              </a:rPr>
              <a:t>related to the original state variables, x, as follows:</a:t>
            </a:r>
            <a:endParaRPr lang="en-US" sz="22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4800600"/>
            <a:ext cx="2366962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92097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5.9 P. 267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23111"/>
            <a:ext cx="2895600" cy="457200"/>
          </a:xfrm>
        </p:spPr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419" y="1676400"/>
            <a:ext cx="2128838" cy="11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54325"/>
            <a:ext cx="38100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4325"/>
            <a:ext cx="1504950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" y="3962400"/>
            <a:ext cx="2576513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945" y="4038600"/>
            <a:ext cx="339393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94801"/>
            <a:ext cx="3202782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5401270"/>
            <a:ext cx="3276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/>
              </a:rPr>
              <a:t>Therefore, the transformed system is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493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dirty="0" err="1">
                <a:latin typeface="Arial"/>
              </a:rPr>
              <a:t>Diagonalizing</a:t>
            </a:r>
            <a:r>
              <a:rPr lang="en-US" sz="3600" dirty="0">
                <a:latin typeface="Arial"/>
              </a:rPr>
              <a:t> a System Matrix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229600" cy="4495800"/>
              </a:xfrm>
            </p:spPr>
            <p:txBody>
              <a:bodyPr/>
              <a:lstStyle/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/>
                  <a:t>In Section 5.7, we saw that the parallel form of a signal-flow graph can yield a diagonal </a:t>
                </a:r>
                <a:r>
                  <a:rPr lang="en-US" sz="2200" dirty="0"/>
                  <a:t>system matrix. A diagonal </a:t>
                </a:r>
                <a:r>
                  <a:rPr lang="en-US" sz="2200" dirty="0" smtClean="0"/>
                  <a:t> system </a:t>
                </a:r>
                <a:r>
                  <a:rPr lang="en-US" sz="2200" dirty="0"/>
                  <a:t>matrix has the advantage that each </a:t>
                </a:r>
                <a:r>
                  <a:rPr lang="en-US" sz="2200" dirty="0" smtClean="0"/>
                  <a:t>state equation </a:t>
                </a:r>
                <a:r>
                  <a:rPr lang="en-US" sz="2200" dirty="0"/>
                  <a:t>is a function of only one state variable. Hence, each differential </a:t>
                </a:r>
                <a:r>
                  <a:rPr lang="en-US" sz="2200" dirty="0" smtClean="0"/>
                  <a:t>equation can </a:t>
                </a:r>
                <a:r>
                  <a:rPr lang="en-US" sz="2200" dirty="0"/>
                  <a:t>be solved independently of the other equations. We say that the equations </a:t>
                </a:r>
                <a:r>
                  <a:rPr lang="en-US" sz="2200" dirty="0" smtClean="0"/>
                  <a:t>are decoupled.</a:t>
                </a:r>
              </a:p>
              <a:p>
                <a:pPr marL="0" indent="0" algn="just">
                  <a:buNone/>
                </a:pPr>
                <a:endParaRPr lang="en-US" sz="2200" dirty="0" smtClean="0"/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/>
                  <a:t>Rather than using partial fraction expansion and signal-flow graphs, we </a:t>
                </a:r>
                <a:r>
                  <a:rPr lang="en-US" sz="2200" dirty="0" smtClean="0"/>
                  <a:t>can decouple </a:t>
                </a:r>
                <a:r>
                  <a:rPr lang="en-US" sz="2200" dirty="0"/>
                  <a:t>a system using matrix transformations. If we find the correct matrix, P, </a:t>
                </a:r>
                <a:r>
                  <a:rPr lang="en-US" sz="2200" dirty="0" smtClean="0"/>
                  <a:t>the transformed </a:t>
                </a:r>
                <a:r>
                  <a:rPr lang="en-US" sz="2200" dirty="0"/>
                  <a:t>system matrix,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𝑃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−1 </m:t>
                        </m:r>
                      </m:sup>
                    </m:sSup>
                  </m:oMath>
                </a14:m>
                <a:r>
                  <a:rPr lang="en-US" sz="2200" dirty="0" smtClean="0"/>
                  <a:t>AP</a:t>
                </a:r>
                <a:r>
                  <a:rPr lang="en-US" sz="2200" dirty="0"/>
                  <a:t>, will be a diagonal matrix</a:t>
                </a:r>
                <a:r>
                  <a:rPr lang="en-US" sz="2200" dirty="0" smtClean="0"/>
                  <a:t>.</a:t>
                </a:r>
              </a:p>
              <a:p>
                <a:pPr marL="0" indent="0" algn="just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</a:rPr>
                  <a:t>Where P is eigenvector</a:t>
                </a:r>
                <a:endParaRPr lang="en-US" sz="2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229600" cy="4495800"/>
              </a:xfrm>
              <a:blipFill rotWithShape="1">
                <a:blip r:embed="rId2"/>
                <a:stretch>
                  <a:fillRect l="-963" t="-813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47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4489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solidFill>
                  <a:srgbClr val="660066"/>
                </a:solidFill>
                <a:latin typeface="Arial"/>
              </a:rPr>
              <a:t>Diagonalizing</a:t>
            </a:r>
            <a:r>
              <a:rPr lang="en-US" sz="3600" dirty="0">
                <a:solidFill>
                  <a:srgbClr val="660066"/>
                </a:solidFill>
                <a:latin typeface="Arial"/>
              </a:rPr>
              <a:t> a System Matrix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</a:rPr>
                  <a:t>Eigenvector: </a:t>
                </a:r>
                <a:r>
                  <a:rPr lang="en-US" sz="2200" dirty="0"/>
                  <a:t>The eigenvectors of the matrix </a:t>
                </a:r>
                <a:r>
                  <a:rPr lang="en-US" sz="2200" dirty="0">
                    <a:solidFill>
                      <a:srgbClr val="FF0000"/>
                    </a:solidFill>
                  </a:rPr>
                  <a:t>A</a:t>
                </a:r>
                <a:r>
                  <a:rPr lang="en-US" sz="2200" dirty="0"/>
                  <a:t> are all vectors, 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200" dirty="0" smtClean="0"/>
                  <a:t>, </a:t>
                </a:r>
                <a:r>
                  <a:rPr lang="en-US" sz="2200" dirty="0"/>
                  <a:t>which under </a:t>
                </a:r>
                <a:r>
                  <a:rPr lang="en-US" sz="2200" dirty="0" smtClean="0"/>
                  <a:t>the transformation </a:t>
                </a:r>
                <a:r>
                  <a:rPr lang="en-US" sz="2200" dirty="0">
                    <a:solidFill>
                      <a:srgbClr val="FF0000"/>
                    </a:solidFill>
                  </a:rPr>
                  <a:t>A</a:t>
                </a:r>
                <a:r>
                  <a:rPr lang="en-US" sz="2200" dirty="0"/>
                  <a:t> become multiples of </a:t>
                </a:r>
                <a:r>
                  <a:rPr lang="en-US" sz="2200" dirty="0" smtClean="0"/>
                  <a:t>themselves</a:t>
                </a:r>
                <a:r>
                  <a:rPr lang="en-US" sz="2200" dirty="0"/>
                  <a:t>; that is,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  <a:blipFill rotWithShape="1">
                <a:blip r:embed="rId2"/>
                <a:stretch>
                  <a:fillRect l="-889" t="-741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0"/>
            <a:ext cx="13716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609600" y="2967335"/>
                <a:ext cx="8229600" cy="18928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300" dirty="0" smtClean="0">
                    <a:latin typeface="Times New Roman"/>
                  </a:rPr>
                  <a:t>The eigenvalues of the matrix A are the values of </a:t>
                </a:r>
                <a:r>
                  <a:rPr lang="en-US" sz="2300" dirty="0" smtClean="0">
                    <a:latin typeface="Times New Roman"/>
                  </a:rPr>
                  <a:t>A, that </a:t>
                </a:r>
                <a:r>
                  <a:rPr lang="en-US" sz="2300" dirty="0" smtClean="0">
                    <a:latin typeface="Times New Roman"/>
                  </a:rPr>
                  <a:t>satisfy above Eq</a:t>
                </a:r>
                <a:r>
                  <a:rPr lang="en-US" sz="2300" dirty="0">
                    <a:latin typeface="Times New Roman"/>
                  </a:rPr>
                  <a:t>. </a:t>
                </a:r>
                <a:r>
                  <a:rPr lang="en-US" sz="2300" dirty="0" smtClean="0">
                    <a:latin typeface="Times New Roman"/>
                  </a:rPr>
                  <a:t> </a:t>
                </a:r>
                <a:r>
                  <a:rPr lang="en-US" sz="2300" dirty="0">
                    <a:latin typeface="Times New Roman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200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US" sz="2300" dirty="0" smtClean="0">
                    <a:latin typeface="Times New Roman"/>
                  </a:rPr>
                  <a:t>.</a:t>
                </a:r>
              </a:p>
              <a:p>
                <a:pPr algn="just"/>
                <a:r>
                  <a:rPr lang="en-US" sz="2400" dirty="0">
                    <a:latin typeface="Times New Roman"/>
                  </a:rPr>
                  <a:t>To find the eigenvectors, we </a:t>
                </a:r>
                <a:r>
                  <a:rPr lang="en-US" sz="2400" dirty="0" smtClean="0">
                    <a:latin typeface="Times New Roman"/>
                  </a:rPr>
                  <a:t>rearrange above Eq. </a:t>
                </a:r>
                <a:r>
                  <a:rPr lang="en-US" sz="2400" dirty="0">
                    <a:latin typeface="Times New Roman"/>
                  </a:rPr>
                  <a:t>Eigenvectors,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Times New Roman"/>
                  </a:rPr>
                  <a:t>, </a:t>
                </a:r>
                <a:r>
                  <a:rPr lang="en-US" sz="2400" dirty="0">
                    <a:latin typeface="Times New Roman"/>
                  </a:rPr>
                  <a:t>satisfy</a:t>
                </a:r>
                <a:endParaRPr lang="en-US" sz="2300" dirty="0" smtClean="0">
                  <a:latin typeface="Times New Roman"/>
                </a:endParaRPr>
              </a:p>
              <a:p>
                <a:pPr algn="just"/>
                <a:endParaRPr lang="en-US" sz="23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967335"/>
                <a:ext cx="8229600" cy="1892826"/>
              </a:xfrm>
              <a:prstGeom prst="rect">
                <a:avLst/>
              </a:prstGeom>
              <a:blipFill>
                <a:blip r:embed="rId4"/>
                <a:stretch>
                  <a:fillRect l="-1111" t="-2903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343400"/>
            <a:ext cx="1736725" cy="51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0209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7772400" cy="838200"/>
          </a:xfrm>
        </p:spPr>
        <p:txBody>
          <a:bodyPr/>
          <a:lstStyle/>
          <a:p>
            <a:r>
              <a:rPr lang="en-US" b="1" dirty="0" smtClean="0">
                <a:latin typeface="Arial"/>
              </a:rPr>
              <a:t/>
            </a:r>
            <a:br>
              <a:rPr lang="en-US" b="1" dirty="0" smtClean="0">
                <a:latin typeface="Arial"/>
              </a:rPr>
            </a:br>
            <a:r>
              <a:rPr lang="en-US" b="1" dirty="0">
                <a:latin typeface="Arial"/>
              </a:rPr>
              <a:t/>
            </a:r>
            <a:br>
              <a:rPr lang="en-US" b="1" dirty="0">
                <a:latin typeface="Arial"/>
              </a:rPr>
            </a:br>
            <a:r>
              <a:rPr lang="en-US" b="1" dirty="0" smtClean="0">
                <a:latin typeface="Arial"/>
              </a:rPr>
              <a:t/>
            </a:r>
            <a:br>
              <a:rPr lang="en-US" b="1" dirty="0" smtClean="0">
                <a:latin typeface="Arial"/>
              </a:rPr>
            </a:br>
            <a:r>
              <a:rPr lang="en-US" b="1" dirty="0">
                <a:latin typeface="Arial"/>
              </a:rPr>
              <a:t/>
            </a:r>
            <a:br>
              <a:rPr lang="en-US" b="1" dirty="0">
                <a:latin typeface="Arial"/>
              </a:rPr>
            </a:br>
            <a:r>
              <a:rPr lang="en-US" sz="4000" b="1" dirty="0" smtClean="0">
                <a:latin typeface="Arial"/>
              </a:rPr>
              <a:t>Example </a:t>
            </a:r>
            <a:r>
              <a:rPr lang="en-US" sz="4000" b="1" dirty="0">
                <a:latin typeface="Arial"/>
              </a:rPr>
              <a:t>5.10 P. 269</a:t>
            </a:r>
            <a:r>
              <a:rPr lang="en-US" b="1" dirty="0">
                <a:latin typeface="Arial"/>
              </a:rPr>
              <a:t/>
            </a:r>
            <a:br>
              <a:rPr lang="en-US" b="1" dirty="0">
                <a:latin typeface="Arial"/>
              </a:rPr>
            </a:br>
            <a:r>
              <a:rPr lang="en-US" b="1" dirty="0">
                <a:latin typeface="Arial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Find the eigenvectors of the matrix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00250"/>
            <a:ext cx="1879600" cy="89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09600" y="2967335"/>
                <a:ext cx="8305800" cy="800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SOLUTION: </a:t>
                </a:r>
                <a:r>
                  <a:rPr lang="en-US" sz="2200" dirty="0">
                    <a:latin typeface="Times New Roman"/>
                  </a:rPr>
                  <a:t>The eigenvectors,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,</a:t>
                </a:r>
                <a:r>
                  <a:rPr lang="en-US" sz="2200" i="1" dirty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satisfy </a:t>
                </a:r>
                <a:r>
                  <a:rPr lang="en-US" sz="2200" dirty="0" smtClean="0">
                    <a:latin typeface="Times New Roman"/>
                  </a:rPr>
                  <a:t>. </a:t>
                </a:r>
              </a:p>
              <a:p>
                <a:pPr algn="just"/>
                <a:r>
                  <a:rPr lang="en-US" sz="2200" dirty="0" smtClean="0">
                    <a:latin typeface="Times New Roman"/>
                  </a:rPr>
                  <a:t>First</a:t>
                </a:r>
                <a:r>
                  <a:rPr lang="en-US" sz="2200" dirty="0">
                    <a:latin typeface="Times New Roman"/>
                  </a:rPr>
                  <a:t>,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𝑑𝑒𝑡</m:t>
                        </m:r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l-GR" sz="2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λ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𝐼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𝐴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)  </m:t>
                    </m:r>
                  </m:oMath>
                </a14:m>
                <a:r>
                  <a:rPr lang="en-US" sz="2200" dirty="0" smtClean="0">
                    <a:latin typeface="Times New Roman"/>
                  </a:rPr>
                  <a:t>to </a:t>
                </a:r>
                <a:r>
                  <a:rPr lang="en-US" sz="2200" dirty="0">
                    <a:latin typeface="Times New Roman"/>
                  </a:rPr>
                  <a:t>find the eigenvalues,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λ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/>
                  </a:rPr>
                  <a:t>:</a:t>
                </a:r>
                <a:endParaRPr lang="en-US" sz="2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967335"/>
                <a:ext cx="8305800" cy="800219"/>
              </a:xfrm>
              <a:prstGeom prst="rect">
                <a:avLst/>
              </a:prstGeom>
              <a:blipFill rotWithShape="1">
                <a:blip r:embed="rId3"/>
                <a:stretch>
                  <a:fillRect l="-880" t="-6107" b="-15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967335"/>
            <a:ext cx="1676400" cy="51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767554"/>
            <a:ext cx="4114800" cy="1967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09600" y="5735180"/>
                <a:ext cx="815340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Times New Roman"/>
                  </a:rPr>
                  <a:t>from which the eigenvalues are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i="1" smtClean="0">
                        <a:solidFill>
                          <a:srgbClr val="FF0000"/>
                        </a:solidFill>
                        <a:latin typeface="Cambria Math"/>
                      </a:rPr>
                      <m:t>λ</m:t>
                    </m:r>
                  </m:oMath>
                </a14:m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= 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-2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, and  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-4</a:t>
                </a:r>
                <a:r>
                  <a:rPr lang="en-US" dirty="0">
                    <a:latin typeface="Times New Roman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735180"/>
                <a:ext cx="8153400" cy="430887"/>
              </a:xfrm>
              <a:prstGeom prst="rect">
                <a:avLst/>
              </a:prstGeom>
              <a:blipFill rotWithShape="1">
                <a:blip r:embed="rId6"/>
                <a:stretch>
                  <a:fillRect l="-897" t="-857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2580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Example 5.10 P. 269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33531"/>
            <a:ext cx="1737511" cy="512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1490061"/>
            <a:ext cx="12426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/>
              </a:rPr>
              <a:t>Using </a:t>
            </a:r>
            <a:r>
              <a:rPr lang="en-US" sz="2200" dirty="0" err="1">
                <a:latin typeface="Times New Roman"/>
              </a:rPr>
              <a:t>Eq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37427" y="2087706"/>
                <a:ext cx="4571251" cy="656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200" b="0" i="1" smtClean="0">
                                  <a:latin typeface="Cambria Math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427" y="2087706"/>
                <a:ext cx="4571251" cy="65684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8200" y="2200686"/>
                <a:ext cx="908005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 smtClean="0">
                            <a:latin typeface="Cambria Math"/>
                          </a:rPr>
                          <m:t>λ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 smtClean="0"/>
                  <a:t>=-2</a:t>
                </a:r>
                <a:endParaRPr lang="en-US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200686"/>
                <a:ext cx="908005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351" t="-8451" r="-8784" b="-26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13660" y="2865710"/>
                <a:ext cx="445865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11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21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=0</m:t>
                    </m:r>
                    <m:r>
                      <a:rPr lang="en-US" sz="2200" b="0" i="0" smtClean="0">
                        <a:latin typeface="Cambria Math"/>
                      </a:rPr>
                      <m:t>   ,</m:t>
                    </m:r>
                  </m:oMath>
                </a14:m>
                <a:r>
                  <a:rPr lang="en-US" sz="2200" b="0" dirty="0" smtClean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dirty="0" smtClean="0">
                            <a:latin typeface="Cambria Math"/>
                          </a:rPr>
                          <m:t>11</m:t>
                        </m:r>
                      </m:sub>
                    </m:sSub>
                    <m:r>
                      <a:rPr lang="en-US" sz="2200" b="0" i="1" dirty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dirty="0" smtClean="0">
                            <a:latin typeface="Cambria Math"/>
                          </a:rPr>
                          <m:t>21</m:t>
                        </m:r>
                      </m:sub>
                    </m:sSub>
                    <m:r>
                      <a:rPr lang="en-US" sz="2200" b="0" i="1" dirty="0" smtClean="0">
                        <a:latin typeface="Cambria Math"/>
                      </a:rPr>
                      <m:t>=0</m:t>
                    </m:r>
                  </m:oMath>
                </a14:m>
                <a:endParaRPr lang="en-US" sz="2200" b="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60" y="2865710"/>
                <a:ext cx="4458656" cy="430887"/>
              </a:xfrm>
              <a:prstGeom prst="rect">
                <a:avLst/>
              </a:prstGeom>
              <a:blipFill rotWithShape="1">
                <a:blip r:embed="rId5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750319" y="2865710"/>
                <a:ext cx="142680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11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319" y="2865710"/>
                <a:ext cx="1426801" cy="430887"/>
              </a:xfrm>
              <a:prstGeom prst="rect">
                <a:avLst/>
              </a:prstGeom>
              <a:blipFill rotWithShape="1">
                <a:blip r:embed="rId6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 bwMode="auto">
          <a:xfrm>
            <a:off x="5678462" y="3054281"/>
            <a:ext cx="749808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88910" y="3324936"/>
                <a:ext cx="1272849" cy="65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10" y="3324936"/>
                <a:ext cx="1272849" cy="65466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88910" y="4143754"/>
                <a:ext cx="914546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λ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40458C"/>
                    </a:solidFill>
                  </a:rPr>
                  <a:t>=-</a:t>
                </a:r>
                <a:r>
                  <a:rPr lang="en-US" sz="2200" dirty="0" smtClean="0">
                    <a:solidFill>
                      <a:srgbClr val="40458C"/>
                    </a:solidFill>
                  </a:rPr>
                  <a:t>4</a:t>
                </a:r>
                <a:endParaRPr lang="en-US" sz="220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10" y="4143754"/>
                <a:ext cx="914546" cy="430887"/>
              </a:xfrm>
              <a:prstGeom prst="rect">
                <a:avLst/>
              </a:prstGeom>
              <a:blipFill rotWithShape="0">
                <a:blip r:embed="rId8"/>
                <a:stretch>
                  <a:fillRect l="-667" t="-10000" r="-8000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104219" y="4030774"/>
                <a:ext cx="4571251" cy="6568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i="1" smtClea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𝐼</m:t>
                          </m:r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𝐴</m:t>
                          </m:r>
                        </m:e>
                      </m:d>
                      <m:sSub>
                        <m:sSubPr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200" i="1">
                          <a:solidFill>
                            <a:srgbClr val="40458C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solidFill>
                                          <a:srgbClr val="40458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solidFill>
                                          <a:srgbClr val="40458C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solidFill>
                                          <a:srgbClr val="40458C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2200" b="0" i="1" smtClean="0">
                                        <a:solidFill>
                                          <a:srgbClr val="40458C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solidFill>
                                          <a:srgbClr val="40458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solidFill>
                                          <a:srgbClr val="40458C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solidFill>
                                          <a:srgbClr val="40458C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solidFill>
                                          <a:srgbClr val="40458C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200" i="1">
                          <a:solidFill>
                            <a:srgbClr val="40458C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219" y="4030774"/>
                <a:ext cx="4571251" cy="65684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13660" y="4913579"/>
                <a:ext cx="417774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=0</m:t>
                    </m:r>
                    <m:r>
                      <a:rPr lang="en-US" sz="2200">
                        <a:solidFill>
                          <a:srgbClr val="40458C"/>
                        </a:solidFill>
                        <a:latin typeface="Cambria Math"/>
                      </a:rPr>
                      <m:t>   ,</m:t>
                    </m:r>
                  </m:oMath>
                </a14:m>
                <a:r>
                  <a:rPr lang="en-US" sz="2200" dirty="0">
                    <a:solidFill>
                      <a:srgbClr val="40458C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sz="22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2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22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20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60" y="4913579"/>
                <a:ext cx="4177747" cy="430887"/>
              </a:xfrm>
              <a:prstGeom prst="rect">
                <a:avLst/>
              </a:prstGeom>
              <a:blipFill rotWithShape="1">
                <a:blip r:embed="rId10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219296" y="4913579"/>
                <a:ext cx="1489382" cy="654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200" i="1">
                          <a:solidFill>
                            <a:srgbClr val="40458C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200" i="1">
                                    <a:solidFill>
                                      <a:srgbClr val="40458C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296" y="4913579"/>
                <a:ext cx="1489382" cy="65466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38200" y="5715000"/>
                <a:ext cx="3018006" cy="654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smtClean="0">
                    <a:solidFill>
                      <a:srgbClr val="40458C"/>
                    </a:solidFill>
                  </a:rPr>
                  <a:t>x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200" i="1" smtClea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200" i="1" smtClea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200" b="0" i="1" smtClean="0">
                        <a:solidFill>
                          <a:srgbClr val="40458C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715000"/>
                <a:ext cx="3018006" cy="654666"/>
              </a:xfrm>
              <a:prstGeom prst="rect">
                <a:avLst/>
              </a:prstGeom>
              <a:blipFill rotWithShape="0">
                <a:blip r:embed="rId12"/>
                <a:stretch>
                  <a:fillRect l="-2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72623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5.11 P 270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495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Given the system </a:t>
            </a:r>
            <a:r>
              <a:rPr lang="en-US" sz="2400" dirty="0" smtClean="0">
                <a:latin typeface="Times New Roman"/>
              </a:rPr>
              <a:t>shown, </a:t>
            </a:r>
            <a:r>
              <a:rPr lang="en-US" sz="2400" dirty="0">
                <a:latin typeface="Times New Roman"/>
              </a:rPr>
              <a:t>find the diagonal system that </a:t>
            </a:r>
            <a:r>
              <a:rPr lang="en-US" sz="2400" dirty="0" smtClean="0">
                <a:latin typeface="Times New Roman"/>
              </a:rPr>
              <a:t>is similar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81200"/>
            <a:ext cx="3276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3089564"/>
            <a:ext cx="8305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200" dirty="0">
                <a:latin typeface="Times New Roman"/>
              </a:rPr>
              <a:t>First find the eigenvalues and the eigenvectors. This step was </a:t>
            </a:r>
            <a:r>
              <a:rPr lang="en-US" sz="2200" dirty="0" smtClean="0">
                <a:latin typeface="Times New Roman"/>
              </a:rPr>
              <a:t>performed in </a:t>
            </a:r>
            <a:r>
              <a:rPr lang="en-US" sz="2200" dirty="0">
                <a:latin typeface="Times New Roman"/>
              </a:rPr>
              <a:t>Example 5.10. Next form the transformation matrix P, whose </a:t>
            </a:r>
            <a:r>
              <a:rPr lang="en-US" sz="2200" dirty="0" smtClean="0">
                <a:latin typeface="Times New Roman"/>
              </a:rPr>
              <a:t>columns consist </a:t>
            </a:r>
            <a:r>
              <a:rPr lang="en-US" sz="2200" dirty="0">
                <a:latin typeface="Times New Roman"/>
              </a:rPr>
              <a:t>of the eigenvectors.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43000" y="4343400"/>
                <a:ext cx="3529364" cy="654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2200" dirty="0" smtClean="0">
                    <a:solidFill>
                      <a:srgbClr val="40458C"/>
                    </a:solidFill>
                  </a:rPr>
                  <a:t>P= x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solidFill>
                          <a:srgbClr val="40458C"/>
                        </a:solidFill>
                        <a:latin typeface="Cambria Math"/>
                      </a:rPr>
                      <m:t> </m:t>
                    </m:r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200" b="0" i="1" smtClean="0">
                        <a:solidFill>
                          <a:srgbClr val="40458C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343400"/>
                <a:ext cx="3529364" cy="654666"/>
              </a:xfrm>
              <a:prstGeom prst="rect">
                <a:avLst/>
              </a:prstGeom>
              <a:blipFill rotWithShape="0">
                <a:blip r:embed="rId3"/>
                <a:stretch>
                  <a:fillRect l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257800"/>
            <a:ext cx="4495800" cy="1021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653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5.11 P 270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388620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19400"/>
            <a:ext cx="2971800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19600"/>
            <a:ext cx="4038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4399" y="3731567"/>
            <a:ext cx="253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kern="0" dirty="0">
                <a:solidFill>
                  <a:srgbClr val="40458C"/>
                </a:solidFill>
                <a:latin typeface="Times New Roman"/>
              </a:rPr>
              <a:t>diagonal </a:t>
            </a:r>
            <a:r>
              <a:rPr lang="en-US" sz="2400" kern="0" dirty="0" smtClean="0">
                <a:solidFill>
                  <a:srgbClr val="40458C"/>
                </a:solidFill>
                <a:latin typeface="Times New Roman"/>
              </a:rPr>
              <a:t>system 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5341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3058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𝐴</m:t>
                    </m:r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−6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−11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−6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 dirty="0" smtClean="0"/>
                  <a:t> Find the diagonal matrix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305800" cy="41148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60684"/>
            <a:ext cx="2895600" cy="244916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53</a:t>
            </a:fld>
            <a:endParaRPr lang="en-US" dirty="0">
              <a:solidFill>
                <a:srgbClr val="40458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2651" y="2680156"/>
                <a:ext cx="79248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200" dirty="0" smtClean="0">
                    <a:solidFill>
                      <a:srgbClr val="FF0000"/>
                    </a:solidFill>
                  </a:rPr>
                  <a:t>Solution   </a:t>
                </a:r>
                <a:r>
                  <a:rPr lang="en-US" sz="2200" dirty="0" smtClean="0"/>
                  <a:t>eigenvalues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λ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40458C"/>
                    </a:solidFill>
                  </a:rPr>
                  <a:t>=-</a:t>
                </a:r>
                <a:r>
                  <a:rPr lang="en-US" sz="2200" dirty="0" smtClean="0">
                    <a:solidFill>
                      <a:srgbClr val="40458C"/>
                    </a:solidFill>
                  </a:rPr>
                  <a:t>1,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λ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40458C"/>
                    </a:solidFill>
                  </a:rPr>
                  <a:t>=-</a:t>
                </a:r>
                <a:r>
                  <a:rPr lang="en-US" sz="2200" dirty="0" smtClean="0">
                    <a:solidFill>
                      <a:srgbClr val="40458C"/>
                    </a:solidFill>
                  </a:rPr>
                  <a:t>2,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λ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200" dirty="0">
                    <a:solidFill>
                      <a:srgbClr val="40458C"/>
                    </a:solidFill>
                  </a:rPr>
                  <a:t>=-</a:t>
                </a:r>
                <a:r>
                  <a:rPr lang="en-US" sz="2200" dirty="0" smtClean="0">
                    <a:solidFill>
                      <a:srgbClr val="40458C"/>
                    </a:solidFill>
                  </a:rPr>
                  <a:t>3</a:t>
                </a:r>
                <a:endParaRPr lang="en-US" sz="220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51" y="2680156"/>
                <a:ext cx="7924800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1000" t="-857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701" y="2680156"/>
            <a:ext cx="173672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99654" y="3207166"/>
                <a:ext cx="5562228" cy="1052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200" i="1" smtClean="0">
                              <a:latin typeface="Cambria Math"/>
                            </a:rPr>
                            <m:t>λ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=−1,       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200" b="0" i="1" smtClean="0">
                                        <a:latin typeface="Cambria Math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54" y="3207166"/>
                <a:ext cx="5562228" cy="105227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07127" y="3278126"/>
                <a:ext cx="1498295" cy="9853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127" y="3278126"/>
                <a:ext cx="1498295" cy="98539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85800" y="4419600"/>
                <a:ext cx="8046626" cy="987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dirty="0" smtClean="0"/>
                  <a:t>Same way we find:</a:t>
                </a:r>
                <a:r>
                  <a:rPr lang="en-US" sz="2200" dirty="0">
                    <a:solidFill>
                      <a:srgbClr val="40458C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 dirty="0" smtClean="0"/>
                  <a:t>  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40458C"/>
                        </a:solidFill>
                        <a:latin typeface="Cambria Math"/>
                      </a:rPr>
                      <m:t>P</m:t>
                    </m:r>
                    <m:r>
                      <a:rPr lang="en-US" sz="2200" b="0" i="0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419600"/>
                <a:ext cx="8046626" cy="987578"/>
              </a:xfrm>
              <a:prstGeom prst="rect">
                <a:avLst/>
              </a:prstGeom>
              <a:blipFill rotWithShape="1">
                <a:blip r:embed="rId7"/>
                <a:stretch>
                  <a:fillRect l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205344" y="5407178"/>
                <a:ext cx="3345852" cy="987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𝑃</m:t>
                          </m:r>
                        </m:e>
                        <m:sup>
                          <m:r>
                            <a:rPr lang="en-US" sz="22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</a:rPr>
                        <m:t>𝐴𝑃</m:t>
                      </m:r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2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344" y="5407178"/>
                <a:ext cx="3345852" cy="98757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44067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1768</Words>
  <Application>Microsoft Office PowerPoint</Application>
  <PresentationFormat>On-screen Show (4:3)</PresentationFormat>
  <Paragraphs>283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Cambria Math</vt:lpstr>
      <vt:lpstr>Tahoma</vt:lpstr>
      <vt:lpstr>Times New Roman</vt:lpstr>
      <vt:lpstr>Wingdings</vt:lpstr>
      <vt:lpstr>2_Blueprint</vt:lpstr>
      <vt:lpstr>Control Systems</vt:lpstr>
      <vt:lpstr>Chapter Learning Outcomes</vt:lpstr>
      <vt:lpstr>5.1 Introduction</vt:lpstr>
      <vt:lpstr>5.2 Block Diagrams</vt:lpstr>
      <vt:lpstr>5.2 Block Diagrams</vt:lpstr>
      <vt:lpstr>Cascade Form</vt:lpstr>
      <vt:lpstr>Parallel Form</vt:lpstr>
      <vt:lpstr>Feedback Form</vt:lpstr>
      <vt:lpstr>Feedback Form</vt:lpstr>
      <vt:lpstr>Moving Blocks to Create Familiar Forms</vt:lpstr>
      <vt:lpstr>Moving Blocks to Create Familiar Forms</vt:lpstr>
      <vt:lpstr>Example 5.1P.242</vt:lpstr>
      <vt:lpstr>Example 5.1P.242</vt:lpstr>
      <vt:lpstr>Example 5.2 P.243</vt:lpstr>
      <vt:lpstr>Example 5.2 P.243</vt:lpstr>
      <vt:lpstr>Example 5.2 P.243</vt:lpstr>
      <vt:lpstr>5.3 Analysis and Design of Feedback Systems</vt:lpstr>
      <vt:lpstr>5.3 Analysis and Design of Feedback Systems</vt:lpstr>
      <vt:lpstr>5.3 Analysis and Design of Feedback Systems</vt:lpstr>
      <vt:lpstr>Example 5.3 P. 246</vt:lpstr>
      <vt:lpstr>Example 5.3 P. 246</vt:lpstr>
      <vt:lpstr>Example 5.4 P 246</vt:lpstr>
      <vt:lpstr>Example 5.4 P 246</vt:lpstr>
      <vt:lpstr>5.4 Signal-Flow Graphs</vt:lpstr>
      <vt:lpstr>Example 5.5 P. 249</vt:lpstr>
      <vt:lpstr>Example 5.5 P. 249</vt:lpstr>
      <vt:lpstr>Example 5.5 P. 249</vt:lpstr>
      <vt:lpstr>Example 5.5 P. 249</vt:lpstr>
      <vt:lpstr>Example 5.6 P 250</vt:lpstr>
      <vt:lpstr>Example 5.6 P 250</vt:lpstr>
      <vt:lpstr>5.5 Mason's Rule</vt:lpstr>
      <vt:lpstr>5.5 Mason's Rule</vt:lpstr>
      <vt:lpstr>5.5 Mason's Rule</vt:lpstr>
      <vt:lpstr>Example 5.7 P 252</vt:lpstr>
      <vt:lpstr>Example 5.7 P 252</vt:lpstr>
      <vt:lpstr>Example 5.7 P 252</vt:lpstr>
      <vt:lpstr>Example</vt:lpstr>
      <vt:lpstr>Example</vt:lpstr>
      <vt:lpstr>5.6 Signal-Flow Graphs of State Equations</vt:lpstr>
      <vt:lpstr>5.6 Signal-Flow Graphs of State Equations</vt:lpstr>
      <vt:lpstr>5.7 Alternative Representations in State Space</vt:lpstr>
      <vt:lpstr>Example</vt:lpstr>
      <vt:lpstr>5.8 Similarity Transformations</vt:lpstr>
      <vt:lpstr>5.8 Similarity Transformations</vt:lpstr>
      <vt:lpstr>Example 5.9 P. 267</vt:lpstr>
      <vt:lpstr>Example 5.9 P. 267</vt:lpstr>
      <vt:lpstr>Diagonalizing a System Matrix</vt:lpstr>
      <vt:lpstr>Diagonalizing a System Matrix</vt:lpstr>
      <vt:lpstr>    Example 5.10 P. 269  </vt:lpstr>
      <vt:lpstr>Example 5.10 P. 269</vt:lpstr>
      <vt:lpstr>Example 5.11 P 270</vt:lpstr>
      <vt:lpstr>Example 5.11 P 270</vt:lpstr>
      <vt:lpstr>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Systems</dc:title>
  <dc:creator>Basil Hamed</dc:creator>
  <cp:lastModifiedBy>Basil Hamed</cp:lastModifiedBy>
  <cp:revision>90</cp:revision>
  <dcterms:created xsi:type="dcterms:W3CDTF">2006-08-16T00:00:00Z</dcterms:created>
  <dcterms:modified xsi:type="dcterms:W3CDTF">2020-03-25T21:58:11Z</dcterms:modified>
</cp:coreProperties>
</file>