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74"/>
  </p:notesMasterIdLst>
  <p:sldIdLst>
    <p:sldId id="256" r:id="rId3"/>
    <p:sldId id="289" r:id="rId4"/>
    <p:sldId id="257" r:id="rId5"/>
    <p:sldId id="322" r:id="rId6"/>
    <p:sldId id="258" r:id="rId7"/>
    <p:sldId id="290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81" r:id="rId25"/>
    <p:sldId id="275" r:id="rId26"/>
    <p:sldId id="276" r:id="rId27"/>
    <p:sldId id="277" r:id="rId28"/>
    <p:sldId id="278" r:id="rId29"/>
    <p:sldId id="279" r:id="rId30"/>
    <p:sldId id="280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323" r:id="rId39"/>
    <p:sldId id="324" r:id="rId40"/>
    <p:sldId id="291" r:id="rId41"/>
    <p:sldId id="292" r:id="rId42"/>
    <p:sldId id="325" r:id="rId43"/>
    <p:sldId id="326" r:id="rId44"/>
    <p:sldId id="327" r:id="rId45"/>
    <p:sldId id="328" r:id="rId46"/>
    <p:sldId id="293" r:id="rId47"/>
    <p:sldId id="294" r:id="rId48"/>
    <p:sldId id="295" r:id="rId49"/>
    <p:sldId id="321" r:id="rId50"/>
    <p:sldId id="296" r:id="rId51"/>
    <p:sldId id="297" r:id="rId52"/>
    <p:sldId id="298" r:id="rId53"/>
    <p:sldId id="299" r:id="rId54"/>
    <p:sldId id="300" r:id="rId55"/>
    <p:sldId id="302" r:id="rId56"/>
    <p:sldId id="303" r:id="rId57"/>
    <p:sldId id="304" r:id="rId58"/>
    <p:sldId id="305" r:id="rId59"/>
    <p:sldId id="306" r:id="rId60"/>
    <p:sldId id="307" r:id="rId61"/>
    <p:sldId id="308" r:id="rId62"/>
    <p:sldId id="309" r:id="rId63"/>
    <p:sldId id="310" r:id="rId64"/>
    <p:sldId id="311" r:id="rId65"/>
    <p:sldId id="317" r:id="rId66"/>
    <p:sldId id="313" r:id="rId67"/>
    <p:sldId id="314" r:id="rId68"/>
    <p:sldId id="315" r:id="rId69"/>
    <p:sldId id="316" r:id="rId70"/>
    <p:sldId id="318" r:id="rId71"/>
    <p:sldId id="319" r:id="rId72"/>
    <p:sldId id="320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FC9363-C423-466B-A8E7-96F93A3D054B}" type="datetimeFigureOut">
              <a:rPr lang="en-US" smtClean="0"/>
              <a:t>2/24/2018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AA9D49-5967-46E7-9BE2-E3FF135FBD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56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9D49-5967-46E7-9BE2-E3FF135FBDB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635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9D49-5967-46E7-9BE2-E3FF135FBDB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097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AA9D49-5967-46E7-9BE2-E3FF135FBDB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476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9219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9220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9221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9222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3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4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5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6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7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8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29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0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1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2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3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4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5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6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7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8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39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0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1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2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3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4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5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6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7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8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49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0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1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2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3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4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5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6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7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8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59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0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1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2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3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4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5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6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7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8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69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0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1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9272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sp>
            <p:nvSpPr>
              <p:cNvPr id="9273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4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9275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6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7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78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  <p:grpSp>
          <p:nvGrpSpPr>
            <p:cNvPr id="9279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9280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1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9282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990600" y="1752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990600" y="3309938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9285" name="Rectangle 6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9286" name="Rectangle 7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9287" name="Rectangle 7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D8FD4D00-6F41-4D0C-9B3A-8BC82FAFB4E5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688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399880-CA21-41BC-8956-16283EBDA241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987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7C60CA-4A75-4A6C-B921-D2048559E68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011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905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8D817-3B64-4703-8DB3-DD203E1E4B2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988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ED0C9D-BEA3-4D49-AB87-6921DADDA7DB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151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1DEB29-C218-411D-BC42-5E82EEB9CDE2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9132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A6F83-CC90-4624-935A-E1F1A1D0C46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638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4FC2AF-083F-4264-93E2-00A82819EA1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1474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642624-4F21-4AFB-8986-B3A8188F4AA6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185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0E6CB0-701D-4E74-BEC0-96F0718088AA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25935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304800"/>
            <a:ext cx="2000250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04800"/>
            <a:ext cx="584835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C93C-8EFC-4576-B1BF-9CE5F36B2878}" type="slidenum">
              <a:rPr lang="en-US">
                <a:solidFill>
                  <a:srgbClr val="40458C"/>
                </a:solidFill>
              </a:rPr>
              <a:pPr/>
              <a:t>‹#›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442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Basil Hamed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3C044B76-6D53-4113-ABFC-A91B688DB13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8700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Basil Hamed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09DFD65-928E-402E-AA4A-FE3358FEC4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7258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54013"/>
            <a:ext cx="5791200" cy="10572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3750" y="1524000"/>
            <a:ext cx="4070350" cy="467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56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819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8196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8197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8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199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0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1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2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7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0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2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7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1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  <p:grpSp>
            <p:nvGrpSpPr>
              <p:cNvPr id="8219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822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2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3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824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 b="1" u="sng" smtClean="0">
                    <a:solidFill>
                      <a:srgbClr val="40458C"/>
                    </a:solidFill>
                    <a:latin typeface="Arial" pitchFamily="34" charset="0"/>
                  </a:endParaRPr>
                </a:p>
              </p:txBody>
            </p:sp>
          </p:grpSp>
        </p:grpSp>
        <p:sp>
          <p:nvSpPr>
            <p:cNvPr id="8249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sp>
          <p:nvSpPr>
            <p:cNvPr id="8250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2800" b="1" u="sng" smtClean="0">
                <a:solidFill>
                  <a:srgbClr val="40458C"/>
                </a:solidFill>
                <a:latin typeface="Arial" pitchFamily="34" charset="0"/>
              </a:endParaRPr>
            </a:p>
          </p:txBody>
        </p:sp>
        <p:grpSp>
          <p:nvGrpSpPr>
            <p:cNvPr id="8251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8252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3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  <p:sp>
            <p:nvSpPr>
              <p:cNvPr id="8254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G0" fmla="+- 21595 0 0"/>
                  <a:gd name="G1" fmla="+- 21600 0 0"/>
                  <a:gd name="G2" fmla="+- 21600 0 0"/>
                  <a:gd name="T0" fmla="*/ 21114 w 43195"/>
                  <a:gd name="T1" fmla="*/ 5 h 43200"/>
                  <a:gd name="T2" fmla="*/ 0 w 43195"/>
                  <a:gd name="T3" fmla="*/ 22056 h 43200"/>
                  <a:gd name="T4" fmla="*/ 21595 w 43195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800" b="1" u="sng" smtClean="0">
                  <a:solidFill>
                    <a:srgbClr val="40458C"/>
                  </a:solidFill>
                  <a:latin typeface="Arial" pitchFamily="34" charset="0"/>
                </a:endParaRPr>
              </a:p>
            </p:txBody>
          </p:sp>
        </p:grpSp>
      </p:grpSp>
      <p:sp>
        <p:nvSpPr>
          <p:cNvPr id="8255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3048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256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40458C"/>
              </a:solidFill>
            </a:endParaRPr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b="0" u="none">
                <a:latin typeface="+mn-lt"/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40458C"/>
                </a:solidFill>
              </a:rPr>
              <a:t>Basil Hamed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b="0" u="none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8517529-E271-4FA7-BB72-D185353C7D46}" type="slidenum">
              <a:rPr lang="en-US" smtClean="0">
                <a:solidFill>
                  <a:srgbClr val="40458C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5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6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emf"/><Relationship Id="rId5" Type="http://schemas.openxmlformats.org/officeDocument/2006/relationships/image" Target="../media/image15.emf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0.png"/><Relationship Id="rId4" Type="http://schemas.openxmlformats.org/officeDocument/2006/relationships/image" Target="../media/image59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emf"/><Relationship Id="rId3" Type="http://schemas.openxmlformats.org/officeDocument/2006/relationships/image" Target="../media/image650.png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1.emf"/><Relationship Id="rId5" Type="http://schemas.openxmlformats.org/officeDocument/2006/relationships/image" Target="../media/image66.png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3" Type="http://schemas.openxmlformats.org/officeDocument/2006/relationships/image" Target="../media/image80.emf"/><Relationship Id="rId7" Type="http://schemas.openxmlformats.org/officeDocument/2006/relationships/image" Target="../media/image84.emf"/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3.emf"/><Relationship Id="rId5" Type="http://schemas.openxmlformats.org/officeDocument/2006/relationships/image" Target="../media/image82.emf"/><Relationship Id="rId4" Type="http://schemas.openxmlformats.org/officeDocument/2006/relationships/image" Target="../media/image81.e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0.png"/><Relationship Id="rId4" Type="http://schemas.openxmlformats.org/officeDocument/2006/relationships/image" Target="../media/image8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60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0.emf"/><Relationship Id="rId5" Type="http://schemas.openxmlformats.org/officeDocument/2006/relationships/image" Target="../media/image99.emf"/><Relationship Id="rId4" Type="http://schemas.openxmlformats.org/officeDocument/2006/relationships/image" Target="../media/image98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emf"/><Relationship Id="rId3" Type="http://schemas.openxmlformats.org/officeDocument/2006/relationships/image" Target="../media/image104.png"/><Relationship Id="rId7" Type="http://schemas.openxmlformats.org/officeDocument/2006/relationships/image" Target="../media/image104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7.emf"/><Relationship Id="rId5" Type="http://schemas.openxmlformats.org/officeDocument/2006/relationships/image" Target="../media/image106.emf"/><Relationship Id="rId4" Type="http://schemas.openxmlformats.org/officeDocument/2006/relationships/image" Target="../media/image105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1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2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emf"/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6.emf"/><Relationship Id="rId4" Type="http://schemas.openxmlformats.org/officeDocument/2006/relationships/image" Target="../media/image115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image" Target="../media/image117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0.png"/><Relationship Id="rId4" Type="http://schemas.openxmlformats.org/officeDocument/2006/relationships/image" Target="../media/image119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0.png"/><Relationship Id="rId2" Type="http://schemas.openxmlformats.org/officeDocument/2006/relationships/image" Target="../media/image121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2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123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5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emf"/><Relationship Id="rId2" Type="http://schemas.openxmlformats.org/officeDocument/2006/relationships/image" Target="../media/image126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8.emf"/><Relationship Id="rId4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Control Systems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309938"/>
            <a:ext cx="7315200" cy="1752600"/>
          </a:xfrm>
        </p:spPr>
        <p:txBody>
          <a:bodyPr/>
          <a:lstStyle/>
          <a:p>
            <a:r>
              <a:rPr lang="en-US" sz="3000" dirty="0" smtClean="0">
                <a:solidFill>
                  <a:schemeClr val="tx1"/>
                </a:solidFill>
              </a:rPr>
              <a:t>Lect.4  </a:t>
            </a:r>
            <a:r>
              <a:rPr lang="en-US" sz="3000" dirty="0" smtClean="0"/>
              <a:t>Time</a:t>
            </a:r>
            <a:r>
              <a:rPr lang="en-US" sz="3000" dirty="0" smtClean="0">
                <a:solidFill>
                  <a:schemeClr val="tx1"/>
                </a:solidFill>
              </a:rPr>
              <a:t> </a:t>
            </a:r>
            <a:r>
              <a:rPr lang="en-US" sz="3000" dirty="0" smtClean="0"/>
              <a:t>Response</a:t>
            </a:r>
            <a:endParaRPr lang="en-US" sz="3000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Basil Hamed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7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r>
              <a:rPr lang="en-US" sz="4000" dirty="0">
                <a:solidFill>
                  <a:srgbClr val="C00000"/>
                </a:solidFill>
                <a:latin typeface="Helvetica"/>
              </a:rPr>
              <a:t>Roadmap (Time Responses)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52600"/>
            <a:ext cx="1892715" cy="3074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828801"/>
            <a:ext cx="1981200" cy="2895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759111"/>
            <a:ext cx="1976147" cy="2895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 bwMode="auto">
          <a:xfrm>
            <a:off x="5791200" y="2964594"/>
            <a:ext cx="978408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8" name="Right Arrow 7"/>
          <p:cNvSpPr/>
          <p:nvPr/>
        </p:nvSpPr>
        <p:spPr bwMode="auto">
          <a:xfrm>
            <a:off x="2590800" y="3027078"/>
            <a:ext cx="978408" cy="48463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81248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b="1" dirty="0">
                <a:latin typeface="Arial"/>
              </a:rPr>
              <a:t>Chapter Learning Outcomes</a:t>
            </a:r>
            <a:endParaRPr lang="en-US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447800"/>
                <a:ext cx="83820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Arial"/>
                  </a:rPr>
                  <a:t>After </a:t>
                </a:r>
                <a:r>
                  <a:rPr lang="en-US" sz="2400" dirty="0">
                    <a:solidFill>
                      <a:srgbClr val="FF0000"/>
                    </a:solidFill>
                    <a:latin typeface="Arial"/>
                  </a:rPr>
                  <a:t>completing this chapter the student will be able to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Arial"/>
                  </a:rPr>
                  <a:t>:</a:t>
                </a:r>
              </a:p>
              <a:p>
                <a:pPr marL="0" indent="0" algn="just">
                  <a:buNone/>
                </a:pPr>
                <a:r>
                  <a:rPr lang="en-US" sz="2000" dirty="0">
                    <a:latin typeface="Arial"/>
                  </a:rPr>
                  <a:t>• Use poles and zeros of transfer functions to determine the time response of a </a:t>
                </a:r>
                <a:r>
                  <a:rPr lang="en-US" sz="2000" dirty="0" smtClean="0">
                    <a:latin typeface="Arial"/>
                  </a:rPr>
                  <a:t>control system </a:t>
                </a:r>
                <a:r>
                  <a:rPr lang="en-US" sz="2000" dirty="0">
                    <a:latin typeface="Arial"/>
                  </a:rPr>
                  <a:t>(Sections 4.1-4.2)</a:t>
                </a:r>
              </a:p>
              <a:p>
                <a:pPr marL="0" indent="0" algn="just">
                  <a:buNone/>
                </a:pPr>
                <a:r>
                  <a:rPr lang="en-US" sz="2000" dirty="0">
                    <a:latin typeface="Arial"/>
                  </a:rPr>
                  <a:t>• Describe </a:t>
                </a:r>
                <a:r>
                  <a:rPr lang="en-US" sz="2000" dirty="0" smtClean="0">
                    <a:latin typeface="Arial"/>
                  </a:rPr>
                  <a:t> </a:t>
                </a:r>
                <a:r>
                  <a:rPr lang="en-US" sz="2000" dirty="0">
                    <a:latin typeface="Arial"/>
                  </a:rPr>
                  <a:t>the transient response of first-order systems (Section 4.3)</a:t>
                </a:r>
              </a:p>
              <a:p>
                <a:pPr marL="0" indent="0" algn="just">
                  <a:buNone/>
                </a:pPr>
                <a:r>
                  <a:rPr lang="en-US" sz="2000" dirty="0">
                    <a:latin typeface="Arial"/>
                  </a:rPr>
                  <a:t>• Write the general response of second-order systems </a:t>
                </a:r>
                <a:r>
                  <a:rPr lang="en-US" sz="2000" dirty="0" smtClean="0">
                    <a:latin typeface="Arial"/>
                  </a:rPr>
                  <a:t> (Section </a:t>
                </a:r>
                <a:r>
                  <a:rPr lang="en-US" sz="2000" dirty="0">
                    <a:latin typeface="Arial"/>
                  </a:rPr>
                  <a:t>4.4)</a:t>
                </a:r>
              </a:p>
              <a:p>
                <a:pPr marL="0" indent="0" algn="just">
                  <a:buNone/>
                </a:pPr>
                <a:r>
                  <a:rPr lang="en-US" sz="2000" dirty="0">
                    <a:latin typeface="Arial"/>
                  </a:rPr>
                  <a:t>• Find the </a:t>
                </a:r>
                <a:r>
                  <a:rPr lang="en-US" sz="2400" dirty="0" smtClean="0">
                    <a:solidFill>
                      <a:srgbClr val="40458C"/>
                    </a:solidFill>
                    <a:latin typeface="Times New Roman"/>
                  </a:rPr>
                  <a:t> </a:t>
                </a:r>
                <a:r>
                  <a:rPr lang="el-GR" sz="2200" dirty="0">
                    <a:solidFill>
                      <a:srgbClr val="FF0000"/>
                    </a:solidFill>
                    <a:latin typeface="Arial"/>
                  </a:rPr>
                  <a:t>ξ</a:t>
                </a: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>
                    <a:latin typeface="Arial"/>
                  </a:rPr>
                  <a:t>of a second-order system (Section 4.5)</a:t>
                </a:r>
              </a:p>
              <a:p>
                <a:pPr marL="0" indent="0" algn="just">
                  <a:buNone/>
                </a:pPr>
                <a:r>
                  <a:rPr lang="en-US" sz="2000" dirty="0">
                    <a:latin typeface="Arial"/>
                  </a:rPr>
                  <a:t>• Find the settling time, peak time, percent overshoot, and rise time for an </a:t>
                </a:r>
                <a:r>
                  <a:rPr lang="en-US" sz="2000" dirty="0" err="1" smtClean="0">
                    <a:latin typeface="Arial"/>
                  </a:rPr>
                  <a:t>underdamped</a:t>
                </a:r>
                <a:r>
                  <a:rPr lang="en-US" sz="2000" dirty="0" smtClean="0">
                    <a:latin typeface="Arial"/>
                  </a:rPr>
                  <a:t> second-order </a:t>
                </a:r>
                <a:r>
                  <a:rPr lang="en-US" sz="2000" dirty="0">
                    <a:latin typeface="Arial"/>
                  </a:rPr>
                  <a:t>system (Section 4.6)</a:t>
                </a:r>
              </a:p>
              <a:p>
                <a:pPr marL="0" indent="0" algn="just">
                  <a:buNone/>
                </a:pPr>
                <a:r>
                  <a:rPr lang="en-US" sz="2000" dirty="0">
                    <a:latin typeface="Arial"/>
                  </a:rPr>
                  <a:t>• Approximate higher-order systems and systems with zeros as first- or </a:t>
                </a:r>
                <a:r>
                  <a:rPr lang="en-US" sz="2000" dirty="0" smtClean="0">
                    <a:latin typeface="Arial"/>
                  </a:rPr>
                  <a:t>second-order systems </a:t>
                </a:r>
                <a:r>
                  <a:rPr lang="en-US" sz="2000" dirty="0">
                    <a:latin typeface="Arial"/>
                  </a:rPr>
                  <a:t>(Sections 4.7-4.8</a:t>
                </a:r>
                <a:r>
                  <a:rPr lang="en-US" sz="2000" dirty="0" smtClean="0">
                    <a:latin typeface="Arial"/>
                  </a:rPr>
                  <a:t>)</a:t>
                </a:r>
                <a:endParaRPr lang="en-US" sz="2000" dirty="0">
                  <a:latin typeface="Arial"/>
                </a:endParaRPr>
              </a:p>
              <a:p>
                <a:pPr marL="0" indent="0" algn="just">
                  <a:buNone/>
                </a:pPr>
                <a:r>
                  <a:rPr lang="en-US" sz="2000" dirty="0">
                    <a:latin typeface="Arial"/>
                  </a:rPr>
                  <a:t>• </a:t>
                </a:r>
                <a:r>
                  <a:rPr lang="en-US" sz="2000" dirty="0" smtClean="0">
                    <a:latin typeface="Arial"/>
                  </a:rPr>
                  <a:t>Find </a:t>
                </a:r>
                <a:r>
                  <a:rPr lang="en-US" sz="2000" dirty="0">
                    <a:latin typeface="Arial"/>
                  </a:rPr>
                  <a:t>time response </a:t>
                </a:r>
                <a:r>
                  <a:rPr lang="en-US" sz="2000" dirty="0" smtClean="0">
                    <a:latin typeface="Arial"/>
                  </a:rPr>
                  <a:t>from </a:t>
                </a:r>
                <a:r>
                  <a:rPr lang="en-US" sz="2000" dirty="0">
                    <a:latin typeface="Arial"/>
                  </a:rPr>
                  <a:t>state-space representation (</a:t>
                </a:r>
                <a:r>
                  <a:rPr lang="en-US" sz="2000" dirty="0" smtClean="0">
                    <a:latin typeface="Arial"/>
                  </a:rPr>
                  <a:t>Sec </a:t>
                </a:r>
                <a:r>
                  <a:rPr lang="en-US" sz="2000" dirty="0">
                    <a:latin typeface="Arial"/>
                  </a:rPr>
                  <a:t>4.10-4.11</a:t>
                </a:r>
                <a:r>
                  <a:rPr lang="en-US" sz="2400" dirty="0">
                    <a:latin typeface="Arial"/>
                  </a:rPr>
                  <a:t>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447800"/>
                <a:ext cx="8382000" cy="4114800"/>
              </a:xfrm>
              <a:blipFill rotWithShape="1">
                <a:blip r:embed="rId2"/>
                <a:stretch>
                  <a:fillRect l="-1091" t="-1037" r="-727" b="-2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2831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Helvetica"/>
              </a:rPr>
              <a:t>Why Study Time Responses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305800" cy="4572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• </a:t>
            </a:r>
            <a:r>
              <a:rPr lang="en-US" sz="2400" dirty="0">
                <a:solidFill>
                  <a:srgbClr val="FF0000"/>
                </a:solidFill>
              </a:rPr>
              <a:t>Modeling</a:t>
            </a:r>
          </a:p>
          <a:p>
            <a:pPr marL="0" indent="0" algn="just">
              <a:buNone/>
            </a:pPr>
            <a:r>
              <a:rPr lang="en-US" sz="2400" dirty="0"/>
              <a:t>– Some parameters in the system can be estimated </a:t>
            </a:r>
            <a:r>
              <a:rPr lang="en-US" sz="2400" dirty="0" smtClean="0"/>
              <a:t>or  identified </a:t>
            </a:r>
            <a:r>
              <a:rPr lang="en-US" sz="2400" dirty="0"/>
              <a:t>by time responses.</a:t>
            </a:r>
          </a:p>
          <a:p>
            <a:pPr marL="0" indent="0">
              <a:buNone/>
            </a:pPr>
            <a:r>
              <a:rPr lang="en-US" sz="2400" dirty="0"/>
              <a:t>• </a:t>
            </a:r>
            <a:r>
              <a:rPr lang="en-US" sz="2400" dirty="0">
                <a:solidFill>
                  <a:srgbClr val="FF0000"/>
                </a:solidFill>
              </a:rPr>
              <a:t>Analysis</a:t>
            </a:r>
          </a:p>
          <a:p>
            <a:pPr marL="0" indent="0" algn="just">
              <a:buNone/>
            </a:pPr>
            <a:r>
              <a:rPr lang="en-US" sz="2400" dirty="0"/>
              <a:t>– Evaluate transient and steady-state responses to </a:t>
            </a:r>
            <a:r>
              <a:rPr lang="en-US" sz="2400" dirty="0" smtClean="0"/>
              <a:t>see if </a:t>
            </a:r>
            <a:r>
              <a:rPr lang="en-US" sz="2400" dirty="0"/>
              <a:t>they meets performance requirement (</a:t>
            </a:r>
            <a:r>
              <a:rPr lang="en-US" sz="2400" dirty="0" smtClean="0"/>
              <a:t>Satisfactory or </a:t>
            </a:r>
            <a:r>
              <a:rPr lang="en-US" sz="2400" dirty="0"/>
              <a:t>not?)</a:t>
            </a:r>
          </a:p>
          <a:p>
            <a:pPr marL="0" indent="0">
              <a:buNone/>
            </a:pPr>
            <a:r>
              <a:rPr lang="en-US" sz="2400" dirty="0"/>
              <a:t>• </a:t>
            </a:r>
            <a:r>
              <a:rPr lang="en-US" sz="2400" dirty="0">
                <a:solidFill>
                  <a:srgbClr val="FF0000"/>
                </a:solidFill>
              </a:rPr>
              <a:t>Design</a:t>
            </a:r>
          </a:p>
          <a:p>
            <a:pPr marL="0" indent="0" algn="just">
              <a:buNone/>
            </a:pPr>
            <a:r>
              <a:rPr lang="en-US" sz="2400" dirty="0"/>
              <a:t>– Given design specs in terms of transient and </a:t>
            </a:r>
            <a:r>
              <a:rPr lang="en-US" sz="2400" dirty="0" smtClean="0"/>
              <a:t>steady state</a:t>
            </a:r>
            <a:endParaRPr lang="en-US" sz="2400" dirty="0"/>
          </a:p>
          <a:p>
            <a:pPr marL="0" indent="0" algn="just">
              <a:buNone/>
            </a:pPr>
            <a:r>
              <a:rPr lang="en-US" sz="2400" dirty="0"/>
              <a:t>responses, design controllers satisfying all </a:t>
            </a:r>
            <a:r>
              <a:rPr lang="en-US" sz="2400" dirty="0" smtClean="0"/>
              <a:t>the design </a:t>
            </a:r>
            <a:r>
              <a:rPr lang="en-US" sz="2400" dirty="0"/>
              <a:t>specs</a:t>
            </a:r>
            <a:r>
              <a:rPr lang="en-US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34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b="1" dirty="0" smtClean="0">
                <a:latin typeface="Arial"/>
              </a:rPr>
              <a:t>4.1 </a:t>
            </a:r>
            <a:r>
              <a:rPr lang="en-US" sz="3600" b="1" dirty="0">
                <a:latin typeface="Arial"/>
              </a:rPr>
              <a:t>Introduction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772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>
                    <a:latin typeface="Times New Roman"/>
                  </a:rPr>
                  <a:t>After  obtaining </a:t>
                </a:r>
                <a:r>
                  <a:rPr lang="en-US" sz="2400" dirty="0">
                    <a:latin typeface="Times New Roman"/>
                  </a:rPr>
                  <a:t>a mathematical </a:t>
                </a:r>
                <a:r>
                  <a:rPr lang="en-US" sz="2400" dirty="0" smtClean="0">
                    <a:latin typeface="Times New Roman"/>
                  </a:rPr>
                  <a:t>representation of </a:t>
                </a:r>
                <a:r>
                  <a:rPr lang="en-US" sz="2400" dirty="0">
                    <a:latin typeface="Times New Roman"/>
                  </a:rPr>
                  <a:t>a subsystem, the subsystem is analyzed for its transient and </a:t>
                </a:r>
                <a:r>
                  <a:rPr lang="en-US" sz="2400" dirty="0" smtClean="0">
                    <a:latin typeface="Times New Roman"/>
                  </a:rPr>
                  <a:t>steady-state responses </a:t>
                </a:r>
                <a:r>
                  <a:rPr lang="en-US" sz="2400" dirty="0">
                    <a:latin typeface="Times New Roman"/>
                  </a:rPr>
                  <a:t>to see if these characteristics yield the desired behavior. This chapter </a:t>
                </a:r>
                <a:r>
                  <a:rPr lang="en-US" sz="2400" dirty="0" smtClean="0">
                    <a:latin typeface="Times New Roman"/>
                  </a:rPr>
                  <a:t>is devoted </a:t>
                </a:r>
                <a:r>
                  <a:rPr lang="en-US" sz="2400" dirty="0">
                    <a:latin typeface="Times New Roman"/>
                  </a:rPr>
                  <a:t>to the analysis of system transient response</a:t>
                </a:r>
                <a:r>
                  <a:rPr lang="en-US" sz="2400" dirty="0" smtClean="0">
                    <a:latin typeface="Times New Roman"/>
                  </a:rPr>
                  <a:t>.</a:t>
                </a:r>
              </a:p>
              <a:p>
                <a:pPr marL="0" indent="0" algn="just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Time response of a control system consists of two parts:</a:t>
                </a: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sub>
                    </m:sSub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𝑠𝑠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77200" cy="4114800"/>
              </a:xfrm>
              <a:blipFill rotWithShape="1">
                <a:blip r:embed="rId2"/>
                <a:stretch>
                  <a:fillRect l="-1208" t="-1185" r="-11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</a:t>
            </a:fld>
            <a:endParaRPr lang="en-US">
              <a:solidFill>
                <a:srgbClr val="40458C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2119745" y="4461164"/>
            <a:ext cx="0" cy="3048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381789"/>
            <a:ext cx="158750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03218" y="4821382"/>
            <a:ext cx="2637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Transient    steady state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9600" y="5197641"/>
                <a:ext cx="76294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Transient response is the part of time response that goes to zero t      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5197641"/>
                <a:ext cx="7629461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639" t="-8333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/>
          <p:cNvCxnSpPr/>
          <p:nvPr/>
        </p:nvCxnSpPr>
        <p:spPr bwMode="auto">
          <a:xfrm>
            <a:off x="7467600" y="5382307"/>
            <a:ext cx="3048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609600" y="5763491"/>
            <a:ext cx="8096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Steady state response is the part of the total response that remains after the </a:t>
            </a:r>
          </a:p>
          <a:p>
            <a:r>
              <a:rPr lang="en-US" dirty="0" smtClean="0"/>
              <a:t>transient has died out.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8985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/>
      <p:bldP spid="11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838200"/>
          </a:xfrm>
        </p:spPr>
        <p:txBody>
          <a:bodyPr/>
          <a:lstStyle/>
          <a:p>
            <a:r>
              <a:rPr lang="en-US" sz="4000" dirty="0">
                <a:solidFill>
                  <a:srgbClr val="C00000"/>
                </a:solidFill>
                <a:latin typeface="Helvetica"/>
              </a:rPr>
              <a:t>Time Responses – Input and Output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6248400" cy="1664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32766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We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would like to analyze a system property by applying </a:t>
            </a: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a </a:t>
            </a:r>
            <a:r>
              <a:rPr lang="en-US" sz="2400" dirty="0" smtClean="0">
                <a:solidFill>
                  <a:srgbClr val="FF0000"/>
                </a:solidFill>
                <a:latin typeface="Helvetica-Oblique"/>
              </a:rPr>
              <a:t>test </a:t>
            </a:r>
            <a:r>
              <a:rPr lang="en-US" sz="2400" dirty="0">
                <a:solidFill>
                  <a:srgbClr val="FF0000"/>
                </a:solidFill>
                <a:latin typeface="Helvetica-Oblique"/>
              </a:rPr>
              <a:t>input </a:t>
            </a:r>
            <a:r>
              <a:rPr lang="en-US" sz="2400" dirty="0">
                <a:solidFill>
                  <a:srgbClr val="000000"/>
                </a:solidFill>
                <a:latin typeface="Times-Italic"/>
              </a:rPr>
              <a:t>r</a:t>
            </a:r>
            <a:r>
              <a:rPr lang="en-US" sz="2400" dirty="0">
                <a:solidFill>
                  <a:srgbClr val="000000"/>
                </a:solidFill>
                <a:latin typeface="Times-Roman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Times-Italic"/>
              </a:rPr>
              <a:t>t</a:t>
            </a:r>
            <a:r>
              <a:rPr lang="en-US" sz="2400" dirty="0">
                <a:solidFill>
                  <a:srgbClr val="000000"/>
                </a:solidFill>
                <a:latin typeface="Times-Roman"/>
              </a:rPr>
              <a:t>)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and observing a time response </a:t>
            </a:r>
            <a:r>
              <a:rPr lang="en-US" sz="2400" dirty="0">
                <a:solidFill>
                  <a:srgbClr val="000000"/>
                </a:solidFill>
                <a:latin typeface="Times-Italic"/>
              </a:rPr>
              <a:t>y</a:t>
            </a:r>
            <a:r>
              <a:rPr lang="en-US" sz="2400" dirty="0">
                <a:solidFill>
                  <a:srgbClr val="000000"/>
                </a:solidFill>
                <a:latin typeface="Times-Roman"/>
              </a:rPr>
              <a:t>(</a:t>
            </a:r>
            <a:r>
              <a:rPr lang="en-US" sz="2400" dirty="0">
                <a:solidFill>
                  <a:srgbClr val="000000"/>
                </a:solidFill>
                <a:latin typeface="Times-Italic"/>
              </a:rPr>
              <a:t>t</a:t>
            </a:r>
            <a:r>
              <a:rPr lang="en-US" sz="2400" dirty="0">
                <a:solidFill>
                  <a:srgbClr val="000000"/>
                </a:solidFill>
                <a:latin typeface="Times-Roman"/>
              </a:rPr>
              <a:t>).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latin typeface="Helvetica"/>
              </a:rPr>
              <a:t>Time </a:t>
            </a:r>
            <a:r>
              <a:rPr lang="en-US" sz="2400" dirty="0">
                <a:solidFill>
                  <a:srgbClr val="000000"/>
                </a:solidFill>
                <a:latin typeface="Helvetica"/>
              </a:rPr>
              <a:t>response can be divided as</a:t>
            </a:r>
            <a:endParaRPr lang="en-US" sz="24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345" y="4675218"/>
            <a:ext cx="3733800" cy="73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133599" y="5405289"/>
            <a:ext cx="12157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  <a:latin typeface="Helvetica-Bold"/>
              </a:rPr>
              <a:t>Transient</a:t>
            </a:r>
            <a:endParaRPr lang="en-US" b="1" dirty="0">
              <a:solidFill>
                <a:srgbClr val="C00000"/>
              </a:solidFill>
              <a:latin typeface="Helvetica-Bold"/>
            </a:endParaRPr>
          </a:p>
          <a:p>
            <a:r>
              <a:rPr lang="en-US" b="1" dirty="0">
                <a:solidFill>
                  <a:srgbClr val="C00000"/>
                </a:solidFill>
                <a:latin typeface="Helvetica-Bold"/>
              </a:rPr>
              <a:t>response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505200" y="5389526"/>
            <a:ext cx="16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-Bold"/>
              </a:rPr>
              <a:t>Steady-state</a:t>
            </a:r>
          </a:p>
          <a:p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Helvetica-Bold"/>
              </a:rPr>
              <a:t>response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300389"/>
            <a:ext cx="2743200" cy="2209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03089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838200"/>
          </a:xfrm>
        </p:spPr>
        <p:txBody>
          <a:bodyPr/>
          <a:lstStyle/>
          <a:p>
            <a:r>
              <a:rPr lang="en-US" sz="3500" b="1" dirty="0">
                <a:latin typeface="Arial"/>
              </a:rPr>
              <a:t>4.2 Poles, Zeros, and </a:t>
            </a:r>
            <a:r>
              <a:rPr lang="en-US" sz="3500" b="1" dirty="0" smtClean="0">
                <a:latin typeface="Arial"/>
              </a:rPr>
              <a:t>System Response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441960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output response of a system is the sum of two responses: the </a:t>
            </a:r>
            <a:r>
              <a:rPr lang="en-US" sz="2400" i="1" dirty="0">
                <a:latin typeface="Times New Roman"/>
              </a:rPr>
              <a:t>forced response </a:t>
            </a:r>
            <a:r>
              <a:rPr lang="en-US" sz="2400" dirty="0" smtClean="0">
                <a:latin typeface="Times New Roman"/>
              </a:rPr>
              <a:t>and the </a:t>
            </a:r>
            <a:r>
              <a:rPr lang="en-US" sz="2400" i="1" dirty="0">
                <a:latin typeface="Times New Roman"/>
              </a:rPr>
              <a:t>natural response</a:t>
            </a:r>
            <a:r>
              <a:rPr lang="en-US" sz="2400" i="1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Although many techniques, such as solving a </a:t>
            </a:r>
            <a:r>
              <a:rPr lang="en-US" sz="2400" dirty="0" smtClean="0">
                <a:latin typeface="Times New Roman"/>
              </a:rPr>
              <a:t>differential equation </a:t>
            </a:r>
            <a:r>
              <a:rPr lang="en-US" sz="2400" dirty="0">
                <a:latin typeface="Times New Roman"/>
              </a:rPr>
              <a:t>or taking the inverse Laplace transform, enable us to evaluate this </a:t>
            </a:r>
            <a:r>
              <a:rPr lang="en-US" sz="2400" dirty="0" smtClean="0">
                <a:latin typeface="Times New Roman"/>
              </a:rPr>
              <a:t>output response</a:t>
            </a:r>
            <a:r>
              <a:rPr lang="en-US" sz="2400" dirty="0">
                <a:latin typeface="Times New Roman"/>
              </a:rPr>
              <a:t>, these techniques are laborious and time-consuming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use of poles </a:t>
            </a:r>
            <a:r>
              <a:rPr lang="en-US" sz="2400" dirty="0" smtClean="0">
                <a:latin typeface="Times New Roman"/>
              </a:rPr>
              <a:t>and zeros </a:t>
            </a:r>
            <a:r>
              <a:rPr lang="en-US" sz="2400" dirty="0">
                <a:latin typeface="Times New Roman"/>
              </a:rPr>
              <a:t>and their relationship to the time </a:t>
            </a:r>
            <a:r>
              <a:rPr lang="en-US" sz="2400" dirty="0" smtClean="0">
                <a:latin typeface="Times New Roman"/>
              </a:rPr>
              <a:t>response </a:t>
            </a:r>
            <a:r>
              <a:rPr lang="en-US" sz="2400" dirty="0">
                <a:latin typeface="Times New Roman"/>
              </a:rPr>
              <a:t>of a system is such a technique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The concept of </a:t>
            </a:r>
            <a:r>
              <a:rPr lang="en-US" sz="2400" dirty="0">
                <a:latin typeface="Times New Roman"/>
              </a:rPr>
              <a:t>poles and zeros, fundamental to the analysis and design of control </a:t>
            </a:r>
            <a:r>
              <a:rPr lang="en-US" sz="2400" dirty="0" smtClean="0">
                <a:latin typeface="Times New Roman"/>
              </a:rPr>
              <a:t>systems, simplifies </a:t>
            </a:r>
            <a:r>
              <a:rPr lang="en-US" sz="2400" dirty="0">
                <a:latin typeface="Times New Roman"/>
              </a:rPr>
              <a:t>the evaluation of a system's response.</a:t>
            </a:r>
            <a:r>
              <a:rPr lang="en-US" sz="2400" dirty="0" smtClean="0">
                <a:latin typeface="Times New Roman"/>
              </a:rPr>
              <a:t> 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</a:t>
            </a:fld>
            <a:endParaRPr lang="en-US" dirty="0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8747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63000" cy="838200"/>
          </a:xfrm>
        </p:spPr>
        <p:txBody>
          <a:bodyPr/>
          <a:lstStyle/>
          <a:p>
            <a:r>
              <a:rPr lang="en-US" sz="3500" b="1" dirty="0">
                <a:solidFill>
                  <a:srgbClr val="660066"/>
                </a:solidFill>
                <a:latin typeface="Arial"/>
              </a:rPr>
              <a:t>4.2 Poles, Zeros, and System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  <a:latin typeface="Arial"/>
              </a:rPr>
              <a:t>Poles of a Transfer </a:t>
            </a:r>
            <a:r>
              <a:rPr lang="en-US" sz="2800" b="1" dirty="0" smtClean="0">
                <a:solidFill>
                  <a:srgbClr val="FF0000"/>
                </a:solidFill>
                <a:latin typeface="Arial"/>
              </a:rPr>
              <a:t>Function</a:t>
            </a:r>
          </a:p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the poles of a transfer function are the roots of the characteristic polynomial in the denominator.</a:t>
            </a:r>
          </a:p>
          <a:p>
            <a:pPr marL="0" indent="0" algn="just">
              <a:buNone/>
            </a:pPr>
            <a:endParaRPr lang="en-US" sz="2800" dirty="0">
              <a:solidFill>
                <a:srgbClr val="FF0000"/>
              </a:solidFill>
              <a:latin typeface="Times New Roman"/>
            </a:endParaRPr>
          </a:p>
          <a:p>
            <a:pPr marL="0" indent="0" algn="just"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Arial"/>
              </a:rPr>
              <a:t>Zeros </a:t>
            </a:r>
            <a:r>
              <a:rPr lang="en-US" sz="2800" b="1" dirty="0">
                <a:solidFill>
                  <a:srgbClr val="FF0000"/>
                </a:solidFill>
                <a:latin typeface="Arial"/>
              </a:rPr>
              <a:t>of a Transfer </a:t>
            </a:r>
            <a:r>
              <a:rPr lang="en-US" sz="2800" b="1" dirty="0" smtClean="0">
                <a:solidFill>
                  <a:srgbClr val="FF0000"/>
                </a:solidFill>
                <a:latin typeface="Arial"/>
              </a:rPr>
              <a:t>Function</a:t>
            </a:r>
          </a:p>
          <a:p>
            <a:pPr marL="0" indent="0" algn="just">
              <a:buNone/>
            </a:pPr>
            <a:r>
              <a:rPr lang="en-US" sz="2400" dirty="0">
                <a:solidFill>
                  <a:srgbClr val="40458C"/>
                </a:solidFill>
                <a:latin typeface="Times New Roman"/>
              </a:rPr>
              <a:t>the </a:t>
            </a:r>
            <a:r>
              <a:rPr lang="en-US" sz="2400" dirty="0" smtClean="0">
                <a:solidFill>
                  <a:srgbClr val="40458C"/>
                </a:solidFill>
                <a:latin typeface="Times New Roman"/>
              </a:rPr>
              <a:t>zeros of </a:t>
            </a:r>
            <a:r>
              <a:rPr lang="en-US" sz="2400" dirty="0">
                <a:solidFill>
                  <a:srgbClr val="40458C"/>
                </a:solidFill>
                <a:latin typeface="Times New Roman"/>
              </a:rPr>
              <a:t>a transfer function are the roots of the characteristic polynomial in the </a:t>
            </a:r>
            <a:r>
              <a:rPr lang="en-US" sz="2400" dirty="0" smtClean="0">
                <a:solidFill>
                  <a:srgbClr val="40458C"/>
                </a:solidFill>
                <a:latin typeface="Times New Roman"/>
              </a:rPr>
              <a:t>nominator.</a:t>
            </a:r>
          </a:p>
          <a:p>
            <a:pPr marL="0" indent="0" algn="just">
              <a:buNone/>
            </a:pP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8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0058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534400" cy="1143000"/>
          </a:xfrm>
        </p:spPr>
        <p:txBody>
          <a:bodyPr/>
          <a:lstStyle/>
          <a:p>
            <a:r>
              <a:rPr lang="en-US" sz="3200" b="1" dirty="0">
                <a:latin typeface="Arial"/>
              </a:rPr>
              <a:t>Poles and Zeros of a First-Order System: An Example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524000"/>
                <a:ext cx="80010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dirty="0" smtClean="0"/>
                  <a:t>Given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𝐶</m:t>
                        </m:r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200" b="0" i="1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𝑅</m:t>
                        </m:r>
                        <m:r>
                          <a:rPr lang="en-US" sz="2200" b="0" i="1" smtClean="0">
                            <a:latin typeface="Cambria Math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200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2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200" b="0" i="1" smtClean="0">
                            <a:latin typeface="Cambria Math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US" sz="22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200" b="0" i="1" smtClean="0">
                            <a:latin typeface="Cambria Math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200" dirty="0" smtClean="0"/>
                  <a:t>  R(S)=1/S</a:t>
                </a:r>
                <a:r>
                  <a:rPr lang="en-US" sz="2200" dirty="0">
                    <a:solidFill>
                      <a:srgbClr val="40458C"/>
                    </a:solidFill>
                  </a:rPr>
                  <a:t> as shown in the figure below</a:t>
                </a:r>
                <a:r>
                  <a:rPr lang="en-US" sz="2200" dirty="0" smtClean="0"/>
                  <a:t> 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524000"/>
                <a:ext cx="8001000" cy="4114800"/>
              </a:xfrm>
              <a:blipFill rotWithShape="1">
                <a:blip r:embed="rId2"/>
                <a:stretch>
                  <a:fillRect l="-9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9" y="2067791"/>
            <a:ext cx="4495799" cy="212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191000"/>
            <a:ext cx="472440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5168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660066"/>
                </a:solidFill>
                <a:latin typeface="Arial"/>
              </a:rPr>
              <a:t>Poles and Zeros of a First-Order System: An Example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52600"/>
            <a:ext cx="76200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40556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1143000"/>
          </a:xfrm>
        </p:spPr>
        <p:txBody>
          <a:bodyPr/>
          <a:lstStyle/>
          <a:p>
            <a:r>
              <a:rPr lang="en-US" sz="3200" b="1" dirty="0">
                <a:solidFill>
                  <a:srgbClr val="660066"/>
                </a:solidFill>
                <a:latin typeface="Arial"/>
              </a:rPr>
              <a:t>Poles and Zeros of a First-Order System: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83058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From the development summarized </a:t>
            </a:r>
            <a:r>
              <a:rPr lang="en-US" sz="2400" dirty="0" smtClean="0">
                <a:latin typeface="Times New Roman"/>
              </a:rPr>
              <a:t>in pervious Figure, </a:t>
            </a:r>
            <a:r>
              <a:rPr lang="en-US" sz="2400" dirty="0">
                <a:latin typeface="Times New Roman"/>
              </a:rPr>
              <a:t>we draw the </a:t>
            </a:r>
            <a:r>
              <a:rPr lang="en-US" sz="2400" dirty="0" smtClean="0">
                <a:latin typeface="Times New Roman"/>
              </a:rPr>
              <a:t>following conclusions</a:t>
            </a:r>
            <a:r>
              <a:rPr lang="en-US" dirty="0" smtClean="0">
                <a:latin typeface="Times New Roman"/>
              </a:rPr>
              <a:t>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>
                <a:latin typeface="Times New Roman"/>
              </a:rPr>
              <a:t>A </a:t>
            </a:r>
            <a:r>
              <a:rPr lang="en-US" sz="2400" dirty="0">
                <a:latin typeface="Times New Roman"/>
              </a:rPr>
              <a:t>pole of the input function generates the form of the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forced response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>
                <a:latin typeface="Times New Roman"/>
              </a:rPr>
              <a:t>A </a:t>
            </a:r>
            <a:r>
              <a:rPr lang="en-US" sz="2400" dirty="0">
                <a:latin typeface="Times New Roman"/>
              </a:rPr>
              <a:t>pole of the transfer function generates the form of the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natural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response.</a:t>
            </a:r>
            <a:endParaRPr lang="en-US" sz="2400" dirty="0">
              <a:solidFill>
                <a:srgbClr val="FF0000"/>
              </a:solidFill>
              <a:latin typeface="Times New Roman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>
                <a:latin typeface="Times New Roman"/>
              </a:rPr>
              <a:t>farther to the left a pole is on </a:t>
            </a:r>
            <a:r>
              <a:rPr lang="en-US" sz="2400" dirty="0" smtClean="0">
                <a:latin typeface="Times New Roman"/>
              </a:rPr>
              <a:t>the negative </a:t>
            </a:r>
            <a:r>
              <a:rPr lang="en-US" sz="2400" dirty="0">
                <a:latin typeface="Times New Roman"/>
              </a:rPr>
              <a:t>real axis, the faster the exponential transient response will decay </a:t>
            </a:r>
            <a:r>
              <a:rPr lang="en-US" sz="2400" dirty="0" smtClean="0">
                <a:latin typeface="Times New Roman"/>
              </a:rPr>
              <a:t>to zero.</a:t>
            </a:r>
            <a:endParaRPr lang="en-US" sz="2400" dirty="0">
              <a:latin typeface="Times New Roman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>
                <a:latin typeface="Times New Roman"/>
              </a:rPr>
              <a:t>zeros and poles generate the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amplitudes</a:t>
            </a:r>
            <a:r>
              <a:rPr lang="en-US" sz="2400" i="1" dirty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for both the forced and </a:t>
            </a:r>
            <a:r>
              <a:rPr lang="en-US" sz="2400" dirty="0" smtClean="0">
                <a:latin typeface="Times New Roman"/>
              </a:rPr>
              <a:t>natural responses.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11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3514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4.1 P 165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153400" cy="41910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200" dirty="0">
                <a:latin typeface="Times New Roman"/>
              </a:rPr>
              <a:t>Given the system of Figure </a:t>
            </a:r>
            <a:r>
              <a:rPr lang="en-US" sz="2200" dirty="0" smtClean="0">
                <a:latin typeface="Times New Roman"/>
              </a:rPr>
              <a:t>below, </a:t>
            </a:r>
            <a:r>
              <a:rPr lang="en-US" sz="2200" dirty="0">
                <a:latin typeface="Times New Roman"/>
              </a:rPr>
              <a:t>write the output, </a:t>
            </a:r>
            <a:r>
              <a:rPr lang="en-US" sz="2200" i="1" dirty="0">
                <a:latin typeface="Times New Roman"/>
              </a:rPr>
              <a:t>c(t), </a:t>
            </a:r>
            <a:r>
              <a:rPr lang="en-US" sz="2200" dirty="0">
                <a:latin typeface="Times New Roman"/>
              </a:rPr>
              <a:t>in general </a:t>
            </a:r>
            <a:r>
              <a:rPr lang="en-US" sz="2200" dirty="0" smtClean="0">
                <a:latin typeface="Times New Roman"/>
              </a:rPr>
              <a:t>terms. Specify </a:t>
            </a:r>
            <a:r>
              <a:rPr lang="en-US" sz="2200" dirty="0">
                <a:latin typeface="Times New Roman"/>
              </a:rPr>
              <a:t>the forced and natural parts of the solution</a:t>
            </a:r>
            <a:r>
              <a:rPr lang="en-US" sz="2200" dirty="0" smtClean="0">
                <a:latin typeface="Times New Roman"/>
              </a:rPr>
              <a:t>. 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62500" y="6470938"/>
            <a:ext cx="2426372" cy="387062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86000"/>
            <a:ext cx="3733799" cy="103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3247072"/>
            <a:ext cx="83058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SOLUTION: </a:t>
            </a:r>
            <a:r>
              <a:rPr lang="en-US" sz="2200" dirty="0">
                <a:latin typeface="Times New Roman"/>
              </a:rPr>
              <a:t>By inspection, each system pole generates an </a:t>
            </a:r>
            <a:r>
              <a:rPr lang="en-US" sz="2200" dirty="0" smtClean="0">
                <a:latin typeface="Times New Roman"/>
              </a:rPr>
              <a:t>exponential as </a:t>
            </a:r>
            <a:r>
              <a:rPr lang="en-US" sz="2200" dirty="0">
                <a:latin typeface="Times New Roman"/>
              </a:rPr>
              <a:t>part of the natural response. The input's pole generates </a:t>
            </a:r>
            <a:r>
              <a:rPr lang="en-US" sz="2200" dirty="0" smtClean="0">
                <a:latin typeface="Times New Roman"/>
              </a:rPr>
              <a:t>the forced </a:t>
            </a:r>
            <a:r>
              <a:rPr lang="en-US" sz="2200" dirty="0">
                <a:latin typeface="Times New Roman"/>
              </a:rPr>
              <a:t>response. Thus</a:t>
            </a:r>
            <a:r>
              <a:rPr lang="en-US" sz="2200" dirty="0" smtClean="0">
                <a:latin typeface="Times New Roman"/>
              </a:rPr>
              <a:t>,</a:t>
            </a:r>
          </a:p>
          <a:p>
            <a:pPr algn="just"/>
            <a:endParaRPr lang="en-US" sz="2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948648"/>
            <a:ext cx="4343400" cy="1151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1520" y="5050104"/>
            <a:ext cx="43556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</a:rPr>
              <a:t>Taking the inverse Laplace transform, we get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416625" y="5491855"/>
                <a:ext cx="4264565" cy="10802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  +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𝑘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 smtClean="0"/>
              </a:p>
              <a:p>
                <a:r>
                  <a:rPr lang="en-US" dirty="0" smtClean="0"/>
                  <a:t>         </a:t>
                </a:r>
              </a:p>
              <a:p>
                <a:r>
                  <a:rPr lang="en-US" sz="1400" dirty="0" smtClean="0"/>
                  <a:t>             Forced            Natural </a:t>
                </a:r>
              </a:p>
              <a:p>
                <a:r>
                  <a:rPr lang="en-US" sz="1400" dirty="0"/>
                  <a:t> </a:t>
                </a:r>
                <a:r>
                  <a:rPr lang="en-US" sz="1400" dirty="0" smtClean="0"/>
                  <a:t>           Response        </a:t>
                </a:r>
                <a:r>
                  <a:rPr lang="en-US" sz="1400" dirty="0" err="1" smtClean="0"/>
                  <a:t>Response</a:t>
                </a:r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625" y="5491855"/>
                <a:ext cx="4264565" cy="1080296"/>
              </a:xfrm>
              <a:prstGeom prst="rect">
                <a:avLst/>
              </a:prstGeom>
              <a:blipFill rotWithShape="1">
                <a:blip r:embed="rId4"/>
                <a:stretch>
                  <a:fillRect b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830059"/>
            <a:ext cx="2286000" cy="265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696" y="5887323"/>
            <a:ext cx="400050" cy="15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624374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b="1" dirty="0" smtClean="0">
                <a:latin typeface="Arial"/>
              </a:rPr>
              <a:t>4.3 </a:t>
            </a:r>
            <a:r>
              <a:rPr lang="en-US" sz="3600" b="1" dirty="0">
                <a:latin typeface="Arial"/>
              </a:rPr>
              <a:t>First-Order Systems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We now discuss first-order systems without zeros to define </a:t>
            </a:r>
            <a:r>
              <a:rPr lang="en-US" sz="2400" dirty="0" smtClean="0">
                <a:latin typeface="Times New Roman"/>
              </a:rPr>
              <a:t>a performance </a:t>
            </a:r>
            <a:r>
              <a:rPr lang="en-US" sz="2400" dirty="0">
                <a:latin typeface="Times New Roman"/>
              </a:rPr>
              <a:t>specification for such a system. A first-order </a:t>
            </a:r>
            <a:r>
              <a:rPr lang="en-US" sz="2400" dirty="0" smtClean="0">
                <a:latin typeface="Times New Roman"/>
              </a:rPr>
              <a:t>system without </a:t>
            </a:r>
            <a:r>
              <a:rPr lang="en-US" sz="2400" dirty="0">
                <a:latin typeface="Times New Roman"/>
              </a:rPr>
              <a:t>zeros can be described by the transfer function shown </a:t>
            </a:r>
            <a:r>
              <a:rPr lang="en-US" sz="2400" dirty="0" smtClean="0">
                <a:latin typeface="Times New Roman"/>
              </a:rPr>
              <a:t>in Figure below.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78867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816211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6096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4.3 First-Order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8153400" cy="45720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latin typeface="Times New Roman"/>
              </a:rPr>
              <a:t>If the input is a unit step, where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R(s) = 1/s, </a:t>
            </a:r>
            <a:r>
              <a:rPr lang="en-US" sz="2400" dirty="0" smtClean="0">
                <a:latin typeface="Times New Roman"/>
              </a:rPr>
              <a:t>the Laplace transform of the step response is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C(s), </a:t>
            </a:r>
            <a:r>
              <a:rPr lang="en-US" sz="2400" dirty="0" smtClean="0">
                <a:latin typeface="Times New Roman"/>
              </a:rPr>
              <a:t>where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2331103"/>
            <a:ext cx="36576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0" y="2918767"/>
            <a:ext cx="8077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/>
              </a:rPr>
              <a:t>Taking the inverse transform, the step response is given by</a:t>
            </a:r>
            <a:endParaRPr lang="en-US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365" y="3380432"/>
            <a:ext cx="3505198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7676901"/>
              </p:ext>
            </p:extLst>
          </p:nvPr>
        </p:nvGraphicFramePr>
        <p:xfrm>
          <a:off x="2542309" y="4186882"/>
          <a:ext cx="2105891" cy="22250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004457"/>
                <a:gridCol w="110143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C(t)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0.86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4/a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0.98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419796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4.3 First-Order Systems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77724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b="1" dirty="0">
                    <a:solidFill>
                      <a:srgbClr val="FF0000"/>
                    </a:solidFill>
                    <a:latin typeface="Arial"/>
                  </a:rPr>
                  <a:t>Time </a:t>
                </a:r>
                <a:r>
                  <a:rPr lang="en-US" sz="2400" b="1" dirty="0" smtClean="0">
                    <a:solidFill>
                      <a:srgbClr val="FF0000"/>
                    </a:solidFill>
                    <a:latin typeface="Arial"/>
                  </a:rPr>
                  <a:t>Constant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endParaRPr lang="en-US" b="1" dirty="0">
                  <a:solidFill>
                    <a:srgbClr val="FF0000"/>
                  </a:solidFill>
                  <a:latin typeface="Arial"/>
                </a:endParaRPr>
              </a:p>
              <a:p>
                <a:pPr marL="0" indent="0" algn="just">
                  <a:buNone/>
                </a:pPr>
                <a:r>
                  <a:rPr lang="en-US" sz="2400" dirty="0">
                    <a:latin typeface="Times New Roman"/>
                  </a:rPr>
                  <a:t>We call 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l/a</a:t>
                </a:r>
                <a:r>
                  <a:rPr lang="en-US" sz="2400" i="1" dirty="0">
                    <a:latin typeface="Times New Roman"/>
                  </a:rPr>
                  <a:t> </a:t>
                </a:r>
                <a:r>
                  <a:rPr lang="en-US" sz="2400" dirty="0">
                    <a:latin typeface="Times New Roman"/>
                  </a:rPr>
                  <a:t>the 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time constant </a:t>
                </a:r>
                <a:r>
                  <a:rPr lang="en-US" sz="2400" dirty="0">
                    <a:latin typeface="Times New Roman"/>
                  </a:rPr>
                  <a:t>of the response</a:t>
                </a:r>
                <a:r>
                  <a:rPr lang="en-US" sz="2400" dirty="0" smtClean="0">
                    <a:latin typeface="Times New Roman"/>
                  </a:rPr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7772400" cy="4114800"/>
              </a:xfrm>
              <a:blipFill rotWithShape="1">
                <a:blip r:embed="rId2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15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90800"/>
            <a:ext cx="5105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3012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4.3 First-Order Systems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76400"/>
                <a:ext cx="80772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Arial"/>
                  </a:rPr>
                  <a:t>Rise Time, </a:t>
                </a:r>
                <a:r>
                  <a:rPr lang="en-US" sz="2400" dirty="0" err="1">
                    <a:solidFill>
                      <a:srgbClr val="0070C0"/>
                    </a:solidFill>
                    <a:latin typeface="Arial"/>
                  </a:rPr>
                  <a:t>Tr</a:t>
                </a:r>
                <a:endParaRPr lang="en-US" sz="2400" dirty="0">
                  <a:solidFill>
                    <a:srgbClr val="0070C0"/>
                  </a:solidFill>
                  <a:latin typeface="Arial"/>
                </a:endParaRPr>
              </a:p>
              <a:p>
                <a:pPr marL="0" indent="0" algn="just">
                  <a:buNone/>
                </a:pPr>
                <a:r>
                  <a:rPr lang="en-US" sz="2400" dirty="0">
                    <a:latin typeface="Times New Roman"/>
                  </a:rPr>
                  <a:t>Rise time is defined as the time for the waveform to go from 0.1 to 0.9 of its </a:t>
                </a:r>
                <a:r>
                  <a:rPr lang="en-US" sz="2400" dirty="0" smtClean="0">
                    <a:latin typeface="Times New Roman"/>
                  </a:rPr>
                  <a:t>final value.</a:t>
                </a:r>
              </a:p>
              <a:p>
                <a:pPr marL="0" indent="0" algn="just">
                  <a:buNone/>
                </a:pPr>
                <a:endParaRPr lang="en-US" sz="2400" dirty="0"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400" dirty="0" smtClean="0">
                  <a:latin typeface="Times New Roman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FF0000"/>
                    </a:solidFill>
                    <a:latin typeface="Arial"/>
                  </a:rPr>
                  <a:t>Settling Time, </a:t>
                </a:r>
                <a:r>
                  <a:rPr lang="en-US" sz="2400" dirty="0" err="1">
                    <a:solidFill>
                      <a:srgbClr val="0070C0"/>
                    </a:solidFill>
                    <a:latin typeface="Arial"/>
                  </a:rPr>
                  <a:t>T</a:t>
                </a:r>
                <a:r>
                  <a:rPr lang="en-US" sz="1600" dirty="0" err="1">
                    <a:solidFill>
                      <a:srgbClr val="0070C0"/>
                    </a:solidFill>
                    <a:latin typeface="Arial"/>
                  </a:rPr>
                  <a:t>s</a:t>
                </a:r>
                <a:endParaRPr lang="en-US" sz="1600" dirty="0">
                  <a:solidFill>
                    <a:srgbClr val="0070C0"/>
                  </a:solidFill>
                  <a:latin typeface="Arial"/>
                </a:endParaRPr>
              </a:p>
              <a:p>
                <a:pPr marL="0" indent="0" algn="just">
                  <a:buNone/>
                </a:pPr>
                <a:r>
                  <a:rPr lang="en-US" sz="2400" i="1" dirty="0">
                    <a:latin typeface="Times New Roman"/>
                  </a:rPr>
                  <a:t>Settling time </a:t>
                </a:r>
                <a:r>
                  <a:rPr lang="en-US" sz="2400" dirty="0">
                    <a:latin typeface="Times New Roman"/>
                  </a:rPr>
                  <a:t>is defined as the time for the response to reach, and </a:t>
                </a:r>
                <a:r>
                  <a:rPr lang="en-US" sz="2400" dirty="0" smtClean="0">
                    <a:latin typeface="Times New Roman"/>
                  </a:rPr>
                  <a:t>stay </a:t>
                </a:r>
                <a:r>
                  <a:rPr lang="en-US" sz="2400" dirty="0">
                    <a:latin typeface="Times New Roman"/>
                  </a:rPr>
                  <a:t>within, 2% </a:t>
                </a:r>
                <a:r>
                  <a:rPr lang="en-US" sz="2400" dirty="0" smtClean="0">
                    <a:latin typeface="Times New Roman"/>
                  </a:rPr>
                  <a:t>of its </a:t>
                </a:r>
                <a:r>
                  <a:rPr lang="en-US" sz="2400" dirty="0">
                    <a:latin typeface="Times New Roman"/>
                  </a:rPr>
                  <a:t>final value</a:t>
                </a:r>
                <a:r>
                  <a:rPr lang="en-US" sz="2400" dirty="0" smtClean="0">
                    <a:latin typeface="Times New Roman"/>
                  </a:rPr>
                  <a:t>.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4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𝜏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76400"/>
                <a:ext cx="8077200" cy="4114800"/>
              </a:xfrm>
              <a:blipFill rotWithShape="1">
                <a:blip r:embed="rId2"/>
                <a:stretch>
                  <a:fillRect l="-1208" t="-1037" r="-11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901084"/>
            <a:ext cx="2724150" cy="86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76285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b="1" dirty="0">
                <a:latin typeface="Arial"/>
              </a:rPr>
              <a:t>4.4 Second-Order </a:t>
            </a:r>
            <a:r>
              <a:rPr lang="en-US" sz="3600" b="1" dirty="0" smtClean="0">
                <a:latin typeface="Arial"/>
              </a:rPr>
              <a:t>Systems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76400"/>
                <a:ext cx="8077200" cy="4495800"/>
              </a:xfrm>
            </p:spPr>
            <p:txBody>
              <a:bodyPr/>
              <a:lstStyle/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smtClean="0">
                    <a:latin typeface="Times New Roman"/>
                  </a:rPr>
                  <a:t>Let us now extend the concepts of poles and zeros and transient response </a:t>
                </a:r>
                <a:r>
                  <a:rPr lang="en-US" sz="2400" dirty="0">
                    <a:latin typeface="Times New Roman"/>
                  </a:rPr>
                  <a:t>to </a:t>
                </a:r>
                <a:r>
                  <a:rPr lang="en-US" sz="2400" dirty="0" smtClean="0">
                    <a:latin typeface="Times New Roman"/>
                  </a:rPr>
                  <a:t>second order systems.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smtClean="0">
                    <a:latin typeface="Times New Roman"/>
                  </a:rPr>
                  <a:t>Compared </a:t>
                </a:r>
                <a:r>
                  <a:rPr lang="en-US" sz="2400" dirty="0">
                    <a:latin typeface="Times New Roman"/>
                  </a:rPr>
                  <a:t>to the simplicity of a first-order system, a </a:t>
                </a:r>
                <a:r>
                  <a:rPr lang="en-US" sz="2400" dirty="0" smtClean="0">
                    <a:latin typeface="Times New Roman"/>
                  </a:rPr>
                  <a:t>second-order system </a:t>
                </a:r>
                <a:r>
                  <a:rPr lang="en-US" sz="2400" dirty="0">
                    <a:latin typeface="Times New Roman"/>
                  </a:rPr>
                  <a:t>exhibits a wide range of responses that must be analyzed and described</a:t>
                </a:r>
                <a:r>
                  <a:rPr lang="en-US" sz="2400" dirty="0" smtClean="0">
                    <a:latin typeface="Times New Roman"/>
                  </a:rPr>
                  <a:t>.</a:t>
                </a:r>
              </a:p>
              <a:p>
                <a:pPr algn="just">
                  <a:buFont typeface="Arial" pitchFamily="34" charset="0"/>
                  <a:buChar char="•"/>
                </a:pPr>
                <a:endParaRPr lang="en-US" sz="2400" dirty="0">
                  <a:latin typeface="Times New Roman"/>
                </a:endParaRPr>
              </a:p>
              <a:p>
                <a:pPr algn="just">
                  <a:buFont typeface="Arial" pitchFamily="34" charset="0"/>
                  <a:buChar char="•"/>
                </a:pPr>
                <a:endParaRPr lang="en-US" sz="24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400" dirty="0">
                  <a:latin typeface="Times New Roman"/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𝑎𝑆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/>
                          </a:rPr>
                          <m:t>𝑆</m:t>
                        </m:r>
                      </m:den>
                    </m:f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𝑆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𝑎𝑆</m:t>
                        </m:r>
                        <m:r>
                          <a:rPr lang="en-US" sz="2400" b="0" i="1" smtClean="0">
                            <a:latin typeface="Cambria Math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Times New Roman"/>
                  </a:rPr>
                  <a:t> </a:t>
                </a:r>
              </a:p>
              <a:p>
                <a:pPr marL="0" indent="0" algn="just">
                  <a:buNone/>
                </a:pPr>
                <a:r>
                  <a:rPr lang="en-US" sz="2400" dirty="0">
                    <a:latin typeface="Times New Roman"/>
                  </a:rPr>
                  <a:t> </a:t>
                </a:r>
                <a:r>
                  <a:rPr lang="en-US" sz="2400" dirty="0" smtClean="0">
                    <a:latin typeface="Times New Roman"/>
                  </a:rPr>
                  <a:t>                                </a:t>
                </a:r>
                <a:r>
                  <a:rPr lang="en-US" sz="1800" dirty="0" smtClean="0">
                    <a:latin typeface="Times New Roman"/>
                  </a:rPr>
                  <a:t>forced        Natural   </a:t>
                </a:r>
              </a:p>
              <a:p>
                <a:pPr marL="0" indent="0" algn="just">
                  <a:buNone/>
                </a:pP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76400"/>
                <a:ext cx="8077200" cy="4495800"/>
              </a:xfrm>
              <a:blipFill rotWithShape="1">
                <a:blip r:embed="rId2"/>
                <a:stretch>
                  <a:fillRect l="-1283" t="-1355" r="-1132" b="-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657600"/>
            <a:ext cx="31242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975100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4.4 Second-Order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just">
              <a:buClr>
                <a:srgbClr val="6F89F7"/>
              </a:buClr>
              <a:buNone/>
            </a:pPr>
            <a:r>
              <a:rPr lang="en-US" sz="2400" dirty="0">
                <a:solidFill>
                  <a:srgbClr val="40458C"/>
                </a:solidFill>
                <a:latin typeface="Times New Roman"/>
              </a:rPr>
              <a:t>There are 4 cases for 2</a:t>
            </a:r>
            <a:r>
              <a:rPr lang="en-US" sz="2400" baseline="30000" dirty="0">
                <a:solidFill>
                  <a:srgbClr val="40458C"/>
                </a:solidFill>
                <a:latin typeface="Times New Roman"/>
              </a:rPr>
              <a:t>nd</a:t>
            </a:r>
            <a:r>
              <a:rPr lang="en-US" sz="2400" dirty="0">
                <a:solidFill>
                  <a:srgbClr val="40458C"/>
                </a:solidFill>
                <a:latin typeface="Times New Roman"/>
              </a:rPr>
              <a:t> order system;</a:t>
            </a:r>
          </a:p>
          <a:p>
            <a:pPr marL="457200" lvl="0" indent="-457200" algn="just">
              <a:buClr>
                <a:srgbClr val="6F89F7"/>
              </a:buClr>
              <a:buFont typeface="+mj-lt"/>
              <a:buAutoNum type="arabicPeriod"/>
            </a:pPr>
            <a:r>
              <a:rPr lang="en-US" sz="2400" dirty="0" err="1">
                <a:solidFill>
                  <a:srgbClr val="40458C"/>
                </a:solidFill>
                <a:latin typeface="Times New Roman"/>
              </a:rPr>
              <a:t>Overdamped</a:t>
            </a:r>
            <a:r>
              <a:rPr lang="en-US" sz="2400" dirty="0">
                <a:solidFill>
                  <a:srgbClr val="40458C"/>
                </a:solidFill>
                <a:latin typeface="Times New Roman"/>
              </a:rPr>
              <a:t> Response</a:t>
            </a:r>
          </a:p>
          <a:p>
            <a:pPr marL="457200" lvl="0" indent="-457200" algn="just">
              <a:buClr>
                <a:srgbClr val="6F89F7"/>
              </a:buClr>
              <a:buFont typeface="+mj-lt"/>
              <a:buAutoNum type="arabicPeriod"/>
            </a:pPr>
            <a:r>
              <a:rPr lang="en-US" sz="2400" dirty="0" err="1">
                <a:solidFill>
                  <a:srgbClr val="40458C"/>
                </a:solidFill>
                <a:latin typeface="Times New Roman"/>
              </a:rPr>
              <a:t>Underdamped</a:t>
            </a:r>
            <a:r>
              <a:rPr lang="en-US" sz="2400" dirty="0">
                <a:solidFill>
                  <a:srgbClr val="40458C"/>
                </a:solidFill>
                <a:latin typeface="Times New Roman"/>
              </a:rPr>
              <a:t> Response</a:t>
            </a:r>
          </a:p>
          <a:p>
            <a:pPr marL="457200" lvl="0" indent="-457200" algn="just">
              <a:buClr>
                <a:srgbClr val="6F89F7"/>
              </a:buClr>
              <a:buFont typeface="+mj-lt"/>
              <a:buAutoNum type="arabicPeriod"/>
            </a:pPr>
            <a:r>
              <a:rPr lang="en-US" sz="2400" dirty="0" err="1">
                <a:solidFill>
                  <a:srgbClr val="40458C"/>
                </a:solidFill>
                <a:latin typeface="Times New Roman"/>
              </a:rPr>
              <a:t>Undamped</a:t>
            </a:r>
            <a:r>
              <a:rPr lang="en-US" sz="2400" dirty="0">
                <a:solidFill>
                  <a:srgbClr val="40458C"/>
                </a:solidFill>
                <a:latin typeface="Times New Roman"/>
              </a:rPr>
              <a:t> Response</a:t>
            </a:r>
          </a:p>
          <a:p>
            <a:pPr marL="457200" lvl="0" indent="-457200" algn="just">
              <a:buClr>
                <a:srgbClr val="6F89F7"/>
              </a:buClr>
              <a:buFont typeface="+mj-lt"/>
              <a:buAutoNum type="arabicPeriod"/>
            </a:pPr>
            <a:r>
              <a:rPr lang="en-US" sz="2400" dirty="0">
                <a:solidFill>
                  <a:srgbClr val="40458C"/>
                </a:solidFill>
                <a:latin typeface="Times New Roman"/>
              </a:rPr>
              <a:t>Critically Damped Response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18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220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latin typeface="Arial"/>
              </a:rPr>
              <a:t>Overdamped</a:t>
            </a:r>
            <a:r>
              <a:rPr lang="en-US" sz="3600" dirty="0">
                <a:latin typeface="Arial"/>
              </a:rPr>
              <a:t> </a:t>
            </a:r>
            <a:r>
              <a:rPr lang="en-US" sz="3600" dirty="0" smtClean="0">
                <a:latin typeface="Arial"/>
              </a:rPr>
              <a:t>Response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19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3569399" cy="724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2438400"/>
            <a:ext cx="8077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/>
              </a:rPr>
              <a:t>This function has a pole at the origin that comes from the unit step input and two </a:t>
            </a:r>
            <a:r>
              <a:rPr lang="en-US" sz="2000" dirty="0" smtClean="0">
                <a:latin typeface="Times New Roman"/>
              </a:rPr>
              <a:t>real poles </a:t>
            </a:r>
            <a:r>
              <a:rPr lang="en-US" sz="2000" dirty="0">
                <a:latin typeface="Times New Roman"/>
              </a:rPr>
              <a:t>that come from the system. </a:t>
            </a:r>
            <a:endParaRPr lang="en-US" sz="2000" dirty="0" smtClean="0">
              <a:latin typeface="Times New Roman"/>
            </a:endParaRPr>
          </a:p>
          <a:p>
            <a:pPr algn="just"/>
            <a:r>
              <a:rPr lang="en-US" sz="2000" dirty="0" smtClean="0">
                <a:latin typeface="Times New Roman"/>
              </a:rPr>
              <a:t>The </a:t>
            </a:r>
            <a:r>
              <a:rPr lang="en-US" sz="2000" dirty="0">
                <a:latin typeface="Times New Roman"/>
              </a:rPr>
              <a:t>input pole at the origin generates the </a:t>
            </a:r>
            <a:r>
              <a:rPr lang="en-US" sz="2000" dirty="0" smtClean="0">
                <a:latin typeface="Times New Roman"/>
              </a:rPr>
              <a:t>constant forced </a:t>
            </a:r>
            <a:r>
              <a:rPr lang="en-US" sz="2000" dirty="0">
                <a:latin typeface="Times New Roman"/>
              </a:rPr>
              <a:t>response; each of the two system poles on the real axis generates an </a:t>
            </a:r>
            <a:r>
              <a:rPr lang="en-US" sz="2000" dirty="0" smtClean="0">
                <a:latin typeface="Times New Roman"/>
              </a:rPr>
              <a:t>exponential natural </a:t>
            </a:r>
            <a:r>
              <a:rPr lang="en-US" sz="2000" dirty="0">
                <a:latin typeface="Times New Roman"/>
              </a:rPr>
              <a:t>response whose exponential frequency is equal to the pole location. </a:t>
            </a:r>
            <a:endParaRPr lang="en-US" sz="2000" dirty="0" smtClean="0">
              <a:latin typeface="Times New Roman"/>
            </a:endParaRPr>
          </a:p>
          <a:p>
            <a:pPr algn="just"/>
            <a:r>
              <a:rPr lang="en-US" sz="2000" dirty="0" smtClean="0">
                <a:latin typeface="Times New Roman"/>
              </a:rPr>
              <a:t>Hence</a:t>
            </a:r>
            <a:r>
              <a:rPr lang="en-US" sz="2000" dirty="0">
                <a:latin typeface="Times New Roman"/>
              </a:rPr>
              <a:t>, </a:t>
            </a:r>
            <a:r>
              <a:rPr lang="en-US" sz="2000" dirty="0" smtClean="0">
                <a:latin typeface="Times New Roman"/>
              </a:rPr>
              <a:t>the output </a:t>
            </a:r>
            <a:r>
              <a:rPr lang="en-US" sz="2000" dirty="0">
                <a:latin typeface="Times New Roman"/>
              </a:rPr>
              <a:t>initially could have been written as </a:t>
            </a:r>
            <a:endParaRPr lang="en-US" sz="20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029088"/>
            <a:ext cx="2286000" cy="5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377392"/>
            <a:ext cx="6248400" cy="2099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3094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err="1">
                <a:latin typeface="Arial"/>
              </a:rPr>
              <a:t>Underdamped</a:t>
            </a:r>
            <a:r>
              <a:rPr lang="en-US" sz="3600" dirty="0">
                <a:latin typeface="Arial"/>
              </a:rPr>
              <a:t> </a:t>
            </a:r>
            <a:r>
              <a:rPr lang="en-US" sz="3600" dirty="0" smtClean="0">
                <a:latin typeface="Arial"/>
              </a:rPr>
              <a:t>Response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2209800" cy="63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51164" y="2438400"/>
                <a:ext cx="8077200" cy="10589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>
                    <a:latin typeface="Times New Roman"/>
                  </a:rPr>
                  <a:t>This function has a pole at the origin that comes from the unit step input and two complex </a:t>
                </a:r>
                <a:r>
                  <a:rPr lang="en-US" sz="2000" dirty="0">
                    <a:latin typeface="Times New Roman"/>
                  </a:rPr>
                  <a:t>poles that come from the system</a:t>
                </a:r>
                <a:r>
                  <a:rPr lang="en-US" sz="2000" dirty="0" smtClean="0">
                    <a:latin typeface="Times New Roman"/>
                  </a:rPr>
                  <a:t>.</a:t>
                </a:r>
              </a:p>
              <a:p>
                <a:r>
                  <a:rPr lang="en-US" sz="2000" dirty="0">
                    <a:latin typeface="Times New Roman"/>
                  </a:rPr>
                  <a:t>the poles that generate the natural response are at </a:t>
                </a:r>
                <a:r>
                  <a:rPr lang="en-US" sz="2000" i="1" dirty="0">
                    <a:latin typeface="Times New Roman"/>
                  </a:rPr>
                  <a:t>s </a:t>
                </a:r>
                <a:r>
                  <a:rPr lang="en-US" sz="2000" dirty="0">
                    <a:latin typeface="Times New Roman"/>
                  </a:rPr>
                  <a:t>= —1 </a:t>
                </a:r>
                <a:r>
                  <a:rPr lang="en-US" sz="2000" i="1" dirty="0">
                    <a:latin typeface="Times New Roman"/>
                  </a:rPr>
                  <a:t>±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𝑗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b="0" i="1" smtClean="0">
                            <a:latin typeface="Cambria Math"/>
                          </a:rPr>
                          <m:t>8</m:t>
                        </m:r>
                      </m:e>
                    </m:rad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64" y="2438400"/>
                <a:ext cx="8077200" cy="1058944"/>
              </a:xfrm>
              <a:prstGeom prst="rect">
                <a:avLst/>
              </a:prstGeom>
              <a:blipFill rotWithShape="1">
                <a:blip r:embed="rId3"/>
                <a:stretch>
                  <a:fillRect l="-830" t="-2874" b="-80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581400"/>
            <a:ext cx="5715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94642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err="1">
                <a:latin typeface="Arial"/>
              </a:rPr>
              <a:t>Undamped</a:t>
            </a:r>
            <a:r>
              <a:rPr lang="en-US" sz="3600" b="1" dirty="0">
                <a:latin typeface="Arial"/>
              </a:rPr>
              <a:t> </a:t>
            </a:r>
            <a:r>
              <a:rPr lang="en-US" sz="3600" b="1" dirty="0" smtClean="0">
                <a:latin typeface="Arial"/>
              </a:rPr>
              <a:t>Response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1676400" cy="660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2362200"/>
            <a:ext cx="8077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/>
              </a:rPr>
              <a:t>This function has a pole at the origin that comes from the unit step input and </a:t>
            </a:r>
            <a:r>
              <a:rPr lang="en-US" sz="2000" dirty="0" smtClean="0">
                <a:latin typeface="Times New Roman"/>
              </a:rPr>
              <a:t>two imaginary </a:t>
            </a:r>
            <a:r>
              <a:rPr lang="en-US" sz="2000" dirty="0">
                <a:latin typeface="Times New Roman"/>
              </a:rPr>
              <a:t>poles that come from the system</a:t>
            </a:r>
            <a:r>
              <a:rPr lang="en-US" sz="2000" dirty="0" smtClean="0">
                <a:latin typeface="Times New Roman"/>
              </a:rPr>
              <a:t>.</a:t>
            </a:r>
          </a:p>
          <a:p>
            <a:r>
              <a:rPr lang="en-US" sz="2000" dirty="0">
                <a:latin typeface="Times New Roman"/>
              </a:rPr>
              <a:t>The input pole at the origin </a:t>
            </a:r>
            <a:r>
              <a:rPr lang="en-US" sz="2000" dirty="0" smtClean="0">
                <a:latin typeface="Times New Roman"/>
              </a:rPr>
              <a:t>generates the </a:t>
            </a:r>
            <a:r>
              <a:rPr lang="en-US" sz="2000" dirty="0">
                <a:latin typeface="Times New Roman"/>
              </a:rPr>
              <a:t>constant forced response, and the two system poles on the imaginary </a:t>
            </a:r>
            <a:r>
              <a:rPr lang="en-US" sz="2000" dirty="0" smtClean="0">
                <a:latin typeface="Times New Roman"/>
              </a:rPr>
              <a:t>axis at ±j3 </a:t>
            </a:r>
            <a:r>
              <a:rPr lang="en-US" sz="2000" dirty="0">
                <a:latin typeface="Times New Roman"/>
              </a:rPr>
              <a:t>generate a sinusoidal natural response whose frequency is equal to </a:t>
            </a:r>
            <a:r>
              <a:rPr lang="en-US" sz="2000" dirty="0" smtClean="0">
                <a:latin typeface="Times New Roman"/>
              </a:rPr>
              <a:t>the location </a:t>
            </a:r>
            <a:r>
              <a:rPr lang="en-US" sz="2000" dirty="0">
                <a:latin typeface="Times New Roman"/>
              </a:rPr>
              <a:t>of the imaginary poles</a:t>
            </a:r>
            <a:r>
              <a:rPr lang="en-US" sz="2000" dirty="0" smtClean="0">
                <a:latin typeface="Times New Roman"/>
              </a:rPr>
              <a:t>.</a:t>
            </a:r>
          </a:p>
          <a:p>
            <a:r>
              <a:rPr lang="en-US" sz="2000" dirty="0">
                <a:latin typeface="Times New Roman"/>
              </a:rPr>
              <a:t>Hence, the output can be estimated as </a:t>
            </a:r>
            <a:r>
              <a:rPr lang="en-US" sz="2000" i="1" dirty="0">
                <a:latin typeface="Times New Roman"/>
              </a:rPr>
              <a:t>c(t) = </a:t>
            </a:r>
            <a:r>
              <a:rPr lang="en-US" sz="2000" i="1" dirty="0" smtClean="0">
                <a:latin typeface="Times New Roman"/>
              </a:rPr>
              <a:t>K1 + K4 </a:t>
            </a:r>
            <a:r>
              <a:rPr lang="en-US" sz="2000" dirty="0" err="1" smtClean="0">
                <a:latin typeface="Times New Roman"/>
              </a:rPr>
              <a:t>cos</a:t>
            </a:r>
            <a:r>
              <a:rPr lang="en-US" sz="2000" dirty="0" smtClean="0">
                <a:latin typeface="Times New Roman"/>
              </a:rPr>
              <a:t>(3t </a:t>
            </a:r>
            <a:r>
              <a:rPr lang="en-US" sz="2000" dirty="0">
                <a:latin typeface="Times New Roman"/>
              </a:rPr>
              <a:t>- </a:t>
            </a:r>
            <a:r>
              <a:rPr lang="en-US" sz="2000" i="1" dirty="0">
                <a:latin typeface="Times New Roman"/>
              </a:rPr>
              <a:t>¢).</a:t>
            </a:r>
            <a:endParaRPr lang="en-US" sz="2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419600"/>
            <a:ext cx="5257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1059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Critically Damped </a:t>
            </a:r>
            <a:r>
              <a:rPr lang="en-US" sz="3600" b="1" dirty="0" smtClean="0">
                <a:latin typeface="Arial"/>
              </a:rPr>
              <a:t>Response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00200"/>
            <a:ext cx="3733800" cy="73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2514600"/>
            <a:ext cx="8077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/>
              </a:rPr>
              <a:t>This function has a pole at the origin that comes from the unit step input and </a:t>
            </a:r>
            <a:r>
              <a:rPr lang="en-US" sz="2000" dirty="0" smtClean="0">
                <a:latin typeface="Times New Roman"/>
              </a:rPr>
              <a:t>two multiple </a:t>
            </a:r>
            <a:r>
              <a:rPr lang="en-US" sz="2000" dirty="0">
                <a:latin typeface="Times New Roman"/>
              </a:rPr>
              <a:t>real poles that come from the system</a:t>
            </a:r>
            <a:r>
              <a:rPr lang="en-US" sz="2000" dirty="0" smtClean="0">
                <a:latin typeface="Times New Roman"/>
              </a:rPr>
              <a:t>.</a:t>
            </a:r>
          </a:p>
          <a:p>
            <a:pPr algn="just"/>
            <a:r>
              <a:rPr lang="en-US" sz="2000" dirty="0">
                <a:latin typeface="Times New Roman"/>
              </a:rPr>
              <a:t>The input pole at the origin </a:t>
            </a:r>
            <a:r>
              <a:rPr lang="en-US" sz="2000" dirty="0" smtClean="0">
                <a:latin typeface="Times New Roman"/>
              </a:rPr>
              <a:t>generates the </a:t>
            </a:r>
            <a:r>
              <a:rPr lang="en-US" sz="2000" dirty="0">
                <a:latin typeface="Times New Roman"/>
              </a:rPr>
              <a:t>constant forced response, and the two poles on the real axis at —3 generate </a:t>
            </a:r>
            <a:r>
              <a:rPr lang="en-US" sz="2000" dirty="0" smtClean="0">
                <a:latin typeface="Times New Roman"/>
              </a:rPr>
              <a:t>a natural </a:t>
            </a:r>
            <a:r>
              <a:rPr lang="en-US" sz="2000" dirty="0">
                <a:latin typeface="Times New Roman"/>
              </a:rPr>
              <a:t>response consisting of an exponential and an exponential multiplied by </a:t>
            </a:r>
            <a:r>
              <a:rPr lang="en-US" sz="2000" dirty="0" smtClean="0">
                <a:latin typeface="Times New Roman"/>
              </a:rPr>
              <a:t>time.</a:t>
            </a:r>
          </a:p>
          <a:p>
            <a:pPr algn="just"/>
            <a:endParaRPr lang="en-US" sz="2000" dirty="0" smtClean="0">
              <a:latin typeface="Times New Roman"/>
            </a:endParaRPr>
          </a:p>
          <a:p>
            <a:pPr algn="just"/>
            <a:endParaRPr lang="en-US" sz="2000" dirty="0" smtClean="0">
              <a:latin typeface="Times New Roman"/>
            </a:endParaRPr>
          </a:p>
          <a:p>
            <a:pPr algn="just"/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685800" y="4216169"/>
            <a:ext cx="4724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</a:rPr>
              <a:t>Hence, </a:t>
            </a:r>
            <a:r>
              <a:rPr lang="en-US" dirty="0" smtClean="0">
                <a:latin typeface="Times New Roman"/>
              </a:rPr>
              <a:t>the output </a:t>
            </a:r>
            <a:r>
              <a:rPr lang="en-US" dirty="0">
                <a:latin typeface="Times New Roman"/>
              </a:rPr>
              <a:t>can be estimated as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114800"/>
            <a:ext cx="2057400" cy="490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724400"/>
            <a:ext cx="57912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182401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763000" cy="838200"/>
          </a:xfrm>
        </p:spPr>
        <p:txBody>
          <a:bodyPr/>
          <a:lstStyle/>
          <a:p>
            <a:pPr algn="just"/>
            <a:r>
              <a:rPr lang="en-US" sz="3200" dirty="0" smtClean="0">
                <a:latin typeface="Times New Roman"/>
              </a:rPr>
              <a:t>Natural Responses </a:t>
            </a:r>
            <a:r>
              <a:rPr lang="en-US" sz="3200" dirty="0">
                <a:latin typeface="Times New Roman"/>
              </a:rPr>
              <a:t>and </a:t>
            </a:r>
            <a:r>
              <a:rPr lang="en-US" sz="3200" dirty="0" smtClean="0">
                <a:latin typeface="Times New Roman"/>
              </a:rPr>
              <a:t>Found Their </a:t>
            </a:r>
            <a:r>
              <a:rPr lang="en-US" sz="3200" dirty="0">
                <a:latin typeface="Times New Roman"/>
              </a:rPr>
              <a:t>C</a:t>
            </a:r>
            <a:r>
              <a:rPr lang="en-US" sz="3200" dirty="0" smtClean="0">
                <a:latin typeface="Times New Roman"/>
              </a:rPr>
              <a:t>haracteristics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553982"/>
                <a:ext cx="7772400" cy="492301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1. </a:t>
                </a:r>
                <a:r>
                  <a:rPr lang="en-US" sz="2400" i="1" dirty="0" err="1">
                    <a:solidFill>
                      <a:srgbClr val="FF0000"/>
                    </a:solidFill>
                    <a:latin typeface="Times New Roman"/>
                  </a:rPr>
                  <a:t>Overdamped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/>
                  </a:rPr>
                  <a:t>Responses</a:t>
                </a:r>
                <a:endParaRPr lang="en-US" sz="2400" i="1" dirty="0">
                  <a:solidFill>
                    <a:srgbClr val="FF0000"/>
                  </a:solidFill>
                  <a:latin typeface="Times New Roman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Times New Roman"/>
                  </a:rPr>
                  <a:t>Poles: Two real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</a:p>
              <a:p>
                <a:pPr marL="0" indent="0">
                  <a:buNone/>
                </a:pPr>
                <a:endParaRPr lang="en-US" sz="2400" i="1" dirty="0" smtClean="0">
                  <a:solidFill>
                    <a:srgbClr val="FF0000"/>
                  </a:solidFill>
                  <a:latin typeface="Times New Roman"/>
                </a:endParaRPr>
              </a:p>
              <a:p>
                <a:pPr marL="0" indent="0">
                  <a:buNone/>
                </a:pPr>
                <a:r>
                  <a:rPr lang="en-US" sz="2400" i="1" dirty="0" smtClean="0">
                    <a:solidFill>
                      <a:srgbClr val="FF0000"/>
                    </a:solidFill>
                    <a:latin typeface="Times New Roman"/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/>
                  </a:rPr>
                  <a:t>. </a:t>
                </a:r>
                <a:r>
                  <a:rPr lang="en-US" sz="2400" i="1" dirty="0" err="1">
                    <a:solidFill>
                      <a:srgbClr val="FF0000"/>
                    </a:solidFill>
                    <a:latin typeface="Times New Roman"/>
                  </a:rPr>
                  <a:t>Underdamped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/>
                  </a:rPr>
                  <a:t> responses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Times New Roman"/>
                  </a:rPr>
                  <a:t>Poles: Two complex at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𝑑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±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</a:p>
              <a:p>
                <a:pPr marL="0" indent="0">
                  <a:buNone/>
                </a:pPr>
                <a:endParaRPr lang="en-US" sz="2400" dirty="0" smtClean="0">
                  <a:solidFill>
                    <a:srgbClr val="FF0000"/>
                  </a:solidFill>
                  <a:latin typeface="Times New Roman"/>
                </a:endParaRPr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3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. </a:t>
                </a:r>
                <a:r>
                  <a:rPr lang="en-US" sz="2400" i="1" dirty="0" err="1">
                    <a:solidFill>
                      <a:srgbClr val="FF0000"/>
                    </a:solidFill>
                    <a:latin typeface="Times New Roman"/>
                  </a:rPr>
                  <a:t>Undamped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/>
                  </a:rPr>
                  <a:t> responses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Times New Roman"/>
                  </a:rPr>
                  <a:t>Poles: Two imaginary </a:t>
                </a:r>
                <a:r>
                  <a:rPr lang="en-US" sz="2400" dirty="0" smtClean="0">
                    <a:latin typeface="Times New Roman"/>
                  </a:rPr>
                  <a:t>at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±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𝑗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4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.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/>
                  </a:rPr>
                  <a:t>Critically damped responses</a:t>
                </a:r>
              </a:p>
              <a:p>
                <a:pPr marL="0" indent="0">
                  <a:buNone/>
                </a:pPr>
                <a:r>
                  <a:rPr lang="en-US" sz="2400" dirty="0">
                    <a:latin typeface="Times New Roman"/>
                  </a:rPr>
                  <a:t>Poles: Two real at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𝜎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    </m:t>
                    </m:r>
                  </m:oMath>
                </a14:m>
                <a:r>
                  <a:rPr lang="en-US" sz="2400" dirty="0" smtClean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553982"/>
                <a:ext cx="7772400" cy="4923018"/>
              </a:xfrm>
              <a:blipFill rotWithShape="1">
                <a:blip r:embed="rId2"/>
                <a:stretch>
                  <a:fillRect l="-1255" t="-990" b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943" y="1905001"/>
            <a:ext cx="2590800" cy="477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304" y="3306473"/>
            <a:ext cx="2444895" cy="549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4655127"/>
            <a:ext cx="2189126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943" y="5867400"/>
            <a:ext cx="244521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50263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/>
          <a:lstStyle/>
          <a:p>
            <a:r>
              <a:rPr lang="en-US" sz="3400" dirty="0">
                <a:solidFill>
                  <a:srgbClr val="C00000"/>
                </a:solidFill>
                <a:latin typeface="Arial"/>
              </a:rPr>
              <a:t>Step R</a:t>
            </a:r>
            <a:r>
              <a:rPr lang="en-US" sz="3400" dirty="0" smtClean="0">
                <a:solidFill>
                  <a:srgbClr val="C00000"/>
                </a:solidFill>
                <a:latin typeface="Arial"/>
              </a:rPr>
              <a:t>esponses for Second-Order System </a:t>
            </a:r>
            <a:r>
              <a:rPr lang="en-US" sz="3400" dirty="0">
                <a:solidFill>
                  <a:srgbClr val="C00000"/>
                </a:solidFill>
                <a:latin typeface="Arial"/>
              </a:rPr>
              <a:t>D</a:t>
            </a:r>
            <a:r>
              <a:rPr lang="en-US" sz="3400" dirty="0" smtClean="0">
                <a:solidFill>
                  <a:srgbClr val="C00000"/>
                </a:solidFill>
                <a:latin typeface="Arial"/>
              </a:rPr>
              <a:t>amping Cases</a:t>
            </a:r>
            <a:endParaRPr lang="en-US" sz="34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6779915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921954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534400" cy="914400"/>
          </a:xfrm>
        </p:spPr>
        <p:txBody>
          <a:bodyPr/>
          <a:lstStyle/>
          <a:p>
            <a:r>
              <a:rPr lang="en-US" sz="3600" b="1" dirty="0">
                <a:latin typeface="Arial"/>
              </a:rPr>
              <a:t>4.5 The General Second-Order System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5720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In this section, we define two </a:t>
            </a:r>
            <a:r>
              <a:rPr lang="en-US" sz="2400" dirty="0" smtClean="0">
                <a:latin typeface="Times New Roman"/>
              </a:rPr>
              <a:t>physically meaningful </a:t>
            </a:r>
            <a:r>
              <a:rPr lang="en-US" sz="2400" dirty="0">
                <a:latin typeface="Times New Roman"/>
              </a:rPr>
              <a:t>specifications for second-order systems. </a:t>
            </a: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These </a:t>
            </a:r>
            <a:r>
              <a:rPr lang="en-US" sz="2400" dirty="0">
                <a:latin typeface="Times New Roman"/>
              </a:rPr>
              <a:t>quantities can be used </a:t>
            </a:r>
            <a:r>
              <a:rPr lang="en-US" sz="2400" dirty="0" smtClean="0">
                <a:latin typeface="Times New Roman"/>
              </a:rPr>
              <a:t>to describe </a:t>
            </a:r>
            <a:r>
              <a:rPr lang="en-US" sz="2400" dirty="0">
                <a:latin typeface="Times New Roman"/>
              </a:rPr>
              <a:t>the characteristics of the second-order transient response just as </a:t>
            </a:r>
            <a:r>
              <a:rPr lang="en-US" sz="2400" dirty="0" smtClean="0">
                <a:latin typeface="Times New Roman"/>
              </a:rPr>
              <a:t>time constants </a:t>
            </a:r>
            <a:r>
              <a:rPr lang="en-US" sz="2400" dirty="0">
                <a:latin typeface="Times New Roman"/>
              </a:rPr>
              <a:t>describe the first-order system response. </a:t>
            </a:r>
            <a:endParaRPr lang="en-US" sz="2400" dirty="0" smtClean="0">
              <a:latin typeface="Times New Roman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/>
              </a:rPr>
              <a:t>The </a:t>
            </a:r>
            <a:r>
              <a:rPr lang="en-US" sz="2400" dirty="0">
                <a:latin typeface="Times New Roman"/>
              </a:rPr>
              <a:t>two quantities are </a:t>
            </a:r>
            <a:r>
              <a:rPr lang="en-US" sz="2400" dirty="0" smtClean="0">
                <a:latin typeface="Times New Roman"/>
              </a:rPr>
              <a:t>called natural </a:t>
            </a:r>
            <a:r>
              <a:rPr lang="en-US" sz="2400" dirty="0">
                <a:latin typeface="Times New Roman"/>
              </a:rPr>
              <a:t>frequency and damping ratio.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25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4806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9144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4.5 The General Second-Order System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0" y="1600200"/>
                <a:ext cx="77724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dirty="0" smtClean="0">
                    <a:solidFill>
                      <a:srgbClr val="FF0000"/>
                    </a:solidFill>
                    <a:latin typeface="Arial"/>
                  </a:rPr>
                  <a:t>Natural Frequency,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endParaRPr lang="en-US" sz="2400" b="1" i="1" dirty="0">
                  <a:latin typeface="Arial"/>
                </a:endParaRPr>
              </a:p>
              <a:p>
                <a:pPr marL="0" indent="0" algn="just">
                  <a:buNone/>
                </a:pPr>
                <a:r>
                  <a:rPr lang="en-US" sz="2400" dirty="0">
                    <a:latin typeface="Times New Roman"/>
                  </a:rPr>
                  <a:t>The </a:t>
                </a:r>
                <a:r>
                  <a:rPr lang="en-US" sz="2400" i="1" dirty="0">
                    <a:latin typeface="Times New Roman"/>
                  </a:rPr>
                  <a:t>natural frequency </a:t>
                </a:r>
                <a:r>
                  <a:rPr lang="en-US" sz="2400" dirty="0">
                    <a:latin typeface="Times New Roman"/>
                  </a:rPr>
                  <a:t>of a second-order system is the frequency of oscillation of </a:t>
                </a:r>
                <a:r>
                  <a:rPr lang="en-US" sz="2400" dirty="0" smtClean="0">
                    <a:latin typeface="Times New Roman"/>
                  </a:rPr>
                  <a:t>the system </a:t>
                </a:r>
                <a:r>
                  <a:rPr lang="en-US" sz="2400" dirty="0">
                    <a:latin typeface="Times New Roman"/>
                  </a:rPr>
                  <a:t>without damping</a:t>
                </a:r>
                <a:r>
                  <a:rPr lang="en-US" dirty="0" smtClean="0">
                    <a:latin typeface="Times New Roman"/>
                  </a:rPr>
                  <a:t>.</a:t>
                </a:r>
              </a:p>
              <a:p>
                <a:pPr marL="0" indent="0" algn="just">
                  <a:buNone/>
                </a:pPr>
                <a:endParaRPr lang="en-US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  <a:latin typeface="Arial"/>
                  </a:rPr>
                  <a:t>Damping </a:t>
                </a:r>
                <a:r>
                  <a:rPr lang="en-US" sz="2400" dirty="0">
                    <a:solidFill>
                      <a:srgbClr val="FF0000"/>
                    </a:solidFill>
                    <a:latin typeface="Arial"/>
                  </a:rPr>
                  <a:t>Ratio, </a:t>
                </a:r>
                <a:r>
                  <a:rPr lang="el-GR" sz="2400" dirty="0" smtClean="0">
                    <a:solidFill>
                      <a:srgbClr val="FF0000"/>
                    </a:solidFill>
                    <a:latin typeface="Arial"/>
                  </a:rPr>
                  <a:t>ξ</a:t>
                </a:r>
                <a:endParaRPr lang="en-US" sz="2400" dirty="0" smtClean="0">
                  <a:solidFill>
                    <a:srgbClr val="FF0000"/>
                  </a:solidFill>
                  <a:latin typeface="Arial"/>
                </a:endParaRPr>
              </a:p>
              <a:p>
                <a:pPr marL="0" indent="0" algn="just">
                  <a:buNone/>
                </a:pP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0" y="1600200"/>
                <a:ext cx="7772400" cy="4114800"/>
              </a:xfrm>
              <a:blipFill rotWithShape="1">
                <a:blip r:embed="rId2"/>
                <a:stretch>
                  <a:fillRect l="-1176" t="-1037" r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45" y="4114800"/>
            <a:ext cx="70866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972523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8382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4.5 The General Second-Order System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905000"/>
                <a:ext cx="81534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200" dirty="0">
                    <a:latin typeface="Times New Roman"/>
                  </a:rPr>
                  <a:t>Let us now revise our description of the second-order system to reflect the </a:t>
                </a:r>
                <a:r>
                  <a:rPr lang="en-US" sz="2200" dirty="0" smtClean="0">
                    <a:latin typeface="Times New Roman"/>
                  </a:rPr>
                  <a:t>new definitions.</a:t>
                </a: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:r>
                  <a:rPr lang="en-US" sz="2200" dirty="0" smtClean="0">
                    <a:latin typeface="Times New Roman"/>
                  </a:rPr>
                  <a:t>The general second-order system can be transformed to show the quantities </a:t>
                </a:r>
                <a:r>
                  <a:rPr lang="el-GR" sz="2200" dirty="0" smtClean="0">
                    <a:solidFill>
                      <a:srgbClr val="FF0000"/>
                    </a:solidFill>
                    <a:latin typeface="Arial"/>
                  </a:rPr>
                  <a:t>ξ</a:t>
                </a:r>
                <a:r>
                  <a:rPr lang="en-US" sz="2200" dirty="0" smtClean="0">
                    <a:latin typeface="Times New Roman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/>
                  </a:rPr>
                  <a:t>. Consider the general system</a:t>
                </a: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:endParaRPr lang="en-US" sz="2400" dirty="0">
                  <a:latin typeface="Times New Roman"/>
                </a:endParaRP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:endParaRPr lang="en-US" sz="24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r>
                  <a:rPr lang="en-US" sz="2200" dirty="0">
                    <a:latin typeface="Times New Roman"/>
                  </a:rPr>
                  <a:t>Without damping, the poles would be on the </a:t>
                </a:r>
                <a:r>
                  <a:rPr lang="en-US" sz="2200" dirty="0" err="1" smtClean="0">
                    <a:latin typeface="Times New Roman"/>
                  </a:rPr>
                  <a:t>jw</a:t>
                </a:r>
                <a:r>
                  <a:rPr lang="en-US" sz="2200" dirty="0" smtClean="0">
                    <a:latin typeface="Times New Roman"/>
                  </a:rPr>
                  <a:t>-axis</a:t>
                </a:r>
                <a:r>
                  <a:rPr lang="en-US" sz="2200" dirty="0">
                    <a:latin typeface="Times New Roman"/>
                  </a:rPr>
                  <a:t>, and the response would be </a:t>
                </a:r>
                <a:r>
                  <a:rPr lang="en-US" sz="2200" dirty="0" smtClean="0">
                    <a:latin typeface="Times New Roman"/>
                  </a:rPr>
                  <a:t>an </a:t>
                </a:r>
                <a:r>
                  <a:rPr lang="en-US" sz="2200" dirty="0" err="1" smtClean="0">
                    <a:latin typeface="Times New Roman"/>
                  </a:rPr>
                  <a:t>undamped</a:t>
                </a:r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sinusoid. For the poles to be purely imaginary, </a:t>
                </a:r>
                <a:r>
                  <a:rPr lang="en-US" sz="2200" i="1" dirty="0">
                    <a:latin typeface="Times New Roman"/>
                  </a:rPr>
                  <a:t>a </a:t>
                </a:r>
                <a:r>
                  <a:rPr lang="en-US" sz="2200" dirty="0">
                    <a:latin typeface="Times New Roman"/>
                  </a:rPr>
                  <a:t>= 0. Hence,</a:t>
                </a:r>
                <a:endParaRPr lang="en-US" sz="22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905000"/>
                <a:ext cx="8153400" cy="4114800"/>
              </a:xfrm>
              <a:blipFill rotWithShape="1">
                <a:blip r:embed="rId2"/>
                <a:stretch>
                  <a:fillRect l="-972" t="-889" r="-9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429000"/>
            <a:ext cx="1981200" cy="782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037" y="5269922"/>
            <a:ext cx="1655763" cy="749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404311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9144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4.5 The General Second-Order System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229600" cy="41148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 smtClean="0">
                    <a:latin typeface="Times New Roman"/>
                  </a:rPr>
                  <a:t>By definition, the natural frequency,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400" i="1" dirty="0">
                    <a:latin typeface="Times New Roman"/>
                  </a:rPr>
                  <a:t>, </a:t>
                </a:r>
                <a:r>
                  <a:rPr lang="en-US" sz="2400" dirty="0">
                    <a:latin typeface="Times New Roman"/>
                  </a:rPr>
                  <a:t>is the frequency of oscillation of this </a:t>
                </a:r>
                <a:r>
                  <a:rPr lang="en-US" sz="2400" dirty="0" smtClean="0">
                    <a:latin typeface="Times New Roman"/>
                  </a:rPr>
                  <a:t>system. Since </a:t>
                </a:r>
                <a:r>
                  <a:rPr lang="en-US" sz="2400" dirty="0">
                    <a:latin typeface="Times New Roman"/>
                  </a:rPr>
                  <a:t>the poles of this system are on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𝒋</m:t>
                        </m:r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400" i="1" dirty="0">
                    <a:latin typeface="Times New Roman"/>
                  </a:rPr>
                  <a:t>-axis </a:t>
                </a:r>
                <a:r>
                  <a:rPr lang="en-US" sz="2400" dirty="0">
                    <a:latin typeface="Times New Roman"/>
                  </a:rPr>
                  <a:t>at </a:t>
                </a:r>
                <a:r>
                  <a:rPr lang="en-US" sz="2400" i="1" dirty="0" smtClean="0">
                    <a:latin typeface="Times New Roman"/>
                  </a:rPr>
                  <a:t>±j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US" sz="2400" i="1" dirty="0" smtClean="0">
                    <a:latin typeface="Times New Roman"/>
                  </a:rPr>
                  <a:t>,</a:t>
                </a:r>
              </a:p>
              <a:p>
                <a:pPr marL="0" indent="0">
                  <a:buNone/>
                </a:pPr>
                <a:endParaRPr lang="en-US" sz="2400" dirty="0" smtClean="0"/>
              </a:p>
              <a:p>
                <a:pPr marL="0" indent="0">
                  <a:buNone/>
                </a:pPr>
                <a:r>
                  <a:rPr lang="en-US" sz="2400" dirty="0">
                    <a:latin typeface="Times New Roman"/>
                  </a:rPr>
                  <a:t>Our general second-order transfer function finally looks like this</a:t>
                </a:r>
                <a:r>
                  <a:rPr lang="en-US" sz="2400" dirty="0" smtClean="0">
                    <a:latin typeface="Times New Roman"/>
                  </a:rPr>
                  <a:t>:</a:t>
                </a:r>
              </a:p>
              <a:p>
                <a:pPr marL="0" indent="0">
                  <a:buNone/>
                </a:pPr>
                <a:endParaRPr lang="en-US" sz="2400" dirty="0">
                  <a:latin typeface="Times New Roman"/>
                </a:endParaRPr>
              </a:p>
              <a:p>
                <a:pPr marL="0" indent="0">
                  <a:buNone/>
                </a:pPr>
                <a:endParaRPr lang="en-US" sz="2400" dirty="0" smtClean="0">
                  <a:latin typeface="Times New Roman"/>
                </a:endParaRPr>
              </a:p>
              <a:p>
                <a:pPr marL="0" indent="0">
                  <a:buNone/>
                </a:pPr>
                <a:r>
                  <a:rPr lang="en-US" sz="2200" dirty="0">
                    <a:latin typeface="Times New Roman"/>
                  </a:rPr>
                  <a:t>Now that we have defined </a:t>
                </a:r>
                <a:r>
                  <a:rPr lang="el-GR" sz="2200" dirty="0">
                    <a:solidFill>
                      <a:srgbClr val="FF0000"/>
                    </a:solidFill>
                    <a:latin typeface="Arial"/>
                  </a:rPr>
                  <a:t>ξ</a:t>
                </a:r>
                <a:r>
                  <a:rPr lang="en-US" sz="2200" i="1" dirty="0" smtClean="0">
                    <a:latin typeface="Times New Roman"/>
                  </a:rPr>
                  <a:t>, </a:t>
                </a:r>
                <a:r>
                  <a:rPr lang="en-US" sz="2200" dirty="0">
                    <a:latin typeface="Times New Roman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200" i="1" dirty="0">
                    <a:latin typeface="Times New Roman"/>
                  </a:rPr>
                  <a:t>, </a:t>
                </a:r>
                <a:r>
                  <a:rPr lang="en-US" sz="2200" dirty="0">
                    <a:latin typeface="Times New Roman"/>
                  </a:rPr>
                  <a:t>let us relate these quantities to the </a:t>
                </a:r>
                <a:r>
                  <a:rPr lang="en-US" sz="2200" dirty="0" smtClean="0">
                    <a:latin typeface="Times New Roman"/>
                  </a:rPr>
                  <a:t>pole location</a:t>
                </a:r>
                <a:r>
                  <a:rPr lang="en-US" sz="2200" dirty="0">
                    <a:latin typeface="Times New Roman"/>
                  </a:rPr>
                  <a:t>. Solving for the poles of the transfer function </a:t>
                </a:r>
                <a:r>
                  <a:rPr lang="en-US" sz="2200" dirty="0" smtClean="0">
                    <a:latin typeface="Times New Roman"/>
                  </a:rPr>
                  <a:t>in above Eq.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229600" cy="4114800"/>
              </a:xfrm>
              <a:blipFill rotWithShape="1">
                <a:blip r:embed="rId2"/>
                <a:stretch>
                  <a:fillRect l="-1185" t="-1185" r="-1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873" y="2914000"/>
            <a:ext cx="10048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ight Arrow 5"/>
          <p:cNvSpPr/>
          <p:nvPr/>
        </p:nvSpPr>
        <p:spPr bwMode="auto">
          <a:xfrm>
            <a:off x="3581400" y="3023823"/>
            <a:ext cx="826008" cy="24231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14000"/>
            <a:ext cx="838200" cy="462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554" y="3726873"/>
            <a:ext cx="2933700" cy="921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5410200"/>
            <a:ext cx="29337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38505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Arial"/>
              </a:rPr>
              <a:t>Second-Order </a:t>
            </a:r>
            <a:r>
              <a:rPr lang="en-US" sz="3600" dirty="0">
                <a:solidFill>
                  <a:srgbClr val="C00000"/>
                </a:solidFill>
                <a:latin typeface="Arial"/>
              </a:rPr>
              <a:t>R</a:t>
            </a:r>
            <a:r>
              <a:rPr lang="en-US" sz="3600" dirty="0" smtClean="0">
                <a:solidFill>
                  <a:srgbClr val="C00000"/>
                </a:solidFill>
                <a:latin typeface="Arial"/>
              </a:rPr>
              <a:t>esponse </a:t>
            </a:r>
            <a:r>
              <a:rPr lang="en-US" sz="3600" dirty="0">
                <a:solidFill>
                  <a:srgbClr val="C00000"/>
                </a:solidFill>
                <a:latin typeface="Arial"/>
              </a:rPr>
              <a:t>as a F</a:t>
            </a:r>
            <a:r>
              <a:rPr lang="en-US" sz="3600" dirty="0" smtClean="0">
                <a:solidFill>
                  <a:srgbClr val="C00000"/>
                </a:solidFill>
                <a:latin typeface="Arial"/>
              </a:rPr>
              <a:t>unction </a:t>
            </a:r>
            <a:r>
              <a:rPr lang="en-US" sz="3600" dirty="0">
                <a:solidFill>
                  <a:srgbClr val="C00000"/>
                </a:solidFill>
                <a:latin typeface="Arial"/>
              </a:rPr>
              <a:t>of D</a:t>
            </a:r>
            <a:r>
              <a:rPr lang="en-US" sz="3600" dirty="0" smtClean="0">
                <a:solidFill>
                  <a:srgbClr val="C00000"/>
                </a:solidFill>
                <a:latin typeface="Arial"/>
              </a:rPr>
              <a:t>amping Ratio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29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00200"/>
            <a:ext cx="60960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71752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4.4 P. 176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524000"/>
            <a:ext cx="80772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PROBLEM:</a:t>
            </a:r>
            <a:r>
              <a:rPr lang="en-US" sz="2400" dirty="0" smtClean="0">
                <a:latin typeface="Times New Roman"/>
              </a:rPr>
              <a:t> For </a:t>
            </a:r>
            <a:r>
              <a:rPr lang="en-US" sz="2400" dirty="0">
                <a:latin typeface="Times New Roman"/>
              </a:rPr>
              <a:t>each of the systems shown </a:t>
            </a:r>
            <a:r>
              <a:rPr lang="en-US" sz="2400" dirty="0" smtClean="0">
                <a:latin typeface="Times New Roman"/>
              </a:rPr>
              <a:t>below, </a:t>
            </a:r>
            <a:r>
              <a:rPr lang="en-US" sz="2400" dirty="0">
                <a:latin typeface="Times New Roman"/>
              </a:rPr>
              <a:t>find the value of </a:t>
            </a:r>
            <a:r>
              <a:rPr lang="el-GR" sz="2200" dirty="0">
                <a:solidFill>
                  <a:srgbClr val="FF0000"/>
                </a:solidFill>
                <a:latin typeface="Arial"/>
              </a:rPr>
              <a:t>ξ</a:t>
            </a:r>
            <a:r>
              <a:rPr lang="en-US" sz="2400" dirty="0" smtClean="0">
                <a:latin typeface="Times New Roman"/>
              </a:rPr>
              <a:t> and report </a:t>
            </a:r>
            <a:r>
              <a:rPr lang="en-US" sz="2400" dirty="0">
                <a:latin typeface="Times New Roman"/>
              </a:rPr>
              <a:t>the kind of response expected</a:t>
            </a:r>
            <a:r>
              <a:rPr lang="en-US" dirty="0">
                <a:latin typeface="Times New Roman"/>
              </a:rPr>
              <a:t>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67000"/>
            <a:ext cx="7400925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870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4.4 P. 176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SOLUTION: </a:t>
            </a:r>
            <a:r>
              <a:rPr lang="en-US" sz="2400" dirty="0" smtClean="0">
                <a:latin typeface="Times New Roman"/>
              </a:rPr>
              <a:t>First match the form of these systems to the forms shown in </a:t>
            </a:r>
            <a:r>
              <a:rPr lang="en-US" sz="2400" dirty="0" err="1" smtClean="0">
                <a:latin typeface="Times New Roman"/>
              </a:rPr>
              <a:t>Eqs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endParaRPr lang="en-US" sz="2400" dirty="0">
              <a:latin typeface="Times New Roman"/>
            </a:endParaRPr>
          </a:p>
          <a:p>
            <a:pPr marL="0" indent="0" algn="just">
              <a:buNone/>
            </a:pPr>
            <a:endParaRPr lang="en-US" sz="24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en-US" sz="2400" dirty="0">
                <a:latin typeface="Times New Roman"/>
              </a:rPr>
              <a:t>we </a:t>
            </a:r>
            <a:r>
              <a:rPr lang="en-US" sz="2400" dirty="0" smtClean="0">
                <a:latin typeface="Times New Roman"/>
              </a:rPr>
              <a:t>find</a:t>
            </a:r>
          </a:p>
          <a:p>
            <a:pPr marL="0" indent="0" algn="just">
              <a:buNone/>
            </a:pPr>
            <a:r>
              <a:rPr lang="el-GR" sz="2200" dirty="0" smtClean="0">
                <a:solidFill>
                  <a:srgbClr val="FF0000"/>
                </a:solidFill>
                <a:latin typeface="Arial"/>
              </a:rPr>
              <a:t>ξ</a:t>
            </a: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= 1.155 </a:t>
            </a:r>
            <a:r>
              <a:rPr lang="en-US" sz="2400" dirty="0">
                <a:latin typeface="Times New Roman"/>
              </a:rPr>
              <a:t>for system (a), which is thus </a:t>
            </a:r>
            <a:r>
              <a:rPr lang="en-US" sz="2400" dirty="0" err="1">
                <a:latin typeface="Times New Roman"/>
              </a:rPr>
              <a:t>overdamped</a:t>
            </a:r>
            <a:r>
              <a:rPr lang="en-US" sz="2400" dirty="0">
                <a:latin typeface="Times New Roman"/>
              </a:rPr>
              <a:t>, since </a:t>
            </a:r>
            <a:r>
              <a:rPr lang="el-GR" sz="2200" dirty="0">
                <a:solidFill>
                  <a:srgbClr val="FF0000"/>
                </a:solidFill>
                <a:latin typeface="Arial"/>
              </a:rPr>
              <a:t>ξ</a:t>
            </a: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&gt; 1</a:t>
            </a:r>
            <a:r>
              <a:rPr lang="en-US" sz="2400" dirty="0" smtClean="0">
                <a:latin typeface="Times New Roman"/>
              </a:rPr>
              <a:t>;</a:t>
            </a:r>
          </a:p>
          <a:p>
            <a:pPr marL="0" indent="0" algn="just">
              <a:buNone/>
            </a:pPr>
            <a:r>
              <a:rPr lang="el-GR" sz="2200" dirty="0" smtClean="0">
                <a:solidFill>
                  <a:srgbClr val="FF0000"/>
                </a:solidFill>
                <a:latin typeface="Arial"/>
              </a:rPr>
              <a:t>ξ</a:t>
            </a: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= 1 </a:t>
            </a:r>
            <a:r>
              <a:rPr lang="en-US" sz="2400" dirty="0">
                <a:latin typeface="Times New Roman"/>
              </a:rPr>
              <a:t>for </a:t>
            </a:r>
            <a:r>
              <a:rPr lang="en-US" sz="2400" dirty="0" smtClean="0">
                <a:latin typeface="Times New Roman"/>
              </a:rPr>
              <a:t>system (b), </a:t>
            </a:r>
            <a:r>
              <a:rPr lang="en-US" sz="2400" dirty="0">
                <a:latin typeface="Times New Roman"/>
              </a:rPr>
              <a:t>which is thus critically damped; and </a:t>
            </a:r>
            <a:endParaRPr lang="en-US" sz="24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el-GR" sz="2200" dirty="0" smtClean="0">
                <a:solidFill>
                  <a:srgbClr val="FF0000"/>
                </a:solidFill>
                <a:latin typeface="Arial"/>
              </a:rPr>
              <a:t>ξ</a:t>
            </a: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= 0.894 </a:t>
            </a:r>
            <a:r>
              <a:rPr lang="en-US" sz="2400" dirty="0">
                <a:latin typeface="Times New Roman"/>
              </a:rPr>
              <a:t>for system (c), which is </a:t>
            </a:r>
            <a:r>
              <a:rPr lang="en-US" sz="2400" dirty="0" smtClean="0">
                <a:latin typeface="Times New Roman"/>
              </a:rPr>
              <a:t>thus </a:t>
            </a:r>
            <a:r>
              <a:rPr lang="en-US" sz="2400" dirty="0" err="1" smtClean="0">
                <a:latin typeface="Times New Roman"/>
              </a:rPr>
              <a:t>underdamped</a:t>
            </a:r>
            <a:r>
              <a:rPr lang="en-US" sz="2400" dirty="0">
                <a:latin typeface="Times New Roman"/>
              </a:rPr>
              <a:t>, since </a:t>
            </a:r>
            <a:r>
              <a:rPr lang="el-GR" sz="2200" dirty="0">
                <a:solidFill>
                  <a:srgbClr val="FF0000"/>
                </a:solidFill>
                <a:latin typeface="Arial"/>
              </a:rPr>
              <a:t>ξ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</a:rPr>
              <a:t>&lt; </a:t>
            </a:r>
            <a:r>
              <a:rPr lang="en-US" sz="2400" dirty="0">
                <a:solidFill>
                  <a:srgbClr val="FF0000"/>
                </a:solidFill>
                <a:latin typeface="Times New Roman"/>
              </a:rPr>
              <a:t>1</a:t>
            </a:r>
            <a:r>
              <a:rPr lang="en-US" sz="2400" dirty="0">
                <a:latin typeface="Times New Roman"/>
              </a:rPr>
              <a:t>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981200"/>
            <a:ext cx="25146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5954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914400"/>
          </a:xfrm>
        </p:spPr>
        <p:txBody>
          <a:bodyPr/>
          <a:lstStyle/>
          <a:p>
            <a:r>
              <a:rPr lang="en-US" sz="3200" b="1" dirty="0">
                <a:latin typeface="Arial"/>
              </a:rPr>
              <a:t>4.6 </a:t>
            </a:r>
            <a:r>
              <a:rPr lang="en-US" sz="3200" b="1" dirty="0" err="1">
                <a:latin typeface="Arial"/>
              </a:rPr>
              <a:t>Underdamped</a:t>
            </a:r>
            <a:r>
              <a:rPr lang="en-US" sz="3200" b="1" dirty="0">
                <a:latin typeface="Arial"/>
              </a:rPr>
              <a:t> Second-Order Systems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600200"/>
                <a:ext cx="8305800" cy="4800600"/>
              </a:xfrm>
            </p:spPr>
            <p:txBody>
              <a:bodyPr/>
              <a:lstStyle/>
              <a:p>
                <a:pPr algn="just">
                  <a:buFont typeface="Arial" pitchFamily="34" charset="0"/>
                  <a:buChar char="•"/>
                </a:pPr>
                <a:r>
                  <a:rPr lang="en-US" sz="2400" dirty="0">
                    <a:latin typeface="Times New Roman"/>
                  </a:rPr>
                  <a:t>Now that we have generalized the second-order transfer function in terms of </a:t>
                </a:r>
                <a:r>
                  <a:rPr lang="el-GR" sz="2200" dirty="0">
                    <a:solidFill>
                      <a:srgbClr val="FF0000"/>
                    </a:solidFill>
                    <a:latin typeface="Arial"/>
                  </a:rPr>
                  <a:t>ξ</a:t>
                </a:r>
                <a:r>
                  <a:rPr lang="en-US" sz="2400" dirty="0" smtClean="0">
                    <a:latin typeface="Times New Roman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/>
                  </a:rPr>
                  <a:t>let us analyze the step response of an </a:t>
                </a:r>
                <a:r>
                  <a:rPr lang="en-US" sz="2400" i="1" dirty="0" err="1">
                    <a:latin typeface="Times New Roman"/>
                  </a:rPr>
                  <a:t>underdamped</a:t>
                </a:r>
                <a:r>
                  <a:rPr lang="en-US" sz="2400" i="1" dirty="0">
                    <a:latin typeface="Times New Roman"/>
                  </a:rPr>
                  <a:t> </a:t>
                </a:r>
                <a:r>
                  <a:rPr lang="en-US" sz="2400" dirty="0">
                    <a:latin typeface="Times New Roman"/>
                  </a:rPr>
                  <a:t>second-order system</a:t>
                </a:r>
                <a:r>
                  <a:rPr lang="en-US" sz="2400" dirty="0" smtClean="0">
                    <a:latin typeface="Times New Roman"/>
                  </a:rPr>
                  <a:t>.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smtClean="0">
                    <a:latin typeface="Times New Roman"/>
                  </a:rPr>
                  <a:t>Not only </a:t>
                </a:r>
                <a:r>
                  <a:rPr lang="en-US" sz="2400" dirty="0">
                    <a:latin typeface="Times New Roman"/>
                  </a:rPr>
                  <a:t>will this response be found in terms of </a:t>
                </a:r>
                <a:r>
                  <a:rPr lang="el-GR" sz="2200" dirty="0">
                    <a:solidFill>
                      <a:srgbClr val="FF0000"/>
                    </a:solidFill>
                    <a:latin typeface="Arial"/>
                  </a:rPr>
                  <a:t>ξ</a:t>
                </a: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400" i="1" dirty="0">
                    <a:latin typeface="Times New Roman"/>
                  </a:rPr>
                  <a:t>, </a:t>
                </a:r>
                <a:r>
                  <a:rPr lang="en-US" sz="2400" dirty="0">
                    <a:latin typeface="Times New Roman"/>
                  </a:rPr>
                  <a:t>but more </a:t>
                </a:r>
                <a:r>
                  <a:rPr lang="en-US" sz="2400" dirty="0" smtClean="0">
                    <a:latin typeface="Times New Roman"/>
                  </a:rPr>
                  <a:t>specifications indigenous </a:t>
                </a:r>
                <a:r>
                  <a:rPr lang="en-US" sz="2400" dirty="0">
                    <a:latin typeface="Times New Roman"/>
                  </a:rPr>
                  <a:t>to the </a:t>
                </a:r>
                <a:r>
                  <a:rPr lang="en-US" sz="2400" dirty="0" err="1">
                    <a:latin typeface="Times New Roman"/>
                  </a:rPr>
                  <a:t>underdamped</a:t>
                </a:r>
                <a:r>
                  <a:rPr lang="en-US" sz="2400" dirty="0">
                    <a:latin typeface="Times New Roman"/>
                  </a:rPr>
                  <a:t> case will be defined</a:t>
                </a:r>
                <a:r>
                  <a:rPr lang="en-US" sz="2400" dirty="0" smtClean="0">
                    <a:latin typeface="Times New Roman"/>
                  </a:rPr>
                  <a:t>.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 smtClean="0">
                    <a:latin typeface="Times New Roman"/>
                  </a:rPr>
                  <a:t>A </a:t>
                </a:r>
                <a:r>
                  <a:rPr lang="en-US" sz="2400" dirty="0">
                    <a:latin typeface="Times New Roman"/>
                  </a:rPr>
                  <a:t>detailed description of the </a:t>
                </a:r>
                <a:r>
                  <a:rPr lang="en-US" sz="2400" dirty="0" err="1">
                    <a:latin typeface="Times New Roman"/>
                  </a:rPr>
                  <a:t>underdamped</a:t>
                </a:r>
                <a:r>
                  <a:rPr lang="en-US" sz="2400" dirty="0">
                    <a:latin typeface="Times New Roman"/>
                  </a:rPr>
                  <a:t> response </a:t>
                </a:r>
                <a:r>
                  <a:rPr lang="en-US" sz="2400" dirty="0" smtClean="0">
                    <a:latin typeface="Times New Roman"/>
                  </a:rPr>
                  <a:t>is necessary for </a:t>
                </a:r>
                <a:r>
                  <a:rPr lang="en-US" sz="2400" dirty="0">
                    <a:latin typeface="Times New Roman"/>
                  </a:rPr>
                  <a:t>both analysis and design</a:t>
                </a:r>
                <a:r>
                  <a:rPr lang="en-US" sz="2400" dirty="0" smtClean="0">
                    <a:latin typeface="Times New Roman"/>
                  </a:rPr>
                  <a:t>.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300" dirty="0">
                    <a:latin typeface="Times New Roman"/>
                  </a:rPr>
                  <a:t>Our first objective is to define transient </a:t>
                </a:r>
                <a:r>
                  <a:rPr lang="en-US" sz="2300" dirty="0" smtClean="0">
                    <a:latin typeface="Times New Roman"/>
                  </a:rPr>
                  <a:t>specifications associated </a:t>
                </a:r>
                <a:r>
                  <a:rPr lang="en-US" sz="2300" dirty="0">
                    <a:latin typeface="Times New Roman"/>
                  </a:rPr>
                  <a:t>with </a:t>
                </a:r>
                <a:r>
                  <a:rPr lang="en-US" sz="2300" dirty="0" err="1">
                    <a:latin typeface="Times New Roman"/>
                  </a:rPr>
                  <a:t>underdamped</a:t>
                </a:r>
                <a:r>
                  <a:rPr lang="en-US" sz="2300" dirty="0">
                    <a:latin typeface="Times New Roman"/>
                  </a:rPr>
                  <a:t> responses. Next we relate these specifications to </a:t>
                </a:r>
                <a:r>
                  <a:rPr lang="en-US" sz="2300" dirty="0" smtClean="0">
                    <a:latin typeface="Times New Roman"/>
                  </a:rPr>
                  <a:t>the pole </a:t>
                </a:r>
                <a:r>
                  <a:rPr lang="en-US" sz="2300" dirty="0">
                    <a:latin typeface="Times New Roman"/>
                  </a:rPr>
                  <a:t>location, drawing an association between pole location and the form of </a:t>
                </a:r>
                <a:r>
                  <a:rPr lang="en-US" sz="2300" dirty="0" smtClean="0">
                    <a:latin typeface="Times New Roman"/>
                  </a:rPr>
                  <a:t>the </a:t>
                </a:r>
                <a:r>
                  <a:rPr lang="en-US" sz="2300" dirty="0" err="1" smtClean="0">
                    <a:latin typeface="Times New Roman"/>
                  </a:rPr>
                  <a:t>underdamped</a:t>
                </a:r>
                <a:r>
                  <a:rPr lang="en-US" sz="2300" dirty="0" smtClean="0">
                    <a:latin typeface="Times New Roman"/>
                  </a:rPr>
                  <a:t> </a:t>
                </a:r>
                <a:r>
                  <a:rPr lang="en-US" sz="2300" dirty="0">
                    <a:latin typeface="Times New Roman"/>
                  </a:rPr>
                  <a:t>second-order response</a:t>
                </a:r>
                <a:endParaRPr lang="en-US" sz="23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600200"/>
                <a:ext cx="8305800" cy="4800600"/>
              </a:xfrm>
              <a:blipFill rotWithShape="1">
                <a:blip r:embed="rId2"/>
                <a:stretch>
                  <a:fillRect l="-1248" t="-1271" r="-1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32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877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914400"/>
          </a:xfrm>
        </p:spPr>
        <p:txBody>
          <a:bodyPr/>
          <a:lstStyle/>
          <a:p>
            <a:r>
              <a:rPr lang="en-US" sz="3200" b="1" dirty="0">
                <a:solidFill>
                  <a:srgbClr val="660066"/>
                </a:solidFill>
                <a:latin typeface="Arial"/>
              </a:rPr>
              <a:t>4.6 </a:t>
            </a:r>
            <a:r>
              <a:rPr lang="en-US" sz="3200" b="1" dirty="0" err="1">
                <a:solidFill>
                  <a:srgbClr val="660066"/>
                </a:solidFill>
                <a:latin typeface="Arial"/>
              </a:rPr>
              <a:t>Underdamped</a:t>
            </a:r>
            <a:r>
              <a:rPr lang="en-US" sz="3200" b="1" dirty="0">
                <a:solidFill>
                  <a:srgbClr val="660066"/>
                </a:solidFill>
                <a:latin typeface="Arial"/>
              </a:rPr>
              <a:t> Second-Order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24800" cy="44196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300" dirty="0">
                <a:latin typeface="Times New Roman"/>
              </a:rPr>
              <a:t>Let us begin by finding the step response for the general second-order </a:t>
            </a:r>
            <a:r>
              <a:rPr lang="en-US" sz="2300" dirty="0" smtClean="0">
                <a:latin typeface="Times New Roman"/>
              </a:rPr>
              <a:t>system of Eq. </a:t>
            </a:r>
          </a:p>
          <a:p>
            <a:pPr marL="0" indent="0" algn="just">
              <a:buNone/>
            </a:pPr>
            <a:endParaRPr lang="en-US" sz="2300" dirty="0">
              <a:latin typeface="Times New Roman"/>
            </a:endParaRPr>
          </a:p>
          <a:p>
            <a:pPr marL="0" indent="0" algn="just">
              <a:buNone/>
            </a:pPr>
            <a:r>
              <a:rPr lang="en-US" sz="2300" dirty="0" smtClean="0">
                <a:latin typeface="Times New Roman"/>
              </a:rPr>
              <a:t>The </a:t>
            </a:r>
            <a:r>
              <a:rPr lang="en-US" sz="2300" dirty="0">
                <a:latin typeface="Times New Roman"/>
              </a:rPr>
              <a:t>transform of the response, C(s), is the transform of the input </a:t>
            </a:r>
            <a:r>
              <a:rPr lang="en-US" sz="2300" dirty="0" smtClean="0">
                <a:latin typeface="Times New Roman"/>
              </a:rPr>
              <a:t>times the </a:t>
            </a:r>
            <a:r>
              <a:rPr lang="en-US" sz="2300" dirty="0">
                <a:latin typeface="Times New Roman"/>
              </a:rPr>
              <a:t>transfer function, </a:t>
            </a:r>
            <a:r>
              <a:rPr lang="en-US" sz="2300" dirty="0" smtClean="0">
                <a:latin typeface="Times New Roman"/>
              </a:rPr>
              <a:t>or</a:t>
            </a:r>
          </a:p>
          <a:p>
            <a:pPr marL="0" indent="0" algn="just">
              <a:buNone/>
            </a:pPr>
            <a:endParaRPr lang="en-US" sz="2300" dirty="0" smtClean="0">
              <a:latin typeface="Times New Roman"/>
            </a:endParaRPr>
          </a:p>
          <a:p>
            <a:pPr marL="0" indent="0" algn="just">
              <a:buNone/>
            </a:pPr>
            <a:r>
              <a:rPr lang="en-US" sz="2300" dirty="0" smtClean="0">
                <a:latin typeface="Times New Roman"/>
              </a:rPr>
              <a:t>Taking </a:t>
            </a:r>
            <a:r>
              <a:rPr lang="en-US" sz="2300" dirty="0">
                <a:latin typeface="Times New Roman"/>
              </a:rPr>
              <a:t>the inverse Laplace transform,</a:t>
            </a:r>
            <a:endParaRPr lang="en-US" sz="23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057400"/>
            <a:ext cx="2743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076" y="3200400"/>
            <a:ext cx="396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2000"/>
            <a:ext cx="3810000" cy="744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4864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60802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838200"/>
          </a:xfrm>
        </p:spPr>
        <p:txBody>
          <a:bodyPr/>
          <a:lstStyle/>
          <a:p>
            <a:r>
              <a:rPr lang="en-US" sz="3200" b="1" dirty="0">
                <a:solidFill>
                  <a:srgbClr val="660066"/>
                </a:solidFill>
                <a:latin typeface="Arial"/>
              </a:rPr>
              <a:t>4.6 </a:t>
            </a:r>
            <a:r>
              <a:rPr lang="en-US" sz="3200" b="1" dirty="0" err="1">
                <a:solidFill>
                  <a:srgbClr val="660066"/>
                </a:solidFill>
                <a:latin typeface="Arial"/>
              </a:rPr>
              <a:t>Underdamped</a:t>
            </a:r>
            <a:r>
              <a:rPr lang="en-US" sz="3200" b="1" dirty="0">
                <a:solidFill>
                  <a:srgbClr val="660066"/>
                </a:solidFill>
                <a:latin typeface="Arial"/>
              </a:rPr>
              <a:t> Second-Order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0772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A plot of this response appears in Figure </a:t>
            </a:r>
            <a:r>
              <a:rPr lang="en-US" sz="2400" dirty="0" smtClean="0">
                <a:latin typeface="Times New Roman"/>
              </a:rPr>
              <a:t>below </a:t>
            </a:r>
            <a:r>
              <a:rPr lang="en-US" sz="2400" dirty="0">
                <a:latin typeface="Times New Roman"/>
              </a:rPr>
              <a:t>for various values of </a:t>
            </a:r>
            <a:r>
              <a:rPr lang="en-US" sz="2400" dirty="0">
                <a:solidFill>
                  <a:srgbClr val="40458C"/>
                </a:solidFill>
                <a:latin typeface="Times New Roman"/>
              </a:rPr>
              <a:t> </a:t>
            </a:r>
            <a:r>
              <a:rPr lang="el-GR" sz="2200" dirty="0">
                <a:solidFill>
                  <a:srgbClr val="FF0000"/>
                </a:solidFill>
                <a:latin typeface="Arial"/>
              </a:rPr>
              <a:t>ξ</a:t>
            </a:r>
            <a:r>
              <a:rPr lang="en-US" sz="2400" dirty="0">
                <a:solidFill>
                  <a:srgbClr val="40458C"/>
                </a:solidFill>
                <a:latin typeface="Times New Roman"/>
              </a:rPr>
              <a:t> </a:t>
            </a:r>
            <a:r>
              <a:rPr lang="en-US" sz="2400" dirty="0" smtClean="0">
                <a:latin typeface="Times New Roman"/>
              </a:rPr>
              <a:t>, plotted along </a:t>
            </a:r>
            <a:r>
              <a:rPr lang="en-US" sz="2400" dirty="0">
                <a:latin typeface="Times New Roman"/>
              </a:rPr>
              <a:t>a time axis normalized to the natural </a:t>
            </a:r>
            <a:r>
              <a:rPr lang="en-US" sz="2400" dirty="0" smtClean="0">
                <a:latin typeface="Times New Roman"/>
              </a:rPr>
              <a:t>frequency.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lower the value of </a:t>
            </a:r>
            <a:r>
              <a:rPr lang="el-GR" sz="2200" dirty="0">
                <a:solidFill>
                  <a:srgbClr val="FF0000"/>
                </a:solidFill>
                <a:latin typeface="Arial"/>
              </a:rPr>
              <a:t>ξ</a:t>
            </a:r>
            <a:r>
              <a:rPr lang="en-US" sz="2400" dirty="0" smtClean="0">
                <a:latin typeface="Times New Roman"/>
              </a:rPr>
              <a:t>, the </a:t>
            </a:r>
            <a:r>
              <a:rPr lang="en-US" sz="2400" dirty="0">
                <a:latin typeface="Times New Roman"/>
              </a:rPr>
              <a:t>more oscillatory the response.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276600"/>
            <a:ext cx="48768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220012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838200"/>
          </a:xfrm>
        </p:spPr>
        <p:txBody>
          <a:bodyPr/>
          <a:lstStyle/>
          <a:p>
            <a:r>
              <a:rPr lang="en-US" sz="3200" b="1" dirty="0">
                <a:solidFill>
                  <a:srgbClr val="660066"/>
                </a:solidFill>
                <a:latin typeface="Arial"/>
              </a:rPr>
              <a:t>4.6 </a:t>
            </a:r>
            <a:r>
              <a:rPr lang="en-US" sz="3200" b="1" dirty="0" err="1">
                <a:solidFill>
                  <a:srgbClr val="660066"/>
                </a:solidFill>
                <a:latin typeface="Arial"/>
              </a:rPr>
              <a:t>Underdamped</a:t>
            </a:r>
            <a:r>
              <a:rPr lang="en-US" sz="3200" b="1" dirty="0">
                <a:solidFill>
                  <a:srgbClr val="660066"/>
                </a:solidFill>
                <a:latin typeface="Arial"/>
              </a:rPr>
              <a:t> Second-Order Systems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524000"/>
                <a:ext cx="8382000" cy="49530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200" dirty="0">
                    <a:latin typeface="Times New Roman"/>
                  </a:rPr>
                  <a:t>We have defined two parameters associated with second-order systems, </a:t>
                </a:r>
                <a:r>
                  <a:rPr lang="el-GR" sz="2200" dirty="0">
                    <a:latin typeface="Times New Roman"/>
                  </a:rPr>
                  <a:t>ξ</a:t>
                </a:r>
                <a:r>
                  <a:rPr lang="en-US" sz="2200" dirty="0">
                    <a:latin typeface="Times New Roman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>
                            <a:latin typeface="Cambria Math"/>
                          </a:rPr>
                          <m:t>𝝎</m:t>
                        </m:r>
                      </m:e>
                      <m:sub>
                        <m:r>
                          <a:rPr lang="en-US" sz="2200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200">
                        <a:latin typeface="Cambria Math"/>
                      </a:rPr>
                      <m:t> . </m:t>
                    </m:r>
                  </m:oMath>
                </a14:m>
                <a:r>
                  <a:rPr lang="en-US" sz="2200" dirty="0">
                    <a:latin typeface="Times New Roman"/>
                  </a:rPr>
                  <a:t>Other parameters associated with the </a:t>
                </a:r>
                <a:r>
                  <a:rPr lang="en-US" sz="2200" dirty="0" err="1">
                    <a:latin typeface="Times New Roman"/>
                  </a:rPr>
                  <a:t>underdamped</a:t>
                </a:r>
                <a:r>
                  <a:rPr lang="en-US" sz="2200" dirty="0">
                    <a:latin typeface="Times New Roman"/>
                  </a:rPr>
                  <a:t> response are rise time, peak time, percent overshoot, and settling time. These specifications are defined as follows: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200" i="1" dirty="0">
                    <a:solidFill>
                      <a:srgbClr val="FF0000"/>
                    </a:solidFill>
                    <a:latin typeface="Times New Roman"/>
                  </a:rPr>
                  <a:t>Rise time,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2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2200" b="0" i="1" smtClean="0">
                        <a:solidFill>
                          <a:srgbClr val="FF0000"/>
                        </a:solidFill>
                        <a:latin typeface="Cambria Math"/>
                      </a:rPr>
                      <m:t>:</m:t>
                    </m:r>
                  </m:oMath>
                </a14:m>
                <a:r>
                  <a:rPr lang="en-US" sz="2200" dirty="0" smtClean="0">
                    <a:latin typeface="Times New Roman"/>
                  </a:rPr>
                  <a:t>The </a:t>
                </a:r>
                <a:r>
                  <a:rPr lang="en-US" sz="2200" dirty="0">
                    <a:latin typeface="Times New Roman"/>
                  </a:rPr>
                  <a:t>time required for the waveform to go from 0.1 of the final </a:t>
                </a:r>
                <a:r>
                  <a:rPr lang="en-US" sz="2200" dirty="0" smtClean="0">
                    <a:latin typeface="Times New Roman"/>
                  </a:rPr>
                  <a:t>value to </a:t>
                </a:r>
                <a:r>
                  <a:rPr lang="en-US" sz="2200" dirty="0">
                    <a:latin typeface="Times New Roman"/>
                  </a:rPr>
                  <a:t>0.9 of the final value</a:t>
                </a:r>
                <a:r>
                  <a:rPr lang="en-US" sz="2200" dirty="0" smtClean="0">
                    <a:latin typeface="Times New Roman"/>
                  </a:rPr>
                  <a:t>.</a:t>
                </a: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200" i="1" dirty="0">
                    <a:solidFill>
                      <a:srgbClr val="FF0000"/>
                    </a:solidFill>
                    <a:latin typeface="Times New Roman"/>
                  </a:rPr>
                  <a:t>Peak </a:t>
                </a:r>
                <a:r>
                  <a:rPr lang="en-US" sz="2200" i="1" dirty="0" smtClean="0">
                    <a:solidFill>
                      <a:srgbClr val="FF0000"/>
                    </a:solidFill>
                    <a:latin typeface="Times New Roman"/>
                  </a:rPr>
                  <a:t>time, </a:t>
                </a:r>
                <a:r>
                  <a:rPr lang="en-US" sz="2200" i="1" dirty="0" err="1" smtClean="0">
                    <a:solidFill>
                      <a:srgbClr val="FF0000"/>
                    </a:solidFill>
                    <a:latin typeface="Times New Roman"/>
                  </a:rPr>
                  <a:t>Tp</a:t>
                </a:r>
                <a:r>
                  <a:rPr lang="en-US" sz="2200" i="1" dirty="0" smtClean="0">
                    <a:solidFill>
                      <a:srgbClr val="FF0000"/>
                    </a:solidFill>
                    <a:latin typeface="Times New Roman"/>
                  </a:rPr>
                  <a:t>: </a:t>
                </a:r>
                <a:r>
                  <a:rPr lang="en-US" sz="2200" dirty="0">
                    <a:latin typeface="Times New Roman"/>
                  </a:rPr>
                  <a:t>The time required to reach the first, or maximum, peak</a:t>
                </a:r>
                <a:r>
                  <a:rPr lang="en-US" sz="2200" dirty="0" smtClean="0">
                    <a:latin typeface="Times New Roman"/>
                  </a:rPr>
                  <a:t>.</a:t>
                </a: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Percent overshoot, %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OS:</a:t>
                </a:r>
                <a:r>
                  <a:rPr lang="en-US" sz="2200" dirty="0" smtClean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The amount that the waveform overshoots the steady state, or final, value at the peak time, expressed as a percentage of the steady-state value</a:t>
                </a:r>
                <a:r>
                  <a:rPr lang="en-US" sz="2200" dirty="0" smtClean="0">
                    <a:latin typeface="Times New Roman"/>
                  </a:rPr>
                  <a:t>.</a:t>
                </a: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Settling </a:t>
                </a:r>
                <a:r>
                  <a:rPr lang="en-US" sz="2200" dirty="0" err="1" smtClean="0">
                    <a:solidFill>
                      <a:srgbClr val="FF0000"/>
                    </a:solidFill>
                    <a:latin typeface="Times New Roman"/>
                  </a:rPr>
                  <a:t>time:</a:t>
                </a:r>
                <a:r>
                  <a:rPr lang="en-US" sz="2200" dirty="0" err="1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Times New Roman"/>
                  </a:rPr>
                  <a:t>Ts</a:t>
                </a:r>
                <a:r>
                  <a:rPr lang="en-US" sz="2200" dirty="0">
                    <a:latin typeface="Times New Roman"/>
                  </a:rPr>
                  <a:t>. The time required for the transient's damped oscillations </a:t>
                </a:r>
                <a:r>
                  <a:rPr lang="en-US" sz="2200" dirty="0" smtClean="0">
                    <a:latin typeface="Times New Roman"/>
                  </a:rPr>
                  <a:t>to reach </a:t>
                </a:r>
                <a:r>
                  <a:rPr lang="en-US" sz="2200" dirty="0">
                    <a:latin typeface="Times New Roman"/>
                  </a:rPr>
                  <a:t>and stay within ±2% of the steady-state value.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524000"/>
                <a:ext cx="8382000" cy="4953000"/>
              </a:xfrm>
              <a:blipFill rotWithShape="1">
                <a:blip r:embed="rId2"/>
                <a:stretch>
                  <a:fillRect l="-1018" t="-738" r="-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35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2256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Arial"/>
              </a:rPr>
              <a:t>Second-Order </a:t>
            </a:r>
            <a:r>
              <a:rPr lang="en-US" sz="3600" dirty="0" err="1">
                <a:solidFill>
                  <a:srgbClr val="C00000"/>
                </a:solidFill>
                <a:latin typeface="Arial"/>
              </a:rPr>
              <a:t>U</a:t>
            </a:r>
            <a:r>
              <a:rPr lang="en-US" sz="3600" dirty="0" err="1" smtClean="0">
                <a:solidFill>
                  <a:srgbClr val="C00000"/>
                </a:solidFill>
                <a:latin typeface="Arial"/>
              </a:rPr>
              <a:t>nderdamped</a:t>
            </a:r>
            <a:r>
              <a:rPr lang="en-US" sz="3600" dirty="0" smtClean="0">
                <a:solidFill>
                  <a:srgbClr val="C00000"/>
                </a:solidFill>
                <a:latin typeface="Arial"/>
              </a:rPr>
              <a:t> Response </a:t>
            </a:r>
            <a:r>
              <a:rPr lang="en-US" sz="3600" dirty="0">
                <a:solidFill>
                  <a:srgbClr val="C00000"/>
                </a:solidFill>
                <a:latin typeface="Arial"/>
              </a:rPr>
              <a:t>S</a:t>
            </a:r>
            <a:r>
              <a:rPr lang="en-US" sz="3600" dirty="0" smtClean="0">
                <a:solidFill>
                  <a:srgbClr val="C00000"/>
                </a:solidFill>
                <a:latin typeface="Arial"/>
              </a:rPr>
              <a:t>pecifications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6294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469869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Helvetica"/>
              </a:rPr>
              <a:t>Typical Unit Step Response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7724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410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Helvetica"/>
              </a:rPr>
              <a:t>Typical Unit Step Response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24000"/>
            <a:ext cx="8077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470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11430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Arial"/>
              </a:rPr>
              <a:t>Second-Order </a:t>
            </a:r>
            <a:r>
              <a:rPr lang="en-US" sz="3200" dirty="0" err="1">
                <a:solidFill>
                  <a:srgbClr val="C00000"/>
                </a:solidFill>
                <a:latin typeface="Arial"/>
              </a:rPr>
              <a:t>Underdamped</a:t>
            </a:r>
            <a:r>
              <a:rPr lang="en-US" sz="3200" dirty="0">
                <a:solidFill>
                  <a:srgbClr val="C00000"/>
                </a:solidFill>
                <a:latin typeface="Arial"/>
              </a:rPr>
              <a:t> Response Specifications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200" i="1" dirty="0" smtClean="0">
                <a:solidFill>
                  <a:srgbClr val="FF0000"/>
                </a:solidFill>
                <a:latin typeface="Times New Roman"/>
              </a:rPr>
              <a:t>Peak time, </a:t>
            </a:r>
            <a:r>
              <a:rPr lang="en-US" sz="2200" i="1" dirty="0" err="1" smtClean="0">
                <a:solidFill>
                  <a:srgbClr val="FF0000"/>
                </a:solidFill>
                <a:latin typeface="Times New Roman"/>
              </a:rPr>
              <a:t>Tp</a:t>
            </a:r>
            <a:r>
              <a:rPr lang="en-US" sz="2200" i="1" dirty="0" smtClean="0">
                <a:solidFill>
                  <a:srgbClr val="FF0000"/>
                </a:solidFill>
                <a:latin typeface="Times New Roman"/>
              </a:rPr>
              <a:t> </a:t>
            </a:r>
          </a:p>
          <a:p>
            <a:pPr marL="0" indent="0">
              <a:buNone/>
            </a:pPr>
            <a:endParaRPr lang="en-US" sz="2200" i="1" dirty="0" smtClean="0">
              <a:solidFill>
                <a:srgbClr val="FF0000"/>
              </a:solidFill>
              <a:latin typeface="Times New Roman"/>
            </a:endParaRP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Percent overshoot, %OS:</a:t>
            </a:r>
            <a:r>
              <a:rPr lang="en-US" sz="2200" i="1" dirty="0" smtClean="0">
                <a:solidFill>
                  <a:srgbClr val="FF0000"/>
                </a:solidFill>
                <a:latin typeface="Times New Roman"/>
              </a:rPr>
              <a:t>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39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752600"/>
            <a:ext cx="1752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491" y="3318164"/>
            <a:ext cx="2325543" cy="872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73" y="4333947"/>
            <a:ext cx="2304761" cy="82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819400"/>
            <a:ext cx="45720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18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11430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Arial"/>
              </a:rPr>
              <a:t>Second-Order </a:t>
            </a:r>
            <a:r>
              <a:rPr lang="en-US" sz="3200" dirty="0" err="1">
                <a:solidFill>
                  <a:srgbClr val="C00000"/>
                </a:solidFill>
                <a:latin typeface="Arial"/>
              </a:rPr>
              <a:t>Underdamped</a:t>
            </a:r>
            <a:r>
              <a:rPr lang="en-US" sz="3200" dirty="0">
                <a:solidFill>
                  <a:srgbClr val="C00000"/>
                </a:solidFill>
                <a:latin typeface="Arial"/>
              </a:rPr>
              <a:t> Response Specifications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Settling time, </a:t>
                </a:r>
                <a:r>
                  <a:rPr lang="en-US" sz="2200" dirty="0" err="1" smtClean="0">
                    <a:solidFill>
                      <a:srgbClr val="FF0000"/>
                    </a:solidFill>
                    <a:latin typeface="Times New Roman"/>
                  </a:rPr>
                  <a:t>Ts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:</a:t>
                </a:r>
              </a:p>
              <a:p>
                <a:pPr marL="0" indent="0">
                  <a:buNone/>
                </a:pPr>
                <a:endParaRPr lang="en-US" sz="2200" dirty="0">
                  <a:solidFill>
                    <a:srgbClr val="FF0000"/>
                  </a:solidFill>
                  <a:latin typeface="Times New Roman"/>
                </a:endParaRPr>
              </a:p>
              <a:p>
                <a:pPr marL="0" indent="0">
                  <a:buNone/>
                </a:pPr>
                <a:r>
                  <a:rPr lang="en-US" sz="2200" i="1" dirty="0">
                    <a:solidFill>
                      <a:srgbClr val="FF0000"/>
                    </a:solidFill>
                    <a:latin typeface="Times New Roman"/>
                  </a:rPr>
                  <a:t>Rise time,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>:  </a:t>
                </a:r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.</m:t>
                        </m:r>
                        <m:r>
                          <a:rPr lang="en-US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num>
                      <m:den>
                        <m:sSub>
                          <m:sSubPr>
                            <m:ctrlP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  <a:ea typeface="Cambria Math"/>
                              </a:rPr>
                              <m:t>𝜔</m:t>
                            </m:r>
                          </m:e>
                          <m:sub>
                            <m:r>
                              <a:rPr lang="en-US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020" t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676400"/>
            <a:ext cx="1447800" cy="87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63380"/>
            <a:ext cx="4310063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36652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762000"/>
          </a:xfrm>
        </p:spPr>
        <p:txBody>
          <a:bodyPr/>
          <a:lstStyle/>
          <a:p>
            <a:pPr algn="ctr"/>
            <a:r>
              <a:rPr lang="en-US" sz="3400" dirty="0">
                <a:solidFill>
                  <a:srgbClr val="C00000"/>
                </a:solidFill>
                <a:latin typeface="Helvetica"/>
              </a:rPr>
              <a:t>Peak Value, Peak Time, and Overshoot (%)</a:t>
            </a:r>
            <a:endParaRPr lang="en-US" sz="34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7772399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3609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83820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Helvetica"/>
              </a:rPr>
              <a:t>Delay, Rise, and Settling Times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7848599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24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153400" cy="9144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Helvetica"/>
              </a:rPr>
              <a:t>2</a:t>
            </a:r>
            <a:r>
              <a:rPr lang="en-US" sz="3600" dirty="0">
                <a:solidFill>
                  <a:srgbClr val="C00000"/>
                </a:solidFill>
                <a:latin typeface="Helvetica"/>
              </a:rPr>
              <a:t>nd </a:t>
            </a:r>
            <a:r>
              <a:rPr lang="en-US" dirty="0">
                <a:solidFill>
                  <a:srgbClr val="C00000"/>
                </a:solidFill>
                <a:latin typeface="Helvetica"/>
              </a:rPr>
              <a:t>Order System Properties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71628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108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8077200" cy="99060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  <a:latin typeface="Helvetica"/>
              </a:rPr>
              <a:t>2</a:t>
            </a:r>
            <a:r>
              <a:rPr lang="en-US" sz="3600" dirty="0">
                <a:solidFill>
                  <a:srgbClr val="C00000"/>
                </a:solidFill>
                <a:latin typeface="Helvetica"/>
              </a:rPr>
              <a:t>nd </a:t>
            </a:r>
            <a:r>
              <a:rPr lang="en-US" dirty="0">
                <a:solidFill>
                  <a:srgbClr val="C00000"/>
                </a:solidFill>
                <a:latin typeface="Helvetica"/>
              </a:rPr>
              <a:t>Order System Remarks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5720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800" dirty="0">
                <a:latin typeface="Helvetica"/>
                <a:cs typeface="+mj-cs"/>
              </a:rPr>
              <a:t>Percent overshoot depends on </a:t>
            </a:r>
            <a:r>
              <a:rPr lang="en-US" sz="2800" dirty="0">
                <a:latin typeface="Symbol"/>
                <a:cs typeface="+mj-cs"/>
              </a:rPr>
              <a:t>z</a:t>
            </a:r>
            <a:r>
              <a:rPr lang="en-US" sz="2800" dirty="0">
                <a:latin typeface="Helvetica"/>
                <a:cs typeface="+mj-cs"/>
              </a:rPr>
              <a:t>, but NOT </a:t>
            </a:r>
            <a:r>
              <a:rPr lang="en-US" sz="2800" dirty="0" err="1" smtClean="0">
                <a:latin typeface="Symbol"/>
                <a:cs typeface="+mj-cs"/>
              </a:rPr>
              <a:t>w</a:t>
            </a:r>
            <a:r>
              <a:rPr lang="en-US" sz="1600" dirty="0" err="1" smtClean="0">
                <a:latin typeface="Helvetica"/>
                <a:cs typeface="+mj-cs"/>
              </a:rPr>
              <a:t>n</a:t>
            </a:r>
            <a:r>
              <a:rPr lang="en-US" sz="2800" dirty="0" smtClean="0">
                <a:latin typeface="Helvetica"/>
                <a:cs typeface="+mj-cs"/>
              </a:rPr>
              <a:t>.</a:t>
            </a:r>
            <a:endParaRPr lang="en-US" sz="2800" dirty="0">
              <a:latin typeface="Helvetica"/>
              <a:cs typeface="+mj-cs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800" dirty="0" smtClean="0">
                <a:latin typeface="Helvetica"/>
                <a:cs typeface="+mj-cs"/>
              </a:rPr>
              <a:t>From </a:t>
            </a:r>
            <a:r>
              <a:rPr lang="en-US" sz="2800" dirty="0">
                <a:latin typeface="Helvetica"/>
                <a:cs typeface="+mj-cs"/>
              </a:rPr>
              <a:t>2nd-order transfer function, analytic expressions </a:t>
            </a:r>
            <a:r>
              <a:rPr lang="en-US" sz="2800" dirty="0" smtClean="0">
                <a:latin typeface="Helvetica"/>
                <a:cs typeface="+mj-cs"/>
              </a:rPr>
              <a:t>of delay </a:t>
            </a:r>
            <a:r>
              <a:rPr lang="en-US" sz="2800" dirty="0">
                <a:latin typeface="Helvetica"/>
                <a:cs typeface="+mj-cs"/>
              </a:rPr>
              <a:t>&amp; rise time are hard to obtain.</a:t>
            </a:r>
          </a:p>
          <a:p>
            <a:pPr algn="just">
              <a:buFont typeface="Arial" pitchFamily="34" charset="0"/>
              <a:buChar char="•"/>
            </a:pPr>
            <a:r>
              <a:rPr lang="en-US" sz="2800" dirty="0" smtClean="0">
                <a:latin typeface="Helvetica"/>
                <a:cs typeface="+mj-cs"/>
              </a:rPr>
              <a:t>Time </a:t>
            </a:r>
            <a:r>
              <a:rPr lang="en-US" sz="2800" dirty="0">
                <a:latin typeface="Helvetica"/>
                <a:cs typeface="+mj-cs"/>
              </a:rPr>
              <a:t>constant is 1/(</a:t>
            </a:r>
            <a:r>
              <a:rPr lang="en-US" sz="2800" dirty="0" err="1">
                <a:latin typeface="Symbol"/>
                <a:cs typeface="+mj-cs"/>
              </a:rPr>
              <a:t>zw</a:t>
            </a:r>
            <a:r>
              <a:rPr lang="en-US" sz="1600" i="1" dirty="0" err="1">
                <a:latin typeface="Helvetica-Oblique"/>
                <a:cs typeface="+mj-cs"/>
              </a:rPr>
              <a:t>n</a:t>
            </a:r>
            <a:r>
              <a:rPr lang="en-US" sz="2800" dirty="0">
                <a:latin typeface="Helvetica"/>
                <a:cs typeface="+mj-cs"/>
              </a:rPr>
              <a:t>), </a:t>
            </a:r>
            <a:r>
              <a:rPr lang="en-US" sz="2800" dirty="0" smtClean="0">
                <a:latin typeface="Helvetica"/>
                <a:cs typeface="+mj-cs"/>
              </a:rPr>
              <a:t>indicating convergence </a:t>
            </a:r>
            <a:r>
              <a:rPr lang="en-US" sz="2800" dirty="0">
                <a:latin typeface="Helvetica"/>
                <a:cs typeface="+mj-cs"/>
              </a:rPr>
              <a:t>speed.</a:t>
            </a:r>
          </a:p>
          <a:p>
            <a:pPr algn="just">
              <a:buFont typeface="Arial" pitchFamily="34" charset="0"/>
              <a:buChar char="•"/>
            </a:pPr>
            <a:r>
              <a:rPr lang="en-US" sz="2800" dirty="0" smtClean="0">
                <a:latin typeface="Helvetica"/>
                <a:cs typeface="+mj-cs"/>
              </a:rPr>
              <a:t>For </a:t>
            </a:r>
            <a:r>
              <a:rPr lang="en-US" sz="2800" dirty="0">
                <a:latin typeface="Symbol"/>
                <a:cs typeface="+mj-cs"/>
              </a:rPr>
              <a:t>z </a:t>
            </a:r>
            <a:r>
              <a:rPr lang="en-US" sz="2800" dirty="0">
                <a:latin typeface="Helvetica"/>
                <a:cs typeface="+mj-cs"/>
              </a:rPr>
              <a:t>&gt;1, we cannot define peak time, peak value, </a:t>
            </a:r>
            <a:r>
              <a:rPr lang="en-US" sz="2800" dirty="0" smtClean="0">
                <a:latin typeface="Helvetica"/>
                <a:cs typeface="+mj-cs"/>
              </a:rPr>
              <a:t>percent overshoot </a:t>
            </a:r>
            <a:r>
              <a:rPr lang="en-US" sz="2800" dirty="0">
                <a:latin typeface="Helvetica"/>
                <a:cs typeface="+mj-cs"/>
              </a:rPr>
              <a:t>(no overshoot).</a:t>
            </a:r>
            <a:endParaRPr lang="en-US" sz="2800" dirty="0"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44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46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"/>
              </a:rPr>
              <a:t>Example </a:t>
            </a:r>
            <a:r>
              <a:rPr lang="en-US" sz="4000" b="1" dirty="0" smtClean="0">
                <a:latin typeface="Arial"/>
              </a:rPr>
              <a:t>4.5 P. 182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1600200"/>
                <a:ext cx="8305800" cy="46482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PROBLEM: </a:t>
                </a:r>
                <a:r>
                  <a:rPr lang="en-US" sz="2400" dirty="0">
                    <a:latin typeface="Times New Roman"/>
                  </a:rPr>
                  <a:t>Given the transfer </a:t>
                </a:r>
                <a:r>
                  <a:rPr lang="en-US" sz="2400" dirty="0" smtClean="0">
                    <a:latin typeface="Times New Roman"/>
                  </a:rPr>
                  <a:t>function</a:t>
                </a:r>
              </a:p>
              <a:p>
                <a:pPr marL="0" indent="0">
                  <a:buNone/>
                </a:pPr>
                <a:endParaRPr lang="en-US" sz="2400" dirty="0" smtClean="0">
                  <a:latin typeface="Times New Roman"/>
                </a:endParaRPr>
              </a:p>
              <a:p>
                <a:pPr marL="0" indent="0">
                  <a:buNone/>
                </a:pPr>
                <a:endParaRPr lang="en-US" sz="2400" dirty="0">
                  <a:latin typeface="Times New Roman"/>
                </a:endParaRPr>
              </a:p>
              <a:p>
                <a:pPr marL="0" indent="0">
                  <a:buNone/>
                </a:pPr>
                <a:r>
                  <a:rPr lang="en-US" sz="2400" dirty="0">
                    <a:latin typeface="Times New Roman"/>
                  </a:rPr>
                  <a:t>find </a:t>
                </a:r>
                <a:r>
                  <a:rPr lang="en-US" sz="2400" i="1" dirty="0" err="1" smtClean="0">
                    <a:latin typeface="Times New Roman"/>
                  </a:rPr>
                  <a:t>T</a:t>
                </a:r>
                <a:r>
                  <a:rPr lang="en-US" sz="1600" i="1" dirty="0" err="1" smtClean="0">
                    <a:latin typeface="Times New Roman"/>
                  </a:rPr>
                  <a:t>p</a:t>
                </a:r>
                <a:r>
                  <a:rPr lang="en-US" sz="2400" i="1" dirty="0" smtClean="0">
                    <a:latin typeface="Times New Roman"/>
                  </a:rPr>
                  <a:t>, </a:t>
                </a:r>
                <a:r>
                  <a:rPr lang="en-US" sz="2400" i="1" dirty="0">
                    <a:latin typeface="Times New Roman"/>
                  </a:rPr>
                  <a:t>%OS, </a:t>
                </a:r>
                <a:r>
                  <a:rPr lang="en-US" sz="2400" i="1" dirty="0" err="1">
                    <a:latin typeface="Times New Roman"/>
                  </a:rPr>
                  <a:t>T</a:t>
                </a:r>
                <a:r>
                  <a:rPr lang="en-US" sz="1800" i="1" dirty="0" err="1">
                    <a:latin typeface="Times New Roman"/>
                  </a:rPr>
                  <a:t>s</a:t>
                </a:r>
                <a:r>
                  <a:rPr lang="en-US" sz="2400" i="1" dirty="0">
                    <a:latin typeface="Times New Roman"/>
                  </a:rPr>
                  <a:t>, </a:t>
                </a:r>
                <a:r>
                  <a:rPr lang="en-US" sz="2400" dirty="0">
                    <a:latin typeface="Times New Roman"/>
                  </a:rPr>
                  <a:t>and </a:t>
                </a:r>
                <a:r>
                  <a:rPr lang="en-US" sz="2400" i="1" dirty="0">
                    <a:latin typeface="Times New Roman"/>
                  </a:rPr>
                  <a:t>T</a:t>
                </a:r>
                <a:r>
                  <a:rPr lang="en-US" sz="1800" i="1" dirty="0">
                    <a:latin typeface="Times New Roman"/>
                  </a:rPr>
                  <a:t>r</a:t>
                </a:r>
                <a:r>
                  <a:rPr lang="en-US" sz="2400" i="1" dirty="0" smtClean="0">
                    <a:latin typeface="Times New Roman"/>
                  </a:rPr>
                  <a:t>.</a:t>
                </a:r>
              </a:p>
              <a:p>
                <a:pPr marL="0" indent="0">
                  <a:buNone/>
                </a:pPr>
                <a:endParaRPr lang="en-US" sz="2400" i="1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r>
                  <a:rPr lang="en-US" sz="2400" dirty="0">
                    <a:solidFill>
                      <a:srgbClr val="FF0000"/>
                    </a:solidFill>
                    <a:latin typeface="Times New Roman"/>
                  </a:rPr>
                  <a:t>SOLUTION: </a:t>
                </a:r>
                <a:r>
                  <a:rPr lang="en-US" sz="2400" dirty="0" smtClean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400" dirty="0" smtClean="0">
                    <a:latin typeface="Times New Roman"/>
                  </a:rPr>
                  <a:t>Using</a:t>
                </a:r>
              </a:p>
              <a:p>
                <a:pPr marL="0" indent="0" algn="just">
                  <a:buNone/>
                </a:pPr>
                <a:endParaRPr lang="en-US" sz="2400" dirty="0" smtClean="0">
                  <a:solidFill>
                    <a:srgbClr val="FF0000"/>
                  </a:solidFill>
                  <a:latin typeface="Times New Roman"/>
                </a:endParaRPr>
              </a:p>
              <a:p>
                <a:pPr marL="0" indent="0" algn="just">
                  <a:buNone/>
                </a:pPr>
                <a:r>
                  <a:rPr lang="el-GR" sz="2200" dirty="0" smtClean="0">
                    <a:solidFill>
                      <a:srgbClr val="FF0000"/>
                    </a:solidFill>
                    <a:latin typeface="Arial"/>
                  </a:rPr>
                  <a:t>ξ</a:t>
                </a:r>
                <a:r>
                  <a:rPr lang="en-US" sz="2400" dirty="0" smtClean="0">
                    <a:solidFill>
                      <a:srgbClr val="40458C"/>
                    </a:solidFill>
                    <a:latin typeface="Times New Roman"/>
                  </a:rPr>
                  <a:t> </a:t>
                </a: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/>
                  </a:rPr>
                  <a:t>are calculated </a:t>
                </a:r>
                <a:r>
                  <a:rPr lang="en-US" sz="2400" dirty="0" smtClean="0">
                    <a:latin typeface="Times New Roman"/>
                  </a:rPr>
                  <a:t>as  0.75 </a:t>
                </a:r>
                <a:r>
                  <a:rPr lang="en-US" sz="2400" dirty="0">
                    <a:latin typeface="Times New Roman"/>
                  </a:rPr>
                  <a:t>and </a:t>
                </a:r>
                <a:r>
                  <a:rPr lang="en-US" sz="2400" dirty="0" smtClean="0">
                    <a:latin typeface="Times New Roman"/>
                  </a:rPr>
                  <a:t>10, </a:t>
                </a:r>
                <a:r>
                  <a:rPr lang="en-US" sz="2400" dirty="0">
                    <a:latin typeface="Times New Roman"/>
                  </a:rPr>
                  <a:t>respectively. </a:t>
                </a:r>
                <a:endParaRPr lang="en-US" sz="24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r>
                  <a:rPr lang="en-US" sz="2400" dirty="0" smtClean="0">
                    <a:latin typeface="Times New Roman"/>
                  </a:rPr>
                  <a:t>Now substitute </a:t>
                </a:r>
                <a:r>
                  <a:rPr lang="el-GR" sz="2200" dirty="0" smtClean="0">
                    <a:solidFill>
                      <a:srgbClr val="FF0000"/>
                    </a:solidFill>
                    <a:latin typeface="Arial"/>
                  </a:rPr>
                  <a:t>ξ</a:t>
                </a:r>
                <a:r>
                  <a:rPr lang="en-US" sz="2400" dirty="0" smtClean="0">
                    <a:solidFill>
                      <a:srgbClr val="40458C"/>
                    </a:solidFill>
                    <a:latin typeface="Times New Roman"/>
                  </a:rPr>
                  <a:t> </a:t>
                </a: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>
                    <a:latin typeface="Times New Roman"/>
                  </a:rPr>
                  <a:t>into </a:t>
                </a:r>
                <a:r>
                  <a:rPr lang="en-US" sz="2400" dirty="0" smtClean="0">
                    <a:latin typeface="Times New Roman"/>
                  </a:rPr>
                  <a:t> </a:t>
                </a:r>
                <a:r>
                  <a:rPr lang="en-US" sz="2400" dirty="0" err="1" smtClean="0">
                    <a:latin typeface="Times New Roman"/>
                  </a:rPr>
                  <a:t>Eqs</a:t>
                </a:r>
                <a:r>
                  <a:rPr lang="en-US" sz="2400" dirty="0" smtClean="0">
                    <a:latin typeface="Times New Roman"/>
                  </a:rPr>
                  <a:t>. </a:t>
                </a:r>
                <a:r>
                  <a:rPr lang="en-US" sz="2400" dirty="0">
                    <a:latin typeface="Times New Roman"/>
                  </a:rPr>
                  <a:t>and find, respectively, that</a:t>
                </a:r>
              </a:p>
              <a:p>
                <a:pPr marL="0" indent="0" algn="just">
                  <a:buNone/>
                </a:pPr>
                <a:r>
                  <a:rPr lang="en-US" sz="2400" i="1" dirty="0" err="1">
                    <a:latin typeface="Times New Roman"/>
                  </a:rPr>
                  <a:t>Tp</a:t>
                </a:r>
                <a:r>
                  <a:rPr lang="en-US" sz="2400" i="1" dirty="0">
                    <a:latin typeface="Times New Roman"/>
                  </a:rPr>
                  <a:t> = </a:t>
                </a:r>
                <a:r>
                  <a:rPr lang="en-US" sz="2400" dirty="0">
                    <a:latin typeface="Times New Roman"/>
                  </a:rPr>
                  <a:t>0.475 second, </a:t>
                </a:r>
                <a:r>
                  <a:rPr lang="en-US" sz="2400" i="1" dirty="0">
                    <a:latin typeface="Times New Roman"/>
                  </a:rPr>
                  <a:t>%OS = </a:t>
                </a:r>
                <a:r>
                  <a:rPr lang="en-US" sz="2400" dirty="0">
                    <a:latin typeface="Times New Roman"/>
                  </a:rPr>
                  <a:t>2.838, and </a:t>
                </a:r>
                <a:r>
                  <a:rPr lang="en-US" sz="2400" i="1" dirty="0" err="1">
                    <a:solidFill>
                      <a:srgbClr val="40458C"/>
                    </a:solidFill>
                    <a:latin typeface="Times New Roman"/>
                  </a:rPr>
                  <a:t>T</a:t>
                </a:r>
                <a:r>
                  <a:rPr lang="en-US" sz="1800" i="1" dirty="0" err="1">
                    <a:solidFill>
                      <a:srgbClr val="40458C"/>
                    </a:solidFill>
                    <a:latin typeface="Times New Roman"/>
                  </a:rPr>
                  <a:t>s</a:t>
                </a:r>
                <a:r>
                  <a:rPr lang="en-US" sz="2400" i="1" dirty="0">
                    <a:solidFill>
                      <a:srgbClr val="40458C"/>
                    </a:solidFill>
                    <a:latin typeface="Times New Roman"/>
                  </a:rPr>
                  <a:t>, </a:t>
                </a:r>
                <a:r>
                  <a:rPr lang="en-US" sz="2400" dirty="0" smtClean="0">
                    <a:latin typeface="Times New Roman"/>
                  </a:rPr>
                  <a:t>= </a:t>
                </a:r>
                <a:r>
                  <a:rPr lang="en-US" sz="2400" dirty="0">
                    <a:latin typeface="Times New Roman"/>
                  </a:rPr>
                  <a:t>0.533 second.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600200"/>
                <a:ext cx="8305800" cy="4648200"/>
              </a:xfrm>
              <a:blipFill rotWithShape="1">
                <a:blip r:embed="rId2"/>
                <a:stretch>
                  <a:fillRect l="-1175" t="-10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45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077025"/>
            <a:ext cx="2362200" cy="89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109" y="3810000"/>
            <a:ext cx="2743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89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82000" cy="114300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Arial"/>
              </a:rPr>
              <a:t>Pole plot for </a:t>
            </a:r>
            <a:r>
              <a:rPr lang="en-US" sz="3200" dirty="0" smtClean="0">
                <a:solidFill>
                  <a:srgbClr val="C00000"/>
                </a:solidFill>
                <a:latin typeface="Arial"/>
              </a:rPr>
              <a:t>an </a:t>
            </a:r>
            <a:r>
              <a:rPr lang="en-US" sz="3200" dirty="0" err="1" smtClean="0">
                <a:solidFill>
                  <a:srgbClr val="C00000"/>
                </a:solidFill>
                <a:latin typeface="Arial"/>
              </a:rPr>
              <a:t>underdamped</a:t>
            </a:r>
            <a:r>
              <a:rPr lang="en-US" sz="3200" dirty="0" smtClean="0">
                <a:solidFill>
                  <a:srgbClr val="C00000"/>
                </a:solidFill>
                <a:latin typeface="Arial"/>
              </a:rPr>
              <a:t>  second-order system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400" dirty="0"/>
              <a:t>The pole plot for a general, </a:t>
            </a:r>
            <a:r>
              <a:rPr lang="en-US" sz="2400" dirty="0" err="1"/>
              <a:t>underdamped</a:t>
            </a:r>
            <a:r>
              <a:rPr lang="en-US" sz="2400" dirty="0"/>
              <a:t> second-order </a:t>
            </a:r>
            <a:r>
              <a:rPr lang="en-US" sz="2400" dirty="0" smtClean="0"/>
              <a:t>system, is shown  in Figure below.</a:t>
            </a:r>
          </a:p>
          <a:p>
            <a:pPr marL="0" indent="0" algn="just">
              <a:buNone/>
            </a:pPr>
            <a:r>
              <a:rPr lang="en-US" sz="2400" dirty="0" smtClean="0">
                <a:latin typeface="Helvetica"/>
              </a:rPr>
              <a:t>Poles </a:t>
            </a:r>
            <a:r>
              <a:rPr lang="en-US" sz="2400" dirty="0">
                <a:latin typeface="Helvetica"/>
              </a:rPr>
              <a:t>(0&lt;</a:t>
            </a:r>
            <a:r>
              <a:rPr lang="en-US" sz="2400" dirty="0">
                <a:latin typeface="Symbol"/>
              </a:rPr>
              <a:t>z</a:t>
            </a:r>
            <a:r>
              <a:rPr lang="en-US" sz="2400" dirty="0">
                <a:latin typeface="Helvetica"/>
              </a:rPr>
              <a:t>&lt;1</a:t>
            </a:r>
            <a:r>
              <a:rPr lang="en-US" sz="2400" dirty="0" smtClean="0">
                <a:latin typeface="Helvetica"/>
              </a:rPr>
              <a:t>)</a:t>
            </a:r>
          </a:p>
          <a:p>
            <a:pPr marL="0" lvl="0" indent="0" algn="just">
              <a:buClr>
                <a:srgbClr val="6F89F7"/>
              </a:buClr>
              <a:buNone/>
            </a:pPr>
            <a:r>
              <a:rPr lang="en-US" sz="2400" dirty="0" err="1">
                <a:solidFill>
                  <a:srgbClr val="FF0000"/>
                </a:solidFill>
              </a:rPr>
              <a:t>cos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l-GR" sz="2400" dirty="0">
                <a:solidFill>
                  <a:srgbClr val="FF0000"/>
                </a:solidFill>
              </a:rPr>
              <a:t>θ</a:t>
            </a:r>
            <a:r>
              <a:rPr lang="en-US" sz="2400" dirty="0">
                <a:solidFill>
                  <a:srgbClr val="FF0000"/>
                </a:solidFill>
              </a:rPr>
              <a:t>=</a:t>
            </a:r>
            <a:r>
              <a:rPr lang="el-GR" sz="2400" dirty="0">
                <a:solidFill>
                  <a:srgbClr val="FF0000"/>
                </a:solidFill>
              </a:rPr>
              <a:t>ξ</a:t>
            </a:r>
            <a:endParaRPr lang="en-US" sz="2400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796309"/>
            <a:ext cx="4919663" cy="3690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202150"/>
            <a:ext cx="3505200" cy="1055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73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"/>
              </a:rPr>
              <a:t>Example </a:t>
            </a:r>
            <a:r>
              <a:rPr lang="en-US" sz="4000" b="1" dirty="0" smtClean="0">
                <a:latin typeface="Arial"/>
              </a:rPr>
              <a:t>4.6 P.184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229600" cy="13716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>
                    <a:solidFill>
                      <a:srgbClr val="00B050"/>
                    </a:solidFill>
                    <a:latin typeface="Times New Roman"/>
                  </a:rPr>
                  <a:t>PROBLEM</a:t>
                </a:r>
                <a:r>
                  <a:rPr lang="en-US" sz="2400" dirty="0">
                    <a:latin typeface="Times New Roman"/>
                  </a:rPr>
                  <a:t>: Given the pole plot shown in </a:t>
                </a:r>
                <a:r>
                  <a:rPr lang="en-US" sz="2400" dirty="0" smtClean="0">
                    <a:latin typeface="Times New Roman"/>
                  </a:rPr>
                  <a:t>Figure below, </a:t>
                </a:r>
                <a:r>
                  <a:rPr lang="en-US" sz="2400" dirty="0">
                    <a:latin typeface="Times New Roman"/>
                  </a:rPr>
                  <a:t>find </a:t>
                </a:r>
                <a:r>
                  <a:rPr lang="el-GR" sz="2200" dirty="0">
                    <a:solidFill>
                      <a:srgbClr val="FF0000"/>
                    </a:solidFill>
                    <a:latin typeface="Arial"/>
                  </a:rPr>
                  <a:t>ξ</a:t>
                </a: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𝝎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400" i="1" dirty="0">
                    <a:latin typeface="Times New Roman"/>
                  </a:rPr>
                  <a:t>, </a:t>
                </a:r>
                <a:r>
                  <a:rPr lang="en-US" sz="2400" i="1" dirty="0" err="1">
                    <a:solidFill>
                      <a:srgbClr val="FF0000"/>
                    </a:solidFill>
                    <a:latin typeface="Times New Roman"/>
                  </a:rPr>
                  <a:t>Tp</a:t>
                </a:r>
                <a:r>
                  <a:rPr lang="en-US" sz="2400" i="1" dirty="0" smtClean="0">
                    <a:solidFill>
                      <a:srgbClr val="FF0000"/>
                    </a:solidFill>
                    <a:latin typeface="Times New Roman"/>
                  </a:rPr>
                  <a:t>, %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/>
                  </a:rPr>
                  <a:t>OS, </a:t>
                </a:r>
                <a:r>
                  <a:rPr lang="en-US" sz="2400" dirty="0">
                    <a:latin typeface="Times New Roman"/>
                  </a:rPr>
                  <a:t>and </a:t>
                </a:r>
                <a:r>
                  <a:rPr lang="en-US" sz="2400" i="1" dirty="0" err="1">
                    <a:solidFill>
                      <a:srgbClr val="FF0000"/>
                    </a:solidFill>
                    <a:latin typeface="Times New Roman"/>
                  </a:rPr>
                  <a:t>Ts</a:t>
                </a:r>
                <a:r>
                  <a:rPr lang="en-US" sz="2400" i="1" dirty="0" smtClean="0">
                    <a:latin typeface="Times New Roman"/>
                  </a:rPr>
                  <a:t>.</a:t>
                </a:r>
              </a:p>
              <a:p>
                <a:pPr marL="0" indent="0" algn="just">
                  <a:buNone/>
                </a:pPr>
                <a:endParaRPr lang="en-US" sz="2400" i="1" dirty="0">
                  <a:latin typeface="Times New Roman"/>
                </a:endParaRPr>
              </a:p>
              <a:p>
                <a:pPr marL="0" indent="0" algn="just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229600" cy="1371600"/>
              </a:xfrm>
              <a:blipFill rotWithShape="1">
                <a:blip r:embed="rId3"/>
                <a:stretch>
                  <a:fillRect l="-1185" t="-3556" r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133600"/>
            <a:ext cx="362902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85800" y="2782668"/>
                <a:ext cx="4572000" cy="12110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latin typeface="Times New Roman"/>
                  </a:rPr>
                  <a:t>SOLUTION: </a:t>
                </a:r>
                <a:r>
                  <a:rPr lang="en-US" sz="2200" dirty="0">
                    <a:latin typeface="Times New Roman"/>
                  </a:rPr>
                  <a:t>The damping ratio is given by </a:t>
                </a:r>
                <a:r>
                  <a:rPr lang="en-US" sz="2200" dirty="0" smtClean="0">
                    <a:latin typeface="Times New Roman"/>
                  </a:rPr>
                  <a:t>  </a:t>
                </a:r>
                <a:r>
                  <a:rPr lang="el-GR" sz="2200" kern="0" dirty="0" smtClean="0">
                    <a:solidFill>
                      <a:srgbClr val="FF0000"/>
                    </a:solidFill>
                  </a:rPr>
                  <a:t>ξ</a:t>
                </a:r>
                <a:r>
                  <a:rPr lang="en-US" sz="2200" kern="0" dirty="0" smtClean="0">
                    <a:solidFill>
                      <a:srgbClr val="FF0000"/>
                    </a:solidFill>
                  </a:rPr>
                  <a:t>=</a:t>
                </a:r>
                <a:r>
                  <a:rPr lang="en-US" sz="2200" kern="0" dirty="0" err="1" smtClean="0">
                    <a:solidFill>
                      <a:srgbClr val="FF0000"/>
                    </a:solidFill>
                  </a:rPr>
                  <a:t>cos</a:t>
                </a:r>
                <a:r>
                  <a:rPr lang="el-GR" sz="2200" kern="0" dirty="0">
                    <a:solidFill>
                      <a:srgbClr val="FF0000"/>
                    </a:solidFill>
                  </a:rPr>
                  <a:t> θ</a:t>
                </a:r>
                <a:r>
                  <a:rPr lang="en-US" sz="2200" kern="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 </a:t>
                </a: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= 0.394 </a:t>
                </a:r>
                <a:endParaRPr lang="en-US" sz="2200" dirty="0" smtClean="0">
                  <a:solidFill>
                    <a:srgbClr val="FF0000"/>
                  </a:solidFill>
                  <a:latin typeface="Times New Roman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kern="0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200" b="0" i="1" kern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  <m:r>
                      <a:rPr lang="en-US" sz="2200" b="0" i="1" kern="0" smtClean="0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200" b="0" i="1" kern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2200" b="0" i="1" kern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kern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7</m:t>
                            </m:r>
                          </m:e>
                          <m:sup>
                            <m:r>
                              <a:rPr lang="en-US" sz="2200" b="0" i="1" kern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sz="2200" b="0" i="1" kern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sz="2200" b="0" i="1" kern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kern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en-US" sz="2200" b="0" i="1" kern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200" kern="0" dirty="0" smtClean="0">
                    <a:solidFill>
                      <a:srgbClr val="FF0000"/>
                    </a:solidFill>
                  </a:rPr>
                  <a:t>=7.616</a:t>
                </a:r>
                <a:endParaRPr lang="en-US" sz="2200" kern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782668"/>
                <a:ext cx="4572000" cy="1211037"/>
              </a:xfrm>
              <a:prstGeom prst="rect">
                <a:avLst/>
              </a:prstGeom>
              <a:blipFill rotWithShape="1">
                <a:blip r:embed="rId5"/>
                <a:stretch>
                  <a:fillRect l="-2133" t="-4020" b="-6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93705"/>
            <a:ext cx="2667000" cy="806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7" y="4800600"/>
            <a:ext cx="2660073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39" y="5562600"/>
            <a:ext cx="2534661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17610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4000" b="1" dirty="0">
                <a:solidFill>
                  <a:srgbClr val="660066"/>
                </a:solidFill>
                <a:latin typeface="Arial"/>
              </a:rPr>
              <a:t>Example 4.6 P.184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263" y="1350818"/>
            <a:ext cx="5105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330" y="2653145"/>
            <a:ext cx="5783263" cy="3933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09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Arial"/>
              </a:rPr>
              <a:t>Example </a:t>
            </a:r>
            <a:r>
              <a:rPr lang="en-US" sz="4000" b="1" dirty="0" smtClean="0">
                <a:latin typeface="Arial"/>
              </a:rPr>
              <a:t>4.7 P185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153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400" dirty="0">
                <a:latin typeface="Times New Roman"/>
              </a:rPr>
              <a:t>Given the system shown </a:t>
            </a:r>
            <a:r>
              <a:rPr lang="en-US" sz="2400" dirty="0" smtClean="0">
                <a:latin typeface="Times New Roman"/>
              </a:rPr>
              <a:t>below, </a:t>
            </a:r>
            <a:r>
              <a:rPr lang="en-US" sz="2400" dirty="0">
                <a:latin typeface="Times New Roman"/>
              </a:rPr>
              <a:t>find </a:t>
            </a:r>
            <a:r>
              <a:rPr lang="en-US" sz="2400" i="1" dirty="0">
                <a:latin typeface="Times New Roman"/>
              </a:rPr>
              <a:t>J </a:t>
            </a:r>
            <a:r>
              <a:rPr lang="en-US" sz="2400" dirty="0">
                <a:latin typeface="Times New Roman"/>
              </a:rPr>
              <a:t>and </a:t>
            </a:r>
            <a:r>
              <a:rPr lang="en-US" sz="2400" i="1" dirty="0">
                <a:latin typeface="Times New Roman"/>
              </a:rPr>
              <a:t>D </a:t>
            </a:r>
            <a:r>
              <a:rPr lang="en-US" sz="2400" dirty="0">
                <a:latin typeface="Times New Roman"/>
              </a:rPr>
              <a:t>to yield </a:t>
            </a:r>
            <a:r>
              <a:rPr lang="en-US" sz="2400" dirty="0" smtClean="0">
                <a:latin typeface="Times New Roman"/>
              </a:rPr>
              <a:t>20% overshoot </a:t>
            </a:r>
            <a:r>
              <a:rPr lang="en-US" sz="2400" dirty="0">
                <a:latin typeface="Times New Roman"/>
              </a:rPr>
              <a:t>and a settling time of 2 seconds for a step input of torque </a:t>
            </a:r>
            <a:r>
              <a:rPr lang="en-US" sz="2400" i="1" dirty="0">
                <a:latin typeface="Times New Roman"/>
              </a:rPr>
              <a:t>T(t).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49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7362825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9600" y="4234980"/>
            <a:ext cx="8305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400" dirty="0">
                <a:latin typeface="Times New Roman"/>
              </a:rPr>
              <a:t>: First, the transfer function for the system is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876800"/>
            <a:ext cx="199447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55" y="4800600"/>
            <a:ext cx="2743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056897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solidFill>
                  <a:srgbClr val="660066"/>
                </a:solidFill>
                <a:latin typeface="Arial"/>
              </a:rPr>
              <a:t>Example 4.7 P185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From the transfer function</a:t>
            </a:r>
            <a:r>
              <a:rPr lang="en-US" dirty="0">
                <a:latin typeface="Times New Roman"/>
              </a:rPr>
              <a:t>,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09800"/>
            <a:ext cx="1066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209800"/>
            <a:ext cx="1066800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3062038"/>
            <a:ext cx="3647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/>
              </a:rPr>
              <a:t>from the problem statement</a:t>
            </a:r>
            <a:r>
              <a:rPr lang="en-US" dirty="0">
                <a:latin typeface="Times New Roman"/>
              </a:rPr>
              <a:t>,</a:t>
            </a:r>
            <a:endParaRPr lang="en-US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468" y="3523703"/>
            <a:ext cx="1246332" cy="667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523704"/>
            <a:ext cx="1219199" cy="63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468" y="4191000"/>
            <a:ext cx="1545908" cy="79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799" y="4987926"/>
            <a:ext cx="59466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/>
              </a:rPr>
              <a:t>a 20% overshoot implies </a:t>
            </a:r>
            <a:r>
              <a:rPr lang="el-GR" sz="2200" kern="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</a:rPr>
              <a:t>ξ</a:t>
            </a:r>
            <a:r>
              <a:rPr lang="en-US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 </a:t>
            </a:r>
            <a:r>
              <a:rPr lang="en-US" sz="24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=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0.456</a:t>
            </a:r>
            <a:r>
              <a:rPr lang="en-US" sz="2400" dirty="0">
                <a:latin typeface="Times New Roman"/>
              </a:rPr>
              <a:t>. Therefore</a:t>
            </a:r>
            <a:endParaRPr lang="en-US" sz="2400" dirty="0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494" y="4908803"/>
            <a:ext cx="1444706" cy="619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5536367"/>
            <a:ext cx="1371601" cy="560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2209800" y="5557619"/>
            <a:ext cx="670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/>
              </a:rPr>
              <a:t>From the problem statement, </a:t>
            </a:r>
            <a:r>
              <a:rPr lang="en-US" sz="2000" i="1" dirty="0">
                <a:latin typeface="Times New Roman"/>
              </a:rPr>
              <a:t>K = 5 </a:t>
            </a:r>
            <a:r>
              <a:rPr lang="en-US" sz="2000" dirty="0" smtClean="0">
                <a:latin typeface="Times New Roman"/>
              </a:rPr>
              <a:t>N-m/rad., </a:t>
            </a:r>
            <a:r>
              <a:rPr lang="en-US" sz="2000" i="1" dirty="0" smtClean="0">
                <a:latin typeface="Times New Roman"/>
              </a:rPr>
              <a:t>D </a:t>
            </a:r>
            <a:r>
              <a:rPr lang="en-US" sz="2000" i="1" dirty="0">
                <a:latin typeface="Times New Roman"/>
              </a:rPr>
              <a:t>= </a:t>
            </a:r>
            <a:r>
              <a:rPr lang="en-US" sz="2000" dirty="0">
                <a:latin typeface="Times New Roman"/>
              </a:rPr>
              <a:t>1.04 N-m-s/rad, and </a:t>
            </a:r>
            <a:r>
              <a:rPr lang="en-US" sz="2000" i="1" dirty="0">
                <a:latin typeface="Times New Roman"/>
              </a:rPr>
              <a:t>J = </a:t>
            </a:r>
            <a:r>
              <a:rPr lang="en-US" sz="2000" dirty="0">
                <a:latin typeface="Times New Roman"/>
              </a:rPr>
              <a:t>0.26 kg-m2.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5134931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4.7 System Response with Additional Poles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305800" cy="47244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200" dirty="0">
                <a:latin typeface="Times New Roman"/>
              </a:rPr>
              <a:t>In the last section, we analyzed systems with one or two poles. It must be </a:t>
            </a:r>
            <a:r>
              <a:rPr lang="en-US" sz="2200" dirty="0" smtClean="0">
                <a:latin typeface="Times New Roman"/>
              </a:rPr>
              <a:t>emphasized that </a:t>
            </a:r>
            <a:r>
              <a:rPr lang="en-US" sz="2200" dirty="0">
                <a:latin typeface="Times New Roman"/>
              </a:rPr>
              <a:t>the formulas describing percent overshoot, settling time, and peak time </a:t>
            </a:r>
            <a:r>
              <a:rPr lang="en-US" sz="2200" dirty="0" smtClean="0">
                <a:latin typeface="Times New Roman"/>
              </a:rPr>
              <a:t>were derived </a:t>
            </a:r>
            <a:r>
              <a:rPr lang="en-US" sz="2200" dirty="0">
                <a:latin typeface="Times New Roman"/>
              </a:rPr>
              <a:t>only for a system with two complex poles and no zeros</a:t>
            </a:r>
            <a:r>
              <a:rPr lang="en-US" sz="2200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If a </a:t>
            </a:r>
            <a:r>
              <a:rPr lang="en-US" sz="2200" dirty="0" smtClean="0">
                <a:latin typeface="Times New Roman"/>
              </a:rPr>
              <a:t>system that  </a:t>
            </a:r>
            <a:r>
              <a:rPr lang="en-US" sz="2200" dirty="0">
                <a:latin typeface="Times New Roman"/>
              </a:rPr>
              <a:t>has more than two poles or has zeros, we cannot use </a:t>
            </a:r>
            <a:r>
              <a:rPr lang="en-US" sz="2200" dirty="0" smtClean="0">
                <a:latin typeface="Times New Roman"/>
              </a:rPr>
              <a:t>the formulas </a:t>
            </a:r>
            <a:r>
              <a:rPr lang="en-US" sz="2200" dirty="0">
                <a:latin typeface="Times New Roman"/>
              </a:rPr>
              <a:t>to calculate the performance specifications that we derived</a:t>
            </a:r>
            <a:r>
              <a:rPr lang="en-US" sz="2200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 smtClean="0">
                <a:latin typeface="Times New Roman"/>
              </a:rPr>
              <a:t>However, under </a:t>
            </a:r>
            <a:r>
              <a:rPr lang="en-US" sz="2200" dirty="0">
                <a:latin typeface="Times New Roman"/>
              </a:rPr>
              <a:t>certain conditions, a system with more than two poles or with zeros can </a:t>
            </a:r>
            <a:r>
              <a:rPr lang="en-US" sz="2200" dirty="0" smtClean="0">
                <a:latin typeface="Times New Roman"/>
              </a:rPr>
              <a:t>be </a:t>
            </a:r>
            <a:r>
              <a:rPr lang="en-US" sz="2200" dirty="0">
                <a:latin typeface="Times New Roman"/>
              </a:rPr>
              <a:t>approximated as a second-order system </a:t>
            </a:r>
            <a:r>
              <a:rPr lang="en-US" sz="2200" dirty="0" smtClean="0">
                <a:latin typeface="Times New Roman"/>
              </a:rPr>
              <a:t>that </a:t>
            </a:r>
            <a:r>
              <a:rPr lang="en-US" sz="2200" dirty="0">
                <a:latin typeface="Times New Roman"/>
              </a:rPr>
              <a:t>has just two complex </a:t>
            </a:r>
            <a:r>
              <a:rPr lang="en-US" sz="2200" i="1" dirty="0">
                <a:latin typeface="Times New Roman"/>
              </a:rPr>
              <a:t>dominant </a:t>
            </a:r>
            <a:r>
              <a:rPr lang="en-US" sz="2200" i="1" dirty="0" smtClean="0">
                <a:latin typeface="Times New Roman"/>
              </a:rPr>
              <a:t>poles.</a:t>
            </a:r>
          </a:p>
          <a:p>
            <a:pPr algn="just">
              <a:buFont typeface="Arial" pitchFamily="34" charset="0"/>
              <a:buChar char="•"/>
            </a:pPr>
            <a:r>
              <a:rPr lang="en-US" sz="2200" dirty="0">
                <a:latin typeface="Times New Roman"/>
              </a:rPr>
              <a:t>Once we justify this approximation, the formulas for percent overshoot, </a:t>
            </a:r>
            <a:r>
              <a:rPr lang="en-US" sz="2200" dirty="0" smtClean="0">
                <a:latin typeface="Times New Roman"/>
              </a:rPr>
              <a:t>settling time</a:t>
            </a:r>
            <a:r>
              <a:rPr lang="en-US" sz="2200" dirty="0">
                <a:latin typeface="Times New Roman"/>
              </a:rPr>
              <a:t>, and peak time can be applied to these higher-order systems by using </a:t>
            </a:r>
            <a:r>
              <a:rPr lang="en-US" sz="2200" dirty="0" smtClean="0">
                <a:latin typeface="Times New Roman"/>
              </a:rPr>
              <a:t>the location </a:t>
            </a:r>
            <a:r>
              <a:rPr lang="en-US" sz="2200" dirty="0">
                <a:latin typeface="Times New Roman"/>
              </a:rPr>
              <a:t>of the dominant poles.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51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4449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660066"/>
                </a:solidFill>
                <a:latin typeface="Arial"/>
              </a:rPr>
              <a:t>4.7 System Response with Additional Poles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524000"/>
                <a:ext cx="8077200" cy="4800600"/>
              </a:xfrm>
            </p:spPr>
            <p:txBody>
              <a:bodyPr/>
              <a:lstStyle/>
              <a:p>
                <a:pPr>
                  <a:buFont typeface="Arial" pitchFamily="34" charset="0"/>
                  <a:buChar char="•"/>
                </a:pPr>
                <a:r>
                  <a:rPr lang="en-US" sz="2200" dirty="0" smtClean="0">
                    <a:latin typeface="Times New Roman"/>
                  </a:rPr>
                  <a:t>In this section, we investigate the effect of an additional </a:t>
                </a:r>
                <a:r>
                  <a:rPr lang="en-US" sz="2200" dirty="0">
                    <a:latin typeface="Times New Roman"/>
                  </a:rPr>
                  <a:t>pole on the second-order response</a:t>
                </a:r>
                <a:r>
                  <a:rPr lang="en-US" sz="2200" dirty="0" smtClean="0">
                    <a:latin typeface="Times New Roman"/>
                  </a:rPr>
                  <a:t>.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>
                    <a:latin typeface="Times New Roman"/>
                  </a:rPr>
                  <a:t>Consider a three-pole system with complex poles and a third pole on the real </a:t>
                </a:r>
                <a:r>
                  <a:rPr lang="en-US" sz="2200" dirty="0" smtClean="0">
                    <a:latin typeface="Times New Roman"/>
                  </a:rPr>
                  <a:t>axis. 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 smtClean="0">
                    <a:latin typeface="Times New Roman"/>
                  </a:rPr>
                  <a:t>Assuming </a:t>
                </a:r>
                <a:r>
                  <a:rPr lang="en-US" sz="2200" dirty="0">
                    <a:latin typeface="Times New Roman"/>
                  </a:rPr>
                  <a:t>that the complex poles are at </a:t>
                </a:r>
                <a:r>
                  <a:rPr lang="en-US" sz="2200" dirty="0" smtClean="0">
                    <a:latin typeface="Times New Roman"/>
                  </a:rPr>
                  <a:t>                            and </a:t>
                </a:r>
                <a:r>
                  <a:rPr lang="en-US" sz="2200" dirty="0">
                    <a:latin typeface="Times New Roman"/>
                  </a:rPr>
                  <a:t>the real pole is </a:t>
                </a:r>
                <a:r>
                  <a:rPr lang="en-US" sz="2200" dirty="0" smtClean="0">
                    <a:latin typeface="Times New Roman"/>
                  </a:rPr>
                  <a:t>at 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200" i="1" dirty="0" smtClean="0">
                    <a:latin typeface="Times New Roman"/>
                  </a:rPr>
                  <a:t>, 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200" dirty="0" smtClean="0">
                    <a:latin typeface="Times New Roman"/>
                  </a:rPr>
                  <a:t>the </a:t>
                </a:r>
                <a:r>
                  <a:rPr lang="en-US" sz="2200" dirty="0">
                    <a:latin typeface="Times New Roman"/>
                  </a:rPr>
                  <a:t>step response of the system can be determined from a </a:t>
                </a:r>
                <a:r>
                  <a:rPr lang="en-US" sz="2200" dirty="0" smtClean="0">
                    <a:latin typeface="Times New Roman"/>
                  </a:rPr>
                  <a:t>partial-fraction expansion</a:t>
                </a:r>
                <a:r>
                  <a:rPr lang="en-US" sz="2200" dirty="0">
                    <a:latin typeface="Times New Roman"/>
                  </a:rPr>
                  <a:t>. Thus, the output transform is</a:t>
                </a:r>
                <a:endParaRPr lang="en-US" sz="22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524000"/>
                <a:ext cx="8077200" cy="4800600"/>
              </a:xfrm>
              <a:blipFill rotWithShape="1">
                <a:blip r:embed="rId2"/>
                <a:stretch>
                  <a:fillRect l="-1057" t="-1015" r="-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020287"/>
            <a:ext cx="1905000" cy="44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419600"/>
            <a:ext cx="50292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762000" y="5149334"/>
            <a:ext cx="289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</a:rPr>
              <a:t>or, in the time domain,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525593"/>
            <a:ext cx="5029199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91933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458200" cy="1143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660066"/>
                </a:solidFill>
                <a:latin typeface="Arial"/>
              </a:rPr>
              <a:t>4.7 System Response with Additional Poles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600200"/>
                <a:ext cx="8305800" cy="48006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200" dirty="0" smtClean="0">
                    <a:latin typeface="Times New Roman"/>
                  </a:rPr>
                  <a:t>The component parts of c(t) are shown below </a:t>
                </a:r>
                <a:r>
                  <a:rPr lang="en-US" sz="2200" dirty="0">
                    <a:latin typeface="Times New Roman"/>
                  </a:rPr>
                  <a:t>for three cases of </a:t>
                </a:r>
                <a:r>
                  <a:rPr lang="en-US" sz="2200" dirty="0" smtClean="0">
                    <a:solidFill>
                      <a:srgbClr val="40458C"/>
                    </a:solidFill>
                    <a:latin typeface="Times New Roman"/>
                  </a:rPr>
                  <a:t>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200" i="1" dirty="0">
                    <a:latin typeface="Times New Roman"/>
                  </a:rPr>
                  <a:t>.</a:t>
                </a:r>
                <a:endParaRPr lang="en-US" sz="2200" i="1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Case I  </a:t>
                </a:r>
                <a:r>
                  <a:rPr lang="en-US" sz="2200" dirty="0">
                    <a:latin typeface="Times New Roman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200" i="1" dirty="0">
                    <a:latin typeface="Times New Roman"/>
                  </a:rPr>
                  <a:t> </a:t>
                </a:r>
                <a:r>
                  <a:rPr lang="en-US" sz="2200" dirty="0">
                    <a:latin typeface="Times New Roman"/>
                  </a:rPr>
                  <a:t>is not much greater than </a:t>
                </a:r>
                <a:r>
                  <a:rPr lang="en-US" sz="2200" i="1" dirty="0" smtClean="0">
                    <a:latin typeface="Times New Roman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200" i="1" smtClean="0">
                            <a:latin typeface="Cambria Math"/>
                          </a:rPr>
                          <m:t>ξ</m:t>
                        </m:r>
                        <m:r>
                          <a:rPr lang="en-US" sz="2200" i="1" smtClean="0"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200" dirty="0" smtClean="0">
                    <a:latin typeface="Times New Roman"/>
                  </a:rPr>
                  <a:t>, </a:t>
                </a:r>
                <a:r>
                  <a:rPr lang="en-US" sz="2200" dirty="0">
                    <a:latin typeface="Times New Roman"/>
                  </a:rPr>
                  <a:t>the real pole's transient </a:t>
                </a:r>
                <a:r>
                  <a:rPr lang="en-US" sz="2200" dirty="0" smtClean="0">
                    <a:latin typeface="Times New Roman"/>
                  </a:rPr>
                  <a:t>response will </a:t>
                </a:r>
                <a:r>
                  <a:rPr lang="en-US" sz="2200" dirty="0">
                    <a:latin typeface="Times New Roman"/>
                  </a:rPr>
                  <a:t>not decay to insignificance at the peak time or settling time generated by </a:t>
                </a:r>
                <a:r>
                  <a:rPr lang="en-US" sz="2200" dirty="0" smtClean="0">
                    <a:latin typeface="Times New Roman"/>
                  </a:rPr>
                  <a:t>the second-order </a:t>
                </a:r>
                <a:r>
                  <a:rPr lang="en-US" sz="2200" dirty="0">
                    <a:latin typeface="Times New Roman"/>
                  </a:rPr>
                  <a:t>pair. In this case, the exponential decay is significant, and the </a:t>
                </a:r>
                <a:r>
                  <a:rPr lang="en-US" sz="2200" dirty="0" smtClean="0">
                    <a:latin typeface="Times New Roman"/>
                  </a:rPr>
                  <a:t>system cannot </a:t>
                </a:r>
              </a:p>
              <a:p>
                <a:pPr marL="0" indent="0" algn="just">
                  <a:buNone/>
                </a:pPr>
                <a:r>
                  <a:rPr lang="en-US" sz="2200" dirty="0" smtClean="0">
                    <a:latin typeface="Times New Roman"/>
                  </a:rPr>
                  <a:t>be </a:t>
                </a:r>
                <a:r>
                  <a:rPr lang="en-US" sz="2200" dirty="0">
                    <a:latin typeface="Times New Roman"/>
                  </a:rPr>
                  <a:t>represented as a second-order  </a:t>
                </a:r>
                <a:r>
                  <a:rPr lang="en-US" sz="2200" dirty="0" smtClean="0">
                    <a:latin typeface="Times New Roman"/>
                  </a:rPr>
                  <a:t>system</a:t>
                </a:r>
                <a:r>
                  <a:rPr lang="en-US" sz="2200" dirty="0">
                    <a:latin typeface="Times New Roman"/>
                  </a:rPr>
                  <a:t>.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 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600200"/>
                <a:ext cx="8305800" cy="4800600"/>
              </a:xfrm>
              <a:blipFill rotWithShape="1">
                <a:blip r:embed="rId2"/>
                <a:stretch>
                  <a:fillRect l="-880" t="-762" r="-8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53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012996"/>
            <a:ext cx="2874818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609600" y="4357438"/>
                <a:ext cx="5332340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fontAlgn="base">
                  <a:spcBef>
                    <a:spcPct val="20000"/>
                  </a:spcBef>
                  <a:spcAft>
                    <a:spcPct val="0"/>
                  </a:spcAft>
                  <a:buClr>
                    <a:srgbClr val="6F89F7"/>
                  </a:buClr>
                  <a:buSzPct val="110000"/>
                </a:pPr>
                <a:r>
                  <a:rPr lang="en-US" sz="2200" kern="0" dirty="0">
                    <a:solidFill>
                      <a:srgbClr val="FF0000"/>
                    </a:solidFill>
                    <a:latin typeface="Times New Roman"/>
                  </a:rPr>
                  <a:t>Case II </a:t>
                </a:r>
                <a:r>
                  <a:rPr lang="en-US" sz="2200" kern="0" dirty="0">
                    <a:solidFill>
                      <a:srgbClr val="40458C"/>
                    </a:solidFill>
                    <a:latin typeface="Times New Roman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 kern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sz="22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</a:rPr>
                      <m:t> </m:t>
                    </m:r>
                    <m:r>
                      <a:rPr lang="en-US" sz="2200" i="1" ker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≫</m:t>
                    </m:r>
                    <m:sSub>
                      <m:sSubPr>
                        <m:ctrlPr>
                          <a:rPr lang="en-US" sz="2200" i="1" ker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2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ξ</m:t>
                        </m:r>
                        <m:r>
                          <a:rPr lang="en-US" sz="2200" i="1" kern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𝜔</m:t>
                        </m:r>
                      </m:e>
                      <m:sub>
                        <m:r>
                          <a:rPr lang="en-US" sz="2200" i="1" ker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200" kern="0" dirty="0">
                    <a:solidFill>
                      <a:srgbClr val="40458C"/>
                    </a:solidFill>
                    <a:latin typeface="Times New Roman"/>
                  </a:rPr>
                  <a:t>, the pure exponential will die out much more rapidly than the second-order </a:t>
                </a:r>
                <a:r>
                  <a:rPr lang="en-US" sz="2200" kern="0" dirty="0" err="1" smtClean="0">
                    <a:solidFill>
                      <a:srgbClr val="40458C"/>
                    </a:solidFill>
                    <a:latin typeface="Times New Roman"/>
                  </a:rPr>
                  <a:t>underdamped</a:t>
                </a:r>
                <a:r>
                  <a:rPr lang="en-US" sz="2200" kern="0" dirty="0" smtClean="0">
                    <a:solidFill>
                      <a:srgbClr val="40458C"/>
                    </a:solidFill>
                    <a:latin typeface="Times New Roman"/>
                  </a:rPr>
                  <a:t> </a:t>
                </a:r>
                <a:r>
                  <a:rPr lang="en-US" sz="2200" kern="0" dirty="0">
                    <a:solidFill>
                      <a:srgbClr val="40458C"/>
                    </a:solidFill>
                    <a:latin typeface="Times New Roman"/>
                  </a:rPr>
                  <a:t>step response.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357438"/>
                <a:ext cx="5332340" cy="1107996"/>
              </a:xfrm>
              <a:prstGeom prst="rect">
                <a:avLst/>
              </a:prstGeom>
              <a:blipFill rotWithShape="1">
                <a:blip r:embed="rId4"/>
                <a:stretch>
                  <a:fillRect l="-1371" t="-3297" r="-1486" b="-9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940" y="4911436"/>
            <a:ext cx="2573337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086374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400" cy="1143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660066"/>
                </a:solidFill>
                <a:latin typeface="Arial"/>
              </a:rPr>
              <a:t>4.7 System Response with Additional Poles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001000" cy="4572000"/>
              </a:xfrm>
            </p:spPr>
            <p:txBody>
              <a:bodyPr/>
              <a:lstStyle/>
              <a:p>
                <a:pPr marL="0" lvl="0" indent="0" algn="just">
                  <a:buClr>
                    <a:srgbClr val="6F89F7"/>
                  </a:buClr>
                  <a:buNone/>
                </a:pP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Case III 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𝛼</m:t>
                        </m:r>
                      </m:e>
                      <m:sub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rgbClr val="40458C"/>
                    </a:solidFill>
                    <a:latin typeface="Times New Roman"/>
                  </a:rPr>
                  <a:t>=</a:t>
                </a:r>
                <a14:m>
                  <m:oMath xmlns:m="http://schemas.openxmlformats.org/officeDocument/2006/math">
                    <m:r>
                      <a:rPr lang="en-US" sz="2200" i="1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200" dirty="0" smtClean="0">
                    <a:solidFill>
                      <a:srgbClr val="40458C"/>
                    </a:solidFill>
                    <a:latin typeface="Times New Roman"/>
                  </a:rPr>
                  <a:t>, </a:t>
                </a:r>
                <a:r>
                  <a:rPr lang="en-US" sz="2200" dirty="0">
                    <a:solidFill>
                      <a:srgbClr val="40458C"/>
                    </a:solidFill>
                    <a:latin typeface="Times New Roman"/>
                  </a:rPr>
                  <a:t>such parameters as percent overshoot, settling time, and peak time will be generated by the second-order </a:t>
                </a:r>
                <a:r>
                  <a:rPr lang="en-US" sz="2200" dirty="0" err="1">
                    <a:solidFill>
                      <a:srgbClr val="40458C"/>
                    </a:solidFill>
                    <a:latin typeface="Times New Roman"/>
                  </a:rPr>
                  <a:t>underdamped</a:t>
                </a:r>
                <a:r>
                  <a:rPr lang="en-US" sz="2200" dirty="0">
                    <a:solidFill>
                      <a:srgbClr val="40458C"/>
                    </a:solidFill>
                    <a:latin typeface="Times New Roman"/>
                  </a:rPr>
                  <a:t> step response </a:t>
                </a:r>
                <a:r>
                  <a:rPr lang="en-US" sz="2200" dirty="0" smtClean="0">
                    <a:solidFill>
                      <a:srgbClr val="40458C"/>
                    </a:solidFill>
                    <a:latin typeface="Times New Roman"/>
                  </a:rPr>
                  <a:t>component</a:t>
                </a: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:endParaRPr lang="en-US" sz="2200" dirty="0">
                  <a:solidFill>
                    <a:srgbClr val="40458C"/>
                  </a:solidFill>
                </a:endParaRPr>
              </a:p>
              <a:p>
                <a:pPr marL="0" lvl="0" indent="0">
                  <a:buClr>
                    <a:srgbClr val="6F89F7"/>
                  </a:buClr>
                  <a:buNone/>
                </a:pP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The next question is, How much farther from the</a:t>
                </a:r>
              </a:p>
              <a:p>
                <a:pPr marL="0" lvl="0" indent="0">
                  <a:buClr>
                    <a:srgbClr val="6F89F7"/>
                  </a:buClr>
                  <a:buNone/>
                </a:pP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 dominant poles does the third pole have to be for</a:t>
                </a:r>
              </a:p>
              <a:p>
                <a:pPr marL="0" lvl="0" indent="0">
                  <a:buClr>
                    <a:srgbClr val="6F89F7"/>
                  </a:buClr>
                  <a:buNone/>
                </a:pP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 its effect on the second-order response to be </a:t>
                </a:r>
              </a:p>
              <a:p>
                <a:pPr marL="0" lvl="0" indent="0">
                  <a:buClr>
                    <a:srgbClr val="6F89F7"/>
                  </a:buClr>
                  <a:buNone/>
                </a:pPr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negligible</a:t>
                </a:r>
                <a:r>
                  <a:rPr lang="en-US" sz="2200" dirty="0" smtClean="0">
                    <a:solidFill>
                      <a:srgbClr val="FF0000"/>
                    </a:solidFill>
                    <a:latin typeface="Times New Roman"/>
                  </a:rPr>
                  <a:t>?</a:t>
                </a: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:r>
                  <a:rPr lang="en-US" sz="2200" dirty="0">
                    <a:solidFill>
                      <a:srgbClr val="40458C"/>
                    </a:solidFill>
                    <a:latin typeface="Times New Roman"/>
                  </a:rPr>
                  <a:t>The answer of course depends on the accuracy for which you are looking. However, this book assumes that the exponential decay is negligible after five time constants</a:t>
                </a:r>
                <a:r>
                  <a:rPr lang="en-US" sz="2400" dirty="0">
                    <a:solidFill>
                      <a:srgbClr val="40458C"/>
                    </a:solidFill>
                    <a:latin typeface="Times New Roman"/>
                  </a:rPr>
                  <a:t>.</a:t>
                </a:r>
                <a:endParaRPr lang="en-US" sz="2400" dirty="0">
                  <a:solidFill>
                    <a:srgbClr val="40458C"/>
                  </a:solidFill>
                </a:endParaRPr>
              </a:p>
              <a:p>
                <a:pPr marL="0" lvl="0" indent="0">
                  <a:buClr>
                    <a:srgbClr val="6F89F7"/>
                  </a:buClr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001000" cy="4572000"/>
              </a:xfrm>
              <a:blipFill rotWithShape="1">
                <a:blip r:embed="rId2"/>
                <a:stretch>
                  <a:fillRect l="-914" t="-800" r="-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54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286000"/>
            <a:ext cx="25908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60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4.8 P 189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873" y="1600200"/>
            <a:ext cx="7772400" cy="41148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400" dirty="0">
                <a:latin typeface="Times New Roman"/>
              </a:rPr>
              <a:t>: Find the step response of each of the transfer functions shown </a:t>
            </a:r>
            <a:r>
              <a:rPr lang="en-US" sz="2400" dirty="0" smtClean="0">
                <a:latin typeface="Times New Roman"/>
              </a:rPr>
              <a:t>in below </a:t>
            </a:r>
            <a:r>
              <a:rPr lang="en-US" sz="2400" dirty="0">
                <a:latin typeface="Times New Roman"/>
              </a:rPr>
              <a:t>and compare them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marL="0" indent="0" algn="just">
              <a:buNone/>
            </a:pP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55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836" y="2362200"/>
            <a:ext cx="4343399" cy="213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9600" y="4648200"/>
            <a:ext cx="815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FF0000"/>
                </a:solidFill>
                <a:latin typeface="Times New Roman"/>
              </a:rPr>
              <a:t>SOLUTION: </a:t>
            </a:r>
            <a:r>
              <a:rPr lang="en-US" sz="2400" dirty="0">
                <a:latin typeface="Times New Roman"/>
              </a:rPr>
              <a:t>The step response, </a:t>
            </a:r>
            <a:r>
              <a:rPr lang="en-US" sz="2400" dirty="0" err="1" smtClean="0">
                <a:latin typeface="Times New Roman"/>
              </a:rPr>
              <a:t>Ci</a:t>
            </a:r>
            <a:r>
              <a:rPr lang="en-US" sz="2400" dirty="0" smtClean="0">
                <a:latin typeface="Times New Roman"/>
              </a:rPr>
              <a:t>(s</a:t>
            </a:r>
            <a:r>
              <a:rPr lang="en-US" sz="2400" dirty="0">
                <a:latin typeface="Times New Roman"/>
              </a:rPr>
              <a:t>), for the transfer function, </a:t>
            </a:r>
            <a:r>
              <a:rPr lang="en-US" sz="2400" dirty="0" smtClean="0">
                <a:latin typeface="Times New Roman"/>
              </a:rPr>
              <a:t>Ti(s</a:t>
            </a:r>
            <a:r>
              <a:rPr lang="en-US" sz="2400" dirty="0">
                <a:latin typeface="Times New Roman"/>
              </a:rPr>
              <a:t>), can be </a:t>
            </a:r>
            <a:r>
              <a:rPr lang="en-US" sz="2400" dirty="0" smtClean="0">
                <a:latin typeface="Times New Roman"/>
              </a:rPr>
              <a:t>found by </a:t>
            </a:r>
            <a:r>
              <a:rPr lang="en-US" sz="2400" dirty="0">
                <a:latin typeface="Times New Roman"/>
              </a:rPr>
              <a:t>multiplying the transfer function by 1</a:t>
            </a:r>
            <a:r>
              <a:rPr lang="en-US" sz="2400" dirty="0" smtClean="0">
                <a:latin typeface="Times New Roman"/>
              </a:rPr>
              <a:t>/S, </a:t>
            </a:r>
            <a:r>
              <a:rPr lang="en-US" sz="2400" dirty="0">
                <a:latin typeface="Times New Roman"/>
              </a:rPr>
              <a:t>a step input, and using </a:t>
            </a:r>
            <a:r>
              <a:rPr lang="en-US" sz="2400" dirty="0" smtClean="0">
                <a:latin typeface="Times New Roman"/>
              </a:rPr>
              <a:t>partial-fraction expansion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6563878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4.8 P 189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48566"/>
            <a:ext cx="5791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71945" y="1524000"/>
            <a:ext cx="18918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/>
              </a:rPr>
              <a:t>the results are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537583" y="3352800"/>
            <a:ext cx="388201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The three responses are plotted </a:t>
            </a:r>
            <a:r>
              <a:rPr lang="en-US" sz="2200" dirty="0" smtClean="0">
                <a:latin typeface="Times New Roman"/>
              </a:rPr>
              <a:t>below. </a:t>
            </a:r>
            <a:r>
              <a:rPr lang="en-US" sz="2200" dirty="0">
                <a:latin typeface="Times New Roman"/>
              </a:rPr>
              <a:t>Notice that </a:t>
            </a:r>
            <a:r>
              <a:rPr lang="en-US" sz="2200" i="1" dirty="0" smtClean="0">
                <a:latin typeface="Times New Roman"/>
              </a:rPr>
              <a:t>c</a:t>
            </a:r>
            <a:r>
              <a:rPr lang="en-US" sz="1050" i="1" dirty="0" smtClean="0">
                <a:latin typeface="Times New Roman"/>
              </a:rPr>
              <a:t>2</a:t>
            </a:r>
            <a:r>
              <a:rPr lang="en-US" sz="2200" i="1" dirty="0" smtClean="0">
                <a:latin typeface="Times New Roman"/>
              </a:rPr>
              <a:t>(t</a:t>
            </a:r>
            <a:r>
              <a:rPr lang="en-US" sz="2200" i="1" dirty="0">
                <a:latin typeface="Times New Roman"/>
              </a:rPr>
              <a:t>), </a:t>
            </a:r>
            <a:r>
              <a:rPr lang="en-US" sz="2200" dirty="0">
                <a:latin typeface="Times New Roman"/>
              </a:rPr>
              <a:t>with its third </a:t>
            </a:r>
            <a:r>
              <a:rPr lang="en-US" sz="2200" dirty="0" smtClean="0">
                <a:latin typeface="Times New Roman"/>
              </a:rPr>
              <a:t>pole at </a:t>
            </a:r>
            <a:r>
              <a:rPr lang="en-US" sz="2200" dirty="0">
                <a:latin typeface="Times New Roman"/>
              </a:rPr>
              <a:t>-</a:t>
            </a:r>
            <a:r>
              <a:rPr lang="en-US" sz="2200" dirty="0" smtClean="0">
                <a:latin typeface="Times New Roman"/>
              </a:rPr>
              <a:t>10 </a:t>
            </a:r>
            <a:r>
              <a:rPr lang="en-US" sz="2200" dirty="0">
                <a:latin typeface="Times New Roman"/>
              </a:rPr>
              <a:t>and farthest from the dominant poles, is the better approximation of </a:t>
            </a:r>
            <a:r>
              <a:rPr lang="en-US" sz="2200" i="1" dirty="0" smtClean="0">
                <a:latin typeface="Times New Roman"/>
              </a:rPr>
              <a:t>c</a:t>
            </a:r>
            <a:r>
              <a:rPr lang="en-US" sz="1000" i="1" dirty="0" smtClean="0">
                <a:latin typeface="Times New Roman"/>
              </a:rPr>
              <a:t>1</a:t>
            </a:r>
            <a:r>
              <a:rPr lang="en-US" sz="2200" i="1" dirty="0" smtClean="0">
                <a:latin typeface="Times New Roman"/>
              </a:rPr>
              <a:t>(t</a:t>
            </a:r>
            <a:r>
              <a:rPr lang="en-US" sz="2200" i="1" dirty="0">
                <a:latin typeface="Times New Roman"/>
              </a:rPr>
              <a:t>),</a:t>
            </a:r>
            <a:endParaRPr lang="en-US" sz="22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124200"/>
            <a:ext cx="4495800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098306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sz="3600" b="1" dirty="0">
                <a:latin typeface="Arial"/>
              </a:rPr>
              <a:t>4.8 System Response With Zeros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305800" cy="4114800"/>
          </a:xfrm>
        </p:spPr>
        <p:txBody>
          <a:bodyPr/>
          <a:lstStyle/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Now that we have seen the effect of an additional pole, let us add a zero to </a:t>
            </a:r>
            <a:r>
              <a:rPr lang="en-US" sz="2400" dirty="0" smtClean="0">
                <a:latin typeface="Times New Roman"/>
              </a:rPr>
              <a:t>the second-order </a:t>
            </a:r>
            <a:r>
              <a:rPr lang="en-US" sz="2400" dirty="0">
                <a:latin typeface="Times New Roman"/>
              </a:rPr>
              <a:t>system</a:t>
            </a:r>
            <a:r>
              <a:rPr lang="en-US" sz="2400" dirty="0" smtClean="0">
                <a:latin typeface="Times New Roman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Starting with a two-pole system with poles at (-1 </a:t>
            </a:r>
            <a:r>
              <a:rPr lang="en-US" sz="2400" i="1" dirty="0">
                <a:latin typeface="Times New Roman"/>
              </a:rPr>
              <a:t>±j</a:t>
            </a:r>
            <a:r>
              <a:rPr lang="en-US" sz="2400" dirty="0">
                <a:latin typeface="Times New Roman"/>
              </a:rPr>
              <a:t>2.828), we </a:t>
            </a:r>
            <a:r>
              <a:rPr lang="en-US" sz="2400" dirty="0" smtClean="0">
                <a:latin typeface="Times New Roman"/>
              </a:rPr>
              <a:t>consecutively add </a:t>
            </a:r>
            <a:r>
              <a:rPr lang="en-US" sz="2400" dirty="0">
                <a:latin typeface="Times New Roman"/>
              </a:rPr>
              <a:t>zeros at - 3 , - 5 , and </a:t>
            </a:r>
            <a:r>
              <a:rPr lang="en-US" sz="2400" dirty="0" smtClean="0">
                <a:latin typeface="Times New Roman"/>
              </a:rPr>
              <a:t>-10.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>
                <a:latin typeface="Times New Roman"/>
              </a:rPr>
              <a:t>The </a:t>
            </a:r>
            <a:r>
              <a:rPr lang="en-US" sz="2400" dirty="0" smtClean="0">
                <a:latin typeface="Times New Roman"/>
              </a:rPr>
              <a:t>results, are plotted below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179618"/>
            <a:ext cx="4257675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09600" y="3851130"/>
            <a:ext cx="39624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We can see that the closer the zero is to the dominant 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poles, the </a:t>
            </a:r>
            <a:r>
              <a:rPr lang="en-US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greater its effect on the transient response. As the zero moves away from </a:t>
            </a:r>
            <a:r>
              <a:rPr lang="en-US" sz="2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the dominant </a:t>
            </a:r>
            <a:r>
              <a:rPr lang="en-US" sz="22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</a:rPr>
              <a:t>poles, the response approaches that of the two-pole system.</a:t>
            </a: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47285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4.10 Laplace Transform </a:t>
            </a:r>
            <a:r>
              <a:rPr lang="en-US" sz="3600" b="1" dirty="0" smtClean="0">
                <a:latin typeface="Arial"/>
              </a:rPr>
              <a:t>Solution of State </a:t>
            </a:r>
            <a:r>
              <a:rPr lang="en-US" sz="3600" b="1" dirty="0">
                <a:latin typeface="Arial"/>
              </a:rPr>
              <a:t>Equations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6400"/>
            <a:ext cx="1905000" cy="863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2438400"/>
            <a:ext cx="8153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>
                <a:latin typeface="Times New Roman"/>
              </a:rPr>
              <a:t>Taking the Laplace transform of both sides of the state equation yields</a:t>
            </a:r>
            <a:endParaRPr lang="en-US" sz="22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910271"/>
            <a:ext cx="2895600" cy="42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32547"/>
            <a:ext cx="2895600" cy="50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720037"/>
            <a:ext cx="4495800" cy="1500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800" y="5117068"/>
            <a:ext cx="7124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</a:rPr>
              <a:t>Taking the Laplace transform of the output equation yields</a:t>
            </a:r>
            <a:endParaRPr lang="en-US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486400"/>
            <a:ext cx="2743200" cy="72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51715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4582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Eigenvalues and Transfer Function Poles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 have</a:t>
            </a:r>
          </a:p>
          <a:p>
            <a:pPr marL="0" indent="0">
              <a:buNone/>
            </a:pP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 roots of denominator are the poles of the system</a:t>
            </a:r>
          </a:p>
          <a:p>
            <a:pPr marL="0" indent="0">
              <a:buNone/>
            </a:pPr>
            <a:r>
              <a:rPr lang="en-US" sz="2400" dirty="0" smtClean="0"/>
              <a:t>The system poles = eigenvalues= </a:t>
            </a:r>
            <a:r>
              <a:rPr lang="en-US" sz="2400" dirty="0" err="1" smtClean="0">
                <a:latin typeface="Times New Roman"/>
              </a:rPr>
              <a:t>det</a:t>
            </a:r>
            <a:r>
              <a:rPr lang="en-US" sz="2400" dirty="0" smtClean="0">
                <a:latin typeface="Times New Roman"/>
              </a:rPr>
              <a:t>(</a:t>
            </a:r>
            <a:r>
              <a:rPr lang="en-US" sz="2400" dirty="0" err="1" smtClean="0">
                <a:latin typeface="Times New Roman"/>
              </a:rPr>
              <a:t>sI</a:t>
            </a:r>
            <a:r>
              <a:rPr lang="en-US" sz="2400" dirty="0" smtClean="0">
                <a:latin typeface="Times New Roman"/>
              </a:rPr>
              <a:t> </a:t>
            </a:r>
            <a:r>
              <a:rPr lang="en-US" sz="2400" dirty="0">
                <a:latin typeface="Times New Roman"/>
              </a:rPr>
              <a:t>- A) = 0.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59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905000"/>
            <a:ext cx="4495799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182228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14400"/>
          </a:xfrm>
        </p:spPr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4.11 P. 200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77200" cy="44196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PROBLEM</a:t>
            </a:r>
            <a:r>
              <a:rPr lang="en-US" sz="2400" dirty="0">
                <a:latin typeface="Times New Roman"/>
              </a:rPr>
              <a:t>: Given the system represented in state space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57400"/>
            <a:ext cx="3581400" cy="2166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4240748"/>
            <a:ext cx="8153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do the following:</a:t>
            </a:r>
          </a:p>
          <a:p>
            <a:pPr algn="just"/>
            <a:r>
              <a:rPr lang="en-US" sz="2200" dirty="0">
                <a:latin typeface="Times New Roman"/>
              </a:rPr>
              <a:t>a. Solve the preceding state equation and obtain the output for the </a:t>
            </a:r>
            <a:r>
              <a:rPr lang="en-US" sz="2200" dirty="0" smtClean="0">
                <a:latin typeface="Times New Roman"/>
              </a:rPr>
              <a:t>given exponential </a:t>
            </a:r>
            <a:r>
              <a:rPr lang="en-US" sz="2200" dirty="0">
                <a:latin typeface="Times New Roman"/>
              </a:rPr>
              <a:t>input.</a:t>
            </a:r>
          </a:p>
          <a:p>
            <a:pPr algn="just"/>
            <a:r>
              <a:rPr lang="en-US" sz="2200" dirty="0">
                <a:latin typeface="Times New Roman"/>
              </a:rPr>
              <a:t>b. Find the eigenvalues and the system poles.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9442141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4.11 P.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dirty="0" smtClean="0">
                <a:latin typeface="Times New Roman"/>
              </a:rPr>
              <a:t>: we have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35008" y="6400800"/>
            <a:ext cx="2895600" cy="3048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199" y="1524000"/>
            <a:ext cx="4492625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17" y="2292351"/>
            <a:ext cx="2743200" cy="60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24187"/>
            <a:ext cx="1752599" cy="116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667000" y="3472934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/>
              </a:rPr>
              <a:t>then</a:t>
            </a:r>
            <a:endParaRPr lang="en-US" dirty="0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835" y="3024187"/>
            <a:ext cx="2106365" cy="116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947986"/>
            <a:ext cx="3162300" cy="131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28600" y="4191000"/>
                <a:ext cx="891540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>
                    <a:latin typeface="Times New Roman"/>
                  </a:rPr>
                  <a:t>Since </a:t>
                </a:r>
                <a:r>
                  <a:rPr lang="en-US" sz="2200" i="1" dirty="0">
                    <a:latin typeface="Times New Roman"/>
                  </a:rPr>
                  <a:t>U(s) </a:t>
                </a:r>
                <a:r>
                  <a:rPr lang="en-US" sz="2200" dirty="0">
                    <a:latin typeface="Times New Roman"/>
                  </a:rPr>
                  <a:t>(the Laplace transform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200" b="0" i="1" smtClean="0">
                            <a:latin typeface="Cambria Math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200" dirty="0" smtClean="0">
                    <a:latin typeface="Times New Roman"/>
                  </a:rPr>
                  <a:t>) </a:t>
                </a:r>
                <a:r>
                  <a:rPr lang="en-US" sz="2200" dirty="0">
                    <a:latin typeface="Times New Roman"/>
                  </a:rPr>
                  <a:t>is 1</a:t>
                </a:r>
                <a:r>
                  <a:rPr lang="en-US" sz="2200" dirty="0" smtClean="0">
                    <a:latin typeface="Times New Roman"/>
                  </a:rPr>
                  <a:t>/(s + </a:t>
                </a:r>
                <a:r>
                  <a:rPr lang="en-US" sz="2200" dirty="0">
                    <a:latin typeface="Times New Roman"/>
                  </a:rPr>
                  <a:t>1), </a:t>
                </a:r>
                <a:r>
                  <a:rPr lang="en-US" sz="2200" i="1" dirty="0">
                    <a:latin typeface="Times New Roman"/>
                  </a:rPr>
                  <a:t>X(s) </a:t>
                </a:r>
                <a:r>
                  <a:rPr lang="en-US" sz="2200" dirty="0">
                    <a:latin typeface="Times New Roman"/>
                  </a:rPr>
                  <a:t>can </a:t>
                </a:r>
                <a:r>
                  <a:rPr lang="en-US" sz="2200" dirty="0" smtClean="0">
                    <a:latin typeface="Times New Roman"/>
                  </a:rPr>
                  <a:t>be calculated</a:t>
                </a:r>
                <a:r>
                  <a:rPr lang="en-US" sz="2200" dirty="0">
                    <a:latin typeface="Times New Roman"/>
                  </a:rPr>
                  <a:t>.</a:t>
                </a:r>
                <a:endParaRPr lang="en-US" sz="22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191000"/>
                <a:ext cx="8915400" cy="430887"/>
              </a:xfrm>
              <a:prstGeom prst="rect">
                <a:avLst/>
              </a:prstGeom>
              <a:blipFill rotWithShape="1">
                <a:blip r:embed="rId7"/>
                <a:stretch>
                  <a:fillRect l="-889" t="-7143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216" y="4639554"/>
            <a:ext cx="3754583" cy="1838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945566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838200"/>
          </a:xfrm>
        </p:spPr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4.11 P. 200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/>
              </a:rPr>
              <a:t>The output equation is </a:t>
            </a:r>
            <a:r>
              <a:rPr lang="en-US" sz="2400" dirty="0" smtClean="0">
                <a:latin typeface="Times New Roman"/>
              </a:rPr>
              <a:t>found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62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19200"/>
            <a:ext cx="396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2299854"/>
            <a:ext cx="43688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0" y="3909579"/>
            <a:ext cx="3581400" cy="54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4648200"/>
            <a:ext cx="83058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Times New Roman"/>
              </a:rPr>
              <a:t>b. </a:t>
            </a:r>
            <a:r>
              <a:rPr lang="en-US" sz="2200" dirty="0">
                <a:latin typeface="Times New Roman"/>
              </a:rPr>
              <a:t>The denominator of Eq</a:t>
            </a:r>
            <a:r>
              <a:rPr lang="en-US" sz="2200" dirty="0" smtClean="0">
                <a:latin typeface="Times New Roman"/>
              </a:rPr>
              <a:t>., </a:t>
            </a:r>
            <a:r>
              <a:rPr lang="en-US" sz="2200" dirty="0">
                <a:latin typeface="Times New Roman"/>
              </a:rPr>
              <a:t>which is </a:t>
            </a:r>
            <a:r>
              <a:rPr lang="en-US" sz="2200" dirty="0" err="1" smtClean="0">
                <a:latin typeface="Times New Roman"/>
              </a:rPr>
              <a:t>det</a:t>
            </a:r>
            <a:r>
              <a:rPr lang="en-US" sz="2200" dirty="0" smtClean="0">
                <a:latin typeface="Times New Roman"/>
              </a:rPr>
              <a:t>(</a:t>
            </a:r>
            <a:r>
              <a:rPr lang="en-US" sz="2200" dirty="0" err="1" smtClean="0">
                <a:latin typeface="Times New Roman"/>
              </a:rPr>
              <a:t>sI</a:t>
            </a:r>
            <a:r>
              <a:rPr lang="en-US" sz="2200" dirty="0" smtClean="0">
                <a:latin typeface="Times New Roman"/>
              </a:rPr>
              <a:t> </a:t>
            </a:r>
            <a:r>
              <a:rPr lang="en-US" sz="2200" dirty="0">
                <a:latin typeface="Times New Roman"/>
              </a:rPr>
              <a:t>- A), is also the </a:t>
            </a:r>
            <a:r>
              <a:rPr lang="en-US" sz="2200" dirty="0" smtClean="0">
                <a:latin typeface="Times New Roman"/>
              </a:rPr>
              <a:t>denominator of </a:t>
            </a:r>
            <a:r>
              <a:rPr lang="en-US" sz="2200" dirty="0">
                <a:latin typeface="Times New Roman"/>
              </a:rPr>
              <a:t>the system's transfer function. Thus, </a:t>
            </a:r>
            <a:r>
              <a:rPr lang="en-US" sz="2200" dirty="0" err="1">
                <a:latin typeface="Times New Roman"/>
              </a:rPr>
              <a:t>det</a:t>
            </a:r>
            <a:r>
              <a:rPr lang="en-US" sz="2200" dirty="0">
                <a:latin typeface="Times New Roman"/>
              </a:rPr>
              <a:t>(.</a:t>
            </a:r>
            <a:r>
              <a:rPr lang="en-US" sz="2200" dirty="0" err="1">
                <a:latin typeface="Times New Roman"/>
              </a:rPr>
              <a:t>sl</a:t>
            </a:r>
            <a:r>
              <a:rPr lang="en-US" sz="2200" dirty="0">
                <a:latin typeface="Times New Roman"/>
              </a:rPr>
              <a:t> - A) = 0 furnishes both </a:t>
            </a:r>
            <a:r>
              <a:rPr lang="en-US" sz="2200" dirty="0" smtClean="0">
                <a:latin typeface="Times New Roman"/>
              </a:rPr>
              <a:t>the poles </a:t>
            </a:r>
            <a:r>
              <a:rPr lang="en-US" sz="2200" dirty="0">
                <a:latin typeface="Times New Roman"/>
              </a:rPr>
              <a:t>of the system and the eigenvalues </a:t>
            </a:r>
            <a:r>
              <a:rPr lang="en-US" sz="2200" dirty="0">
                <a:solidFill>
                  <a:srgbClr val="FF0000"/>
                </a:solidFill>
                <a:latin typeface="Times New Roman"/>
              </a:rPr>
              <a:t>- 2 , - 3, and -4.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60906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/>
          <a:lstStyle/>
          <a:p>
            <a:pPr algn="ctr"/>
            <a:r>
              <a:rPr lang="en-US" sz="3600" b="1" dirty="0">
                <a:latin typeface="Arial"/>
              </a:rPr>
              <a:t>4.11 Time Domain Solution of State</a:t>
            </a:r>
            <a:br>
              <a:rPr lang="en-US" sz="3600" b="1" dirty="0">
                <a:latin typeface="Arial"/>
              </a:rPr>
            </a:br>
            <a:r>
              <a:rPr lang="en-US" sz="3600" b="1" dirty="0">
                <a:latin typeface="Arial"/>
              </a:rPr>
              <a:t>Equations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153400" cy="4114800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400" dirty="0" smtClean="0">
                    <a:latin typeface="Times New Roman"/>
                  </a:rPr>
                  <a:t>We now look at another technique for solving the state equations. Rather than using the Laplace transform, we solve the equations directly in the time domain using a method closely allied to the classical solution of differential equations.</a:t>
                </a:r>
              </a:p>
              <a:p>
                <a:pPr marL="0" indent="0" algn="just">
                  <a:buNone/>
                </a:pPr>
                <a:r>
                  <a:rPr lang="en-US" sz="2400" dirty="0" smtClean="0">
                    <a:latin typeface="Times New Roman"/>
                  </a:rPr>
                  <a:t>We have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𝐴𝑥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+</m:t>
                    </m:r>
                    <m:r>
                      <a:rPr lang="en-US" sz="2400" b="0" i="1" smtClean="0">
                        <a:latin typeface="Cambria Math"/>
                      </a:rPr>
                      <m:t>𝐵𝑢</m:t>
                    </m:r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𝑡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>
                  <a:latin typeface="Times New Roman"/>
                </a:endParaRPr>
              </a:p>
              <a:p>
                <a:pPr marL="0" indent="0" algn="just">
                  <a:buNone/>
                </a:pPr>
                <a:r>
                  <a:rPr lang="en-US" sz="2400" dirty="0" smtClean="0">
                    <a:solidFill>
                      <a:srgbClr val="FF0000"/>
                    </a:solidFill>
                  </a:rPr>
                  <a:t>		</a:t>
                </a:r>
                <a:r>
                  <a:rPr lang="en-US" sz="1600" dirty="0" smtClean="0">
                    <a:solidFill>
                      <a:srgbClr val="FF0000"/>
                    </a:solidFill>
                  </a:rPr>
                  <a:t>Homogenous    Forcing</a:t>
                </a:r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153400" cy="4114800"/>
              </a:xfrm>
              <a:blipFill rotWithShape="1">
                <a:blip r:embed="rId2"/>
                <a:stretch>
                  <a:fillRect l="-1197" t="-1185" r="-1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63</a:t>
            </a:fld>
            <a:endParaRPr lang="en-US">
              <a:solidFill>
                <a:srgbClr val="40458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09600" y="4114800"/>
                <a:ext cx="8098360" cy="1600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Need to solve the Homogenous part first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/>
                            </a:rPr>
                            <m:t>𝑑𝑥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US" sz="2000" b="0" i="1" smtClean="0">
                          <a:latin typeface="Cambria Math"/>
                        </a:rPr>
                        <m:t>=</m:t>
                      </m:r>
                      <m:r>
                        <a:rPr lang="en-US" sz="2000" b="0" i="1" smtClean="0">
                          <a:latin typeface="Cambria Math"/>
                        </a:rPr>
                        <m:t>𝐴𝑥</m:t>
                      </m:r>
                      <m:r>
                        <a:rPr lang="en-US" sz="2000" b="0" i="1" smtClean="0">
                          <a:latin typeface="Cambria Math"/>
                        </a:rPr>
                        <m:t>(</m:t>
                      </m:r>
                      <m:r>
                        <a:rPr lang="en-US" sz="2000" b="0" i="1" smtClean="0">
                          <a:latin typeface="Cambria Math"/>
                        </a:rPr>
                        <m:t>𝑡</m:t>
                      </m:r>
                      <m:r>
                        <a:rPr lang="en-US" sz="20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 smtClean="0"/>
              </a:p>
              <a:p>
                <a:r>
                  <a:rPr lang="en-US" sz="2000" dirty="0" smtClean="0"/>
                  <a:t>From Diff. Eq.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𝐴𝑡</m:t>
                        </m:r>
                      </m:sup>
                    </m:sSup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 OR       </a:t>
                </a:r>
                <a:r>
                  <a:rPr lang="en-US" sz="2000" dirty="0" err="1" smtClean="0"/>
                  <a:t>sx</a:t>
                </a:r>
                <a:r>
                  <a:rPr lang="en-US" sz="2000" dirty="0" smtClean="0"/>
                  <a:t>(s)-x(0)=Ax(s)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/>
                        <a:ea typeface="Cambria Math"/>
                      </a:rPr>
                      <m:t>x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/>
                            <a:ea typeface="Cambria Math"/>
                          </a:rPr>
                          <m:t>t</m:t>
                        </m:r>
                      </m:e>
                    </m:d>
                    <m:r>
                      <a:rPr lang="en-US" sz="2000" b="0" i="0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i="1" smtClean="0">
                        <a:latin typeface="Cambria Math"/>
                        <a:ea typeface="Cambria Math"/>
                      </a:rPr>
                      <m:t>∅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x(0)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𝑙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𝑠𝐼</m:t>
                        </m:r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𝐴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/>
                              </a:rPr>
                              <m:t>1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000" dirty="0" smtClean="0"/>
                  <a:t>}x(0)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114800"/>
                <a:ext cx="8098360" cy="1600823"/>
              </a:xfrm>
              <a:prstGeom prst="rect">
                <a:avLst/>
              </a:prstGeom>
              <a:blipFill rotWithShape="0">
                <a:blip r:embed="rId3"/>
                <a:stretch>
                  <a:fillRect l="-753" t="-1901" b="-5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81000" y="5812183"/>
                <a:ext cx="8326960" cy="6778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∅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𝐴𝑡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𝑙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𝑠𝐼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 smtClean="0"/>
                  <a:t>     </a:t>
                </a:r>
              </a:p>
              <a:p>
                <a:r>
                  <a:rPr lang="en-US" dirty="0" smtClean="0"/>
                  <a:t>Where</a:t>
                </a:r>
                <a:r>
                  <a:rPr lang="en-US" sz="2000" dirty="0" smtClean="0">
                    <a:solidFill>
                      <a:srgbClr val="40458C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∅(</m:t>
                    </m:r>
                    <m:r>
                      <a:rPr lang="en-US" sz="20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sz="20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dirty="0" smtClean="0"/>
                  <a:t>: State transition matrix  (represent the free response of the system </a:t>
                </a:r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812183"/>
                <a:ext cx="8326960" cy="677814"/>
              </a:xfrm>
              <a:prstGeom prst="rect">
                <a:avLst/>
              </a:prstGeom>
              <a:blipFill rotWithShape="1">
                <a:blip r:embed="rId4"/>
                <a:stretch>
                  <a:fillRect l="-659" r="-586" b="-11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1186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153400" cy="1143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660066"/>
                </a:solidFill>
                <a:latin typeface="Arial"/>
              </a:rPr>
              <a:t>4.11 Time Domain Solution of State</a:t>
            </a:r>
            <a:br>
              <a:rPr lang="en-US" sz="3600" b="1" dirty="0">
                <a:solidFill>
                  <a:srgbClr val="660066"/>
                </a:solidFill>
                <a:latin typeface="Arial"/>
              </a:rPr>
            </a:br>
            <a:r>
              <a:rPr lang="en-US" sz="3600" b="1" dirty="0">
                <a:solidFill>
                  <a:srgbClr val="660066"/>
                </a:solidFill>
                <a:latin typeface="Arial"/>
              </a:rPr>
              <a:t>Equations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600200"/>
                <a:ext cx="8001000" cy="4114800"/>
              </a:xfrm>
            </p:spPr>
            <p:txBody>
              <a:bodyPr/>
              <a:lstStyle/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</a:pPr>
                <a14:m>
                  <m:oMath xmlns:m="http://schemas.openxmlformats.org/officeDocument/2006/math">
                    <m:r>
                      <a:rPr lang="en-US" sz="2200" i="1" kern="1200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∅</m:t>
                    </m:r>
                    <m:d>
                      <m:dPr>
                        <m:ctrlPr>
                          <a:rPr lang="en-US" sz="22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  <m:r>
                      <a:rPr lang="en-US" sz="2200" i="1" kern="120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2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  <m:sup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𝐴𝑡</m:t>
                        </m:r>
                      </m:sup>
                    </m:sSup>
                    <m:r>
                      <a:rPr lang="en-US" sz="2200" i="1" kern="120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sz="22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𝑙</m:t>
                        </m:r>
                      </m:e>
                      <m:sup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2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𝑠𝐼</m:t>
                        </m:r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𝐴</m:t>
                        </m:r>
                        <m:sSup>
                          <m:sSupPr>
                            <m:ctrlPr>
                              <a:rPr lang="en-US" sz="2200" i="1" kern="120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200" i="1" kern="1200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200" i="1" kern="1200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2200" i="1" kern="1200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sz="2200" kern="1200" dirty="0">
                    <a:solidFill>
                      <a:srgbClr val="40458C"/>
                    </a:solidFill>
                  </a:rPr>
                  <a:t>     </a:t>
                </a:r>
              </a:p>
              <a:p>
                <a:pPr marL="0" indent="0" algn="just">
                  <a:buNone/>
                </a:pPr>
                <a:r>
                  <a:rPr lang="en-US" sz="2200" kern="1200" dirty="0">
                    <a:solidFill>
                      <a:srgbClr val="40458C"/>
                    </a:solidFill>
                  </a:rPr>
                  <a:t>Where</a:t>
                </a:r>
                <a:r>
                  <a:rPr lang="en-US" sz="2200" kern="1200" dirty="0">
                    <a:solidFill>
                      <a:srgbClr val="40458C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r>
                      <a:rPr lang="en-US" sz="2200" i="1" kern="120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∅(</m:t>
                    </m:r>
                    <m:r>
                      <a:rPr lang="en-US" sz="2200" i="1" kern="120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𝑡</m:t>
                    </m:r>
                    <m:r>
                      <a:rPr lang="en-US" sz="2200" i="1" kern="120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200" kern="1200" dirty="0">
                    <a:solidFill>
                      <a:srgbClr val="40458C"/>
                    </a:solidFill>
                  </a:rPr>
                  <a:t>: State transition </a:t>
                </a:r>
                <a:r>
                  <a:rPr lang="en-US" sz="2200" kern="1200" dirty="0" smtClean="0">
                    <a:solidFill>
                      <a:srgbClr val="40458C"/>
                    </a:solidFill>
                  </a:rPr>
                  <a:t>matrix, The </a:t>
                </a:r>
                <a:r>
                  <a:rPr lang="en-US" sz="2200" kern="1200" dirty="0">
                    <a:solidFill>
                      <a:srgbClr val="40458C"/>
                    </a:solidFill>
                  </a:rPr>
                  <a:t>state-transition matrix is defined as a matrix that satisfies the linear homogeneous state </a:t>
                </a:r>
                <a:r>
                  <a:rPr lang="en-US" sz="2200" kern="1200" dirty="0" smtClean="0">
                    <a:solidFill>
                      <a:srgbClr val="40458C"/>
                    </a:solidFill>
                  </a:rPr>
                  <a:t>equation.</a:t>
                </a:r>
              </a:p>
              <a:p>
                <a:pPr marL="0" indent="0">
                  <a:buNone/>
                </a:pPr>
                <a:r>
                  <a:rPr lang="en-US" sz="2200" kern="1200" dirty="0" smtClean="0">
                    <a:solidFill>
                      <a:srgbClr val="40458C"/>
                    </a:solidFill>
                  </a:rPr>
                  <a:t>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𝐴𝑡</m:t>
                        </m:r>
                      </m:sup>
                    </m:sSup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𝐼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𝐴𝑡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𝐴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  <m:sup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+…</m:t>
                    </m:r>
                  </m:oMath>
                </a14:m>
                <a:r>
                  <a:rPr lang="en-US" sz="2400" dirty="0">
                    <a:solidFill>
                      <a:srgbClr val="40458C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40458C"/>
                    </a:solidFill>
                  </a:rPr>
                  <a:t>     </a:t>
                </a:r>
                <a:endParaRPr lang="en-US" sz="2400" dirty="0">
                  <a:solidFill>
                    <a:srgbClr val="40458C"/>
                  </a:solidFill>
                </a:endParaRP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>
                    <a:latin typeface="Times New Roman"/>
                  </a:rPr>
                  <a:t>Because the state-transition matrix satisfies the homogeneous state equation, it </a:t>
                </a:r>
                <a:r>
                  <a:rPr lang="en-US" sz="2400" dirty="0" smtClean="0">
                    <a:latin typeface="Times New Roman"/>
                  </a:rPr>
                  <a:t>represents the </a:t>
                </a:r>
                <a:r>
                  <a:rPr lang="en-US" sz="2400" b="1" dirty="0">
                    <a:solidFill>
                      <a:srgbClr val="FF0000"/>
                    </a:solidFill>
                    <a:latin typeface="Times New Roman"/>
                  </a:rPr>
                  <a:t>free response </a:t>
                </a:r>
                <a:r>
                  <a:rPr lang="en-US" sz="2400" dirty="0">
                    <a:latin typeface="Times New Roman"/>
                  </a:rPr>
                  <a:t>of the system. In other words, it governs the response that is excited </a:t>
                </a:r>
                <a:r>
                  <a:rPr lang="en-US" sz="2400" dirty="0" smtClean="0">
                    <a:latin typeface="Times New Roman"/>
                  </a:rPr>
                  <a:t>by the </a:t>
                </a:r>
                <a:r>
                  <a:rPr lang="en-US" sz="2400" dirty="0">
                    <a:latin typeface="Times New Roman"/>
                  </a:rPr>
                  <a:t>initial conditions </a:t>
                </a:r>
                <a:r>
                  <a:rPr lang="en-US" sz="2400" dirty="0" smtClean="0">
                    <a:latin typeface="Times New Roman"/>
                  </a:rPr>
                  <a:t>only</a:t>
                </a:r>
              </a:p>
              <a:p>
                <a:pPr algn="just">
                  <a:buFont typeface="Arial" pitchFamily="34" charset="0"/>
                  <a:buChar char="•"/>
                </a:pPr>
                <a:r>
                  <a:rPr lang="en-US" sz="2400" dirty="0">
                    <a:latin typeface="Times New Roman"/>
                  </a:rPr>
                  <a:t>the state-transition matrix </a:t>
                </a:r>
                <a14:m>
                  <m:oMath xmlns:m="http://schemas.openxmlformats.org/officeDocument/2006/math">
                    <m:r>
                      <a:rPr lang="en-US" sz="2200" i="1" kern="120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∅</m:t>
                    </m:r>
                    <m:d>
                      <m:dPr>
                        <m:ctrlPr>
                          <a:rPr lang="en-US" sz="2200" i="1" kern="120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i="1" kern="120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>
                    <a:latin typeface="Times New Roman"/>
                  </a:rPr>
                  <a:t>completely defines the transition of the states from the initial time t = 0 to any time t when the inputs are zero.</a:t>
                </a:r>
              </a:p>
              <a:p>
                <a:pPr marL="0" indent="0" algn="just">
                  <a:buNone/>
                </a:pPr>
                <a:endParaRPr lang="en-US" sz="2200" kern="1200" dirty="0">
                  <a:solidFill>
                    <a:srgbClr val="40458C"/>
                  </a:solidFill>
                </a:endParaRPr>
              </a:p>
              <a:p>
                <a:pPr marL="0" lvl="0" indent="0" fontAlgn="auto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None/>
                </a:pPr>
                <a:endParaRPr lang="en-US" sz="1800" kern="1200" dirty="0">
                  <a:solidFill>
                    <a:srgbClr val="40458C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600200"/>
                <a:ext cx="8001000" cy="4114800"/>
              </a:xfrm>
              <a:blipFill rotWithShape="1">
                <a:blip r:embed="rId2"/>
                <a:stretch>
                  <a:fillRect l="-1296" r="-1143" b="-20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64</a:t>
            </a:fld>
            <a:endParaRPr lang="en-US">
              <a:solidFill>
                <a:srgbClr val="4045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90327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077200" cy="1143000"/>
          </a:xfrm>
        </p:spPr>
        <p:txBody>
          <a:bodyPr/>
          <a:lstStyle/>
          <a:p>
            <a:pPr algn="ctr"/>
            <a:r>
              <a:rPr lang="en-US" sz="3600" b="1" dirty="0">
                <a:solidFill>
                  <a:srgbClr val="660066"/>
                </a:solidFill>
                <a:latin typeface="Arial"/>
              </a:rPr>
              <a:t>4.11 Time Domain Solution of State</a:t>
            </a:r>
            <a:br>
              <a:rPr lang="en-US" sz="3600" b="1" dirty="0">
                <a:solidFill>
                  <a:srgbClr val="660066"/>
                </a:solidFill>
                <a:latin typeface="Arial"/>
              </a:rPr>
            </a:br>
            <a:r>
              <a:rPr lang="en-US" sz="3600" b="1" dirty="0">
                <a:solidFill>
                  <a:srgbClr val="660066"/>
                </a:solidFill>
                <a:latin typeface="Arial"/>
              </a:rPr>
              <a:t>Equations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229600" cy="3812554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300" dirty="0" smtClean="0"/>
                  <a:t>Now we can solve the whole State Eq. (State transition Eq.)</a:t>
                </a:r>
                <a:endParaRPr lang="en-US" sz="2300" b="0" dirty="0" smtClean="0"/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𝑥</m:t>
                        </m:r>
                      </m:e>
                    </m:acc>
                    <m:d>
                      <m:d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𝐴𝑥</m:t>
                    </m:r>
                    <m:d>
                      <m:dPr>
                        <m:ctrlPr>
                          <a:rPr lang="en-US" sz="24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𝐵𝑢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(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𝑡</m:t>
                    </m:r>
                    <m:r>
                      <a:rPr lang="en-US" sz="2400" i="1">
                        <a:solidFill>
                          <a:srgbClr val="40458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rgbClr val="40458C"/>
                    </a:solidFill>
                    <a:latin typeface="Times New Roman"/>
                  </a:rPr>
                  <a:t> </a:t>
                </a: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:r>
                  <a:rPr lang="en-US" sz="2400" dirty="0" smtClean="0">
                    <a:solidFill>
                      <a:srgbClr val="40458C"/>
                    </a:solidFill>
                    <a:latin typeface="Times New Roman"/>
                  </a:rPr>
                  <a:t>We have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40458C"/>
                        </a:solidFill>
                        <a:latin typeface="Cambria Math"/>
                      </a:rPr>
                      <m:t>   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=(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𝑠𝐼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+(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𝑠𝐼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−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𝐴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𝐵𝑢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𝑠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sz="2400" b="0" dirty="0" smtClean="0">
                  <a:solidFill>
                    <a:srgbClr val="40458C"/>
                  </a:solidFill>
                  <a:latin typeface="Times New Roman"/>
                </a:endParaRP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:r>
                  <a:rPr lang="en-US" sz="2400" dirty="0" smtClean="0">
                    <a:solidFill>
                      <a:srgbClr val="40458C"/>
                    </a:solidFill>
                    <a:latin typeface="Times New Roman"/>
                  </a:rPr>
                  <a:t>Taking the Laplace inverse                                                   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∅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(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en-US" sz="2400" dirty="0" smtClean="0">
                  <a:solidFill>
                    <a:srgbClr val="FF0000"/>
                  </a:solidFill>
                  <a:latin typeface="Times New Roman"/>
                </a:endParaRP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𝑙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𝑠𝐼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𝐴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𝑙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𝑠𝐼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𝐴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rgbClr val="40458C"/>
                                </a:solidFill>
                                <a:latin typeface="Cambria Math"/>
                              </a:rPr>
                              <m:t>1</m:t>
                            </m:r>
                          </m:sup>
                        </m:sSup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𝐵𝑢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𝑠</m:t>
                        </m:r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r>
                  <a:rPr lang="en-US" sz="2400" dirty="0" smtClean="0">
                    <a:solidFill>
                      <a:srgbClr val="40458C"/>
                    </a:solidFill>
                    <a:latin typeface="Times New Roman"/>
                  </a:rPr>
                  <a:t> </a:t>
                </a: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</a:rPr>
                      <m:t>=   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𝑥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   +  ∅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∗</m:t>
                    </m:r>
                    <m:r>
                      <a:rPr lang="en-US" sz="2400" b="0" i="1" smtClean="0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𝐵𝑢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b="0" dirty="0" smtClean="0">
                    <a:solidFill>
                      <a:srgbClr val="40458C"/>
                    </a:solidFill>
                    <a:latin typeface="Times New Roman"/>
                    <a:ea typeface="Cambria Math"/>
                  </a:rPr>
                  <a:t> </a:t>
                </a: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40458C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40458C"/>
                          </a:solidFill>
                          <a:latin typeface="Cambria Math"/>
                          <a:ea typeface="Cambria Math"/>
                        </a:rPr>
                        <m:t>=∅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40458C"/>
                          </a:solidFill>
                          <a:latin typeface="Cambria Math"/>
                          <a:ea typeface="Cambria Math"/>
                        </a:rPr>
                        <m:t>𝑥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40458C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nary>
                        <m:naryPr>
                          <m:ctrlP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</m:sup>
                        <m:e>
                          <m: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∅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𝐵𝑢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40458C"/>
                                  </a:solidFill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𝑑</m:t>
                          </m:r>
                          <m:r>
                            <a:rPr lang="en-US" sz="2400" b="0" i="1" smtClean="0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𝜏</m:t>
                          </m:r>
                        </m:e>
                      </m:nary>
                    </m:oMath>
                  </m:oMathPara>
                </a14:m>
                <a:endParaRPr lang="en-US" sz="2400" b="0" dirty="0" smtClean="0">
                  <a:solidFill>
                    <a:srgbClr val="40458C"/>
                  </a:solidFill>
                  <a:latin typeface="Times New Roman"/>
                  <a:ea typeface="Cambria Math"/>
                </a:endParaRPr>
              </a:p>
              <a:p>
                <a:pPr marL="0" lvl="0" indent="0" algn="just">
                  <a:buClr>
                    <a:srgbClr val="6F89F7"/>
                  </a:buClr>
                  <a:buNone/>
                </a:pPr>
                <a:r>
                  <a:rPr lang="en-US" sz="1800" b="0" dirty="0" smtClean="0">
                    <a:solidFill>
                      <a:srgbClr val="40458C"/>
                    </a:solidFill>
                    <a:latin typeface="Times New Roman"/>
                    <a:ea typeface="Cambria Math"/>
                  </a:rPr>
                  <a:t>                                           </a:t>
                </a:r>
                <a:endParaRPr lang="en-US" sz="2400" dirty="0">
                  <a:solidFill>
                    <a:srgbClr val="40458C"/>
                  </a:solidFill>
                  <a:latin typeface="Times New Roman"/>
                </a:endParaRPr>
              </a:p>
              <a:p>
                <a:pPr marL="0" indent="0">
                  <a:buNone/>
                </a:pPr>
                <a:endParaRPr lang="en-US" sz="2400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pPr marL="0" indent="0">
                  <a:buNone/>
                </a:pPr>
                <a:endParaRPr lang="en-US" b="0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229600" cy="3812554"/>
              </a:xfrm>
              <a:blipFill rotWithShape="1">
                <a:blip r:embed="rId2"/>
                <a:stretch>
                  <a:fillRect l="-1111" t="-11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65</a:t>
            </a:fld>
            <a:endParaRPr lang="en-US">
              <a:solidFill>
                <a:srgbClr val="40458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4948535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kern="0" dirty="0">
                <a:solidFill>
                  <a:srgbClr val="40458C"/>
                </a:solidFill>
                <a:latin typeface="Times New Roman"/>
                <a:ea typeface="Cambria Math"/>
              </a:rPr>
              <a:t> Natural </a:t>
            </a:r>
            <a:endParaRPr lang="en-US" kern="0" dirty="0" smtClean="0">
              <a:solidFill>
                <a:srgbClr val="40458C"/>
              </a:solidFill>
              <a:latin typeface="Times New Roman"/>
              <a:ea typeface="Cambria Math"/>
            </a:endParaRPr>
          </a:p>
          <a:p>
            <a:r>
              <a:rPr lang="en-US" kern="0" dirty="0" smtClean="0">
                <a:solidFill>
                  <a:srgbClr val="40458C"/>
                </a:solidFill>
                <a:latin typeface="Times New Roman"/>
                <a:ea typeface="Cambria Math"/>
              </a:rPr>
              <a:t>Zero Input Response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49762" y="4957924"/>
            <a:ext cx="12352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cs typeface="+mj-cs"/>
              </a:rPr>
              <a:t>Forced</a:t>
            </a:r>
          </a:p>
          <a:p>
            <a:r>
              <a:rPr lang="en-US" dirty="0" smtClean="0">
                <a:cs typeface="+mj-cs"/>
              </a:rPr>
              <a:t>Zero State</a:t>
            </a:r>
          </a:p>
          <a:p>
            <a:r>
              <a:rPr lang="en-US" dirty="0" smtClean="0">
                <a:cs typeface="+mj-cs"/>
              </a:rPr>
              <a:t>Response</a:t>
            </a:r>
            <a:endParaRPr lang="en-US" dirty="0">
              <a:cs typeface="+mj-cs"/>
            </a:endParaRPr>
          </a:p>
        </p:txBody>
      </p:sp>
      <p:cxnSp>
        <p:nvCxnSpPr>
          <p:cNvPr id="18" name="Straight Connector 17"/>
          <p:cNvCxnSpPr/>
          <p:nvPr/>
        </p:nvCxnSpPr>
        <p:spPr bwMode="auto">
          <a:xfrm flipH="1">
            <a:off x="5867400" y="3048000"/>
            <a:ext cx="20574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Straight Arrow Connector 19"/>
          <p:cNvCxnSpPr/>
          <p:nvPr/>
        </p:nvCxnSpPr>
        <p:spPr bwMode="auto">
          <a:xfrm>
            <a:off x="5867400" y="3048000"/>
            <a:ext cx="0" cy="2286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534079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latin typeface="Arial"/>
              </a:rPr>
              <a:t>Example </a:t>
            </a:r>
            <a:r>
              <a:rPr lang="en-US" sz="3600" b="1" dirty="0" smtClean="0">
                <a:latin typeface="Arial"/>
              </a:rPr>
              <a:t>4.12  P 204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287500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200" dirty="0">
                <a:solidFill>
                  <a:srgbClr val="FF0000"/>
                </a:solidFill>
                <a:latin typeface="Times New Roman"/>
              </a:rPr>
              <a:t>PROBLEM: </a:t>
            </a:r>
            <a:r>
              <a:rPr lang="en-US" sz="2200" dirty="0">
                <a:latin typeface="Times New Roman"/>
              </a:rPr>
              <a:t>For the state equation and initial state vector shown </a:t>
            </a:r>
            <a:r>
              <a:rPr lang="en-US" sz="2200" dirty="0" smtClean="0">
                <a:latin typeface="Times New Roman"/>
              </a:rPr>
              <a:t>below, where </a:t>
            </a:r>
            <a:r>
              <a:rPr lang="en-US" sz="2200" i="1" dirty="0">
                <a:latin typeface="Times New Roman"/>
              </a:rPr>
              <a:t>u(t) </a:t>
            </a:r>
            <a:r>
              <a:rPr lang="en-US" sz="2200" dirty="0">
                <a:latin typeface="Times New Roman"/>
              </a:rPr>
              <a:t>is a unit step, find the state-transition matrix and then solve for </a:t>
            </a:r>
            <a:r>
              <a:rPr lang="en-US" sz="2200" i="1" dirty="0">
                <a:latin typeface="Times New Roman"/>
              </a:rPr>
              <a:t>x(t).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3048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66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597727"/>
            <a:ext cx="3632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3982483"/>
            <a:ext cx="8077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solidFill>
                  <a:srgbClr val="FF0000"/>
                </a:solidFill>
                <a:latin typeface="Times New Roman"/>
              </a:rPr>
              <a:t>SOLUTION</a:t>
            </a:r>
            <a:r>
              <a:rPr lang="en-US" sz="2200" dirty="0">
                <a:latin typeface="Times New Roman"/>
              </a:rPr>
              <a:t>: Since the state equation is in the form</a:t>
            </a: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46211" y="4475202"/>
                <a:ext cx="250947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∅</m:t>
                    </m:r>
                    <m:d>
                      <m:dPr>
                        <m:ctrlPr>
                          <a:rPr lang="en-US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  <m:r>
                      <a:rPr lang="en-US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𝑙</m:t>
                        </m:r>
                      </m:e>
                      <m:sup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𝑠𝐼</m:t>
                        </m:r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𝐴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40458C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i="1">
                                <a:solidFill>
                                  <a:srgbClr val="40458C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>
                    <a:solidFill>
                      <a:srgbClr val="40458C"/>
                    </a:solidFill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211" y="4475202"/>
                <a:ext cx="2509470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243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546211" y="5024459"/>
                <a:ext cx="4353050" cy="11821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𝑙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40458C"/>
                              </a:solidFill>
                              <a:latin typeface="Cambria Math"/>
                              <a:ea typeface="Cambria Math"/>
                            </a:rPr>
                            <m:t>1</m:t>
                          </m:r>
                        </m:sup>
                      </m:sSup>
                      <m:d>
                        <m:dPr>
                          <m:begChr m:val="{"/>
                          <m:endChr m:val="}"/>
                          <m:ctrlPr>
                            <a:rPr lang="en-US" i="1" smtClean="0">
                              <a:solidFill>
                                <a:srgbClr val="40458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solidFill>
                                    <a:srgbClr val="40458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>
                                      <a:solidFill>
                                        <a:srgbClr val="40458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mPr>
                                <m:m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6</m:t>
                                        </m:r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𝑠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6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8</m:t>
                                        </m:r>
                                      </m:den>
                                    </m:f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𝑠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6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8</m:t>
                                        </m:r>
                                      </m:den>
                                    </m:f>
                                  </m:e>
                                </m:mr>
                                <m:mr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−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8</m:t>
                                        </m:r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𝑠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6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8</m:t>
                                        </m:r>
                                      </m:den>
                                    </m:f>
                                  </m:e>
                                  <m:e>
                                    <m:f>
                                      <m:fPr>
                                        <m:ctrlP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 panose="02040503050406030204" pitchFamily="18" charset="0"/>
                                            <a:ea typeface="Cambria Math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𝑠</m:t>
                                        </m:r>
                                      </m:num>
                                      <m:den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𝑠</m:t>
                                            </m:r>
                                          </m:e>
                                          <m:sup>
                                            <m:r>
                                              <a:rPr lang="en-US" i="1">
                                                <a:solidFill>
                                                  <a:srgbClr val="40458C"/>
                                                </a:solidFill>
                                                <a:latin typeface="Cambria Math"/>
                                                <a:ea typeface="Cambria Math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6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𝑠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+</m:t>
                                        </m:r>
                                        <m:r>
                                          <a:rPr lang="en-US" i="1">
                                            <a:solidFill>
                                              <a:srgbClr val="40458C"/>
                                            </a:solidFill>
                                            <a:latin typeface="Cambria Math"/>
                                            <a:ea typeface="Cambria Math"/>
                                          </a:rPr>
                                          <m:t>8</m:t>
                                        </m:r>
                                      </m:den>
                                    </m:f>
                                  </m:e>
                                </m:mr>
                              </m:m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211" y="5024459"/>
                <a:ext cx="4353050" cy="11821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041998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4.12  P 204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67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76400"/>
            <a:ext cx="38862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200400"/>
            <a:ext cx="3657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495800"/>
            <a:ext cx="2430463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905000"/>
            <a:ext cx="10668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539149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rgbClr val="660066"/>
                </a:solidFill>
                <a:latin typeface="Arial"/>
              </a:rPr>
              <a:t>Example 4.12  P 204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68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52578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364" y="1447800"/>
            <a:ext cx="2286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648200"/>
            <a:ext cx="6858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127" y="3429000"/>
            <a:ext cx="2202873" cy="1323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014374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153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latin typeface="Times New Roman"/>
              </a:rPr>
              <a:t>Consider the state equation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69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32385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85800" y="3435927"/>
                <a:ext cx="8153400" cy="7694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>
                    <a:solidFill>
                      <a:srgbClr val="FF0000"/>
                    </a:solidFill>
                    <a:latin typeface="Times New Roman"/>
                  </a:rPr>
                  <a:t>The problem </a:t>
                </a:r>
                <a:r>
                  <a:rPr lang="en-US" sz="2200" dirty="0">
                    <a:latin typeface="Times New Roman"/>
                  </a:rPr>
                  <a:t>is to determine the state-transition matrix </a:t>
                </a:r>
                <a14:m>
                  <m:oMath xmlns:m="http://schemas.openxmlformats.org/officeDocument/2006/math"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∅</m:t>
                    </m:r>
                    <m:d>
                      <m:dPr>
                        <m:ctrlPr>
                          <a:rPr lang="en-US" sz="2200" i="1">
                            <a:solidFill>
                              <a:srgbClr val="40458C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en-US" sz="2200" i="1">
                            <a:solidFill>
                              <a:srgbClr val="40458C"/>
                            </a:solidFill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</m:d>
                    <m:r>
                      <a:rPr lang="en-US" sz="2200" i="1">
                        <a:solidFill>
                          <a:srgbClr val="40458C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200" dirty="0">
                    <a:latin typeface="Times New Roman"/>
                  </a:rPr>
                  <a:t>and the state vector </a:t>
                </a:r>
                <a:r>
                  <a:rPr lang="en-US" sz="2200" dirty="0" smtClean="0">
                    <a:latin typeface="Times New Roman"/>
                  </a:rPr>
                  <a:t>x(t) </a:t>
                </a:r>
                <a:r>
                  <a:rPr lang="en-US" sz="2200" dirty="0">
                    <a:latin typeface="Times New Roman"/>
                  </a:rPr>
                  <a:t>for </a:t>
                </a:r>
                <a:r>
                  <a:rPr lang="en-US" sz="2200" i="1" dirty="0">
                    <a:latin typeface="Times New Roman"/>
                  </a:rPr>
                  <a:t>t &gt; </a:t>
                </a:r>
                <a:r>
                  <a:rPr lang="en-US" sz="2200" dirty="0">
                    <a:latin typeface="Times New Roman"/>
                  </a:rPr>
                  <a:t>0 </a:t>
                </a:r>
                <a:r>
                  <a:rPr lang="en-US" sz="2200" dirty="0" smtClean="0">
                    <a:latin typeface="Times New Roman"/>
                  </a:rPr>
                  <a:t>when the </a:t>
                </a:r>
                <a:r>
                  <a:rPr lang="en-US" sz="2200" dirty="0">
                    <a:latin typeface="Times New Roman"/>
                  </a:rPr>
                  <a:t>input is </a:t>
                </a:r>
                <a:r>
                  <a:rPr lang="en-US" sz="2200" i="1" dirty="0">
                    <a:latin typeface="Times New Roman"/>
                  </a:rPr>
                  <a:t>u(t) </a:t>
                </a:r>
                <a:r>
                  <a:rPr lang="en-US" sz="2200" dirty="0">
                    <a:latin typeface="Times New Roman"/>
                  </a:rPr>
                  <a:t>= 1 for </a:t>
                </a:r>
                <a:r>
                  <a:rPr lang="en-US" sz="2200" i="1" dirty="0">
                    <a:latin typeface="Times New Roman"/>
                  </a:rPr>
                  <a:t>t &gt; </a:t>
                </a:r>
                <a:r>
                  <a:rPr lang="en-US" sz="2200" dirty="0">
                    <a:latin typeface="Times New Roman"/>
                  </a:rPr>
                  <a:t>0.</a:t>
                </a:r>
                <a:endParaRPr lang="en-US" sz="22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3435927"/>
                <a:ext cx="8153400" cy="769441"/>
              </a:xfrm>
              <a:prstGeom prst="rect">
                <a:avLst/>
              </a:prstGeom>
              <a:blipFill rotWithShape="1">
                <a:blip r:embed="rId3"/>
                <a:stretch>
                  <a:fillRect l="-972" t="-4762" r="-972" b="-158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678872" y="4343400"/>
            <a:ext cx="808412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FF0000"/>
                </a:solidFill>
                <a:latin typeface="Times New Roman"/>
              </a:rPr>
              <a:t>Solution: </a:t>
            </a:r>
            <a:r>
              <a:rPr lang="en-US" sz="2200" dirty="0" smtClean="0">
                <a:latin typeface="Times New Roman"/>
              </a:rPr>
              <a:t>The </a:t>
            </a:r>
            <a:r>
              <a:rPr lang="en-US" sz="2200" dirty="0">
                <a:latin typeface="Times New Roman"/>
              </a:rPr>
              <a:t>coefficient matrices are identified to be</a:t>
            </a:r>
            <a:endParaRPr lang="en-US" sz="2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029200"/>
            <a:ext cx="2895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40573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Example</a:t>
            </a:r>
            <a:endParaRPr lang="en-US" sz="3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40458C"/>
                </a:solidFill>
              </a:rPr>
              <a:t>Basil Hamed</a:t>
            </a:r>
            <a:endParaRPr lang="en-US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70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4724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4648200" cy="9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5800" y="3646161"/>
            <a:ext cx="822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>
                <a:latin typeface="Times New Roman"/>
              </a:rPr>
              <a:t>The state-transition matrix of A is found by taking the inverse Laplace </a:t>
            </a:r>
            <a:r>
              <a:rPr lang="en-US" sz="2200" dirty="0" smtClean="0">
                <a:latin typeface="Times New Roman"/>
              </a:rPr>
              <a:t>transform of above eq.</a:t>
            </a:r>
            <a:endParaRPr lang="en-US" sz="22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800600"/>
            <a:ext cx="4991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391562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660066"/>
                </a:solidFill>
              </a:rPr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447800"/>
            <a:ext cx="8153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200" dirty="0">
                <a:latin typeface="Times New Roman"/>
              </a:rPr>
              <a:t>The state-transition equation for </a:t>
            </a:r>
            <a:r>
              <a:rPr lang="en-US" sz="2200" i="1" dirty="0">
                <a:latin typeface="Times New Roman"/>
              </a:rPr>
              <a:t>t &gt; </a:t>
            </a:r>
            <a:r>
              <a:rPr lang="en-US" sz="2200" dirty="0">
                <a:latin typeface="Times New Roman"/>
              </a:rPr>
              <a:t>0 is </a:t>
            </a:r>
            <a:r>
              <a:rPr lang="en-US" sz="2200" dirty="0" smtClean="0">
                <a:latin typeface="Times New Roman"/>
              </a:rPr>
              <a:t>obtained;</a:t>
            </a:r>
            <a:endParaRPr lang="en-US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636" y="6326186"/>
            <a:ext cx="1870364" cy="457200"/>
          </a:xfrm>
        </p:spPr>
        <p:txBody>
          <a:bodyPr/>
          <a:lstStyle/>
          <a:p>
            <a:r>
              <a:rPr lang="en-US" dirty="0" smtClean="0">
                <a:solidFill>
                  <a:srgbClr val="40458C"/>
                </a:solidFill>
              </a:rPr>
              <a:t>Basil Hamed</a:t>
            </a:r>
            <a:endParaRPr lang="en-US" dirty="0">
              <a:solidFill>
                <a:srgbClr val="40458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99880-CA21-41BC-8956-16283EBDA241}" type="slidenum">
              <a:rPr lang="en-US" smtClean="0">
                <a:solidFill>
                  <a:srgbClr val="40458C"/>
                </a:solidFill>
              </a:rPr>
              <a:pPr/>
              <a:t>71</a:t>
            </a:fld>
            <a:endParaRPr lang="en-US">
              <a:solidFill>
                <a:srgbClr val="40458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6568"/>
            <a:ext cx="6096000" cy="167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479723"/>
            <a:ext cx="6172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6229" y="3288222"/>
            <a:ext cx="593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OR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533400" y="4572100"/>
                <a:ext cx="8382000" cy="734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latin typeface="Times New Roman"/>
                  </a:rPr>
                  <a:t>As an alternative, the second term of the state-transition equation can be obtained by taking the inverse </a:t>
                </a:r>
                <a:r>
                  <a:rPr lang="en-US" sz="2000" dirty="0">
                    <a:latin typeface="Times New Roman"/>
                  </a:rPr>
                  <a:t>Laplace transform of </a:t>
                </a:r>
                <a:r>
                  <a:rPr lang="en-US" sz="2000" i="1" dirty="0">
                    <a:latin typeface="Times New Roman"/>
                  </a:rPr>
                  <a:t>(</a:t>
                </a:r>
                <a:r>
                  <a:rPr lang="en-US" sz="2000" i="1" dirty="0" err="1" smtClean="0">
                    <a:latin typeface="Times New Roman"/>
                  </a:rPr>
                  <a:t>sI</a:t>
                </a:r>
                <a:r>
                  <a:rPr lang="en-US" sz="2000" dirty="0" smtClean="0">
                    <a:latin typeface="Times New Roman"/>
                  </a:rPr>
                  <a:t>- 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</a:rPr>
                          <m:t>)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Times New Roman"/>
                  </a:rPr>
                  <a:t>BU(s).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4572100"/>
                <a:ext cx="8382000" cy="734240"/>
              </a:xfrm>
              <a:prstGeom prst="rect">
                <a:avLst/>
              </a:prstGeom>
              <a:blipFill rotWithShape="1">
                <a:blip r:embed="rId4"/>
                <a:stretch>
                  <a:fillRect l="-800" t="-4167" r="-727" b="-1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91" y="5181601"/>
            <a:ext cx="5410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06288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2841</Words>
  <Application>Microsoft Office PowerPoint</Application>
  <PresentationFormat>On-screen Show (4:3)</PresentationFormat>
  <Paragraphs>486</Paragraphs>
  <Slides>71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85" baseType="lpstr">
      <vt:lpstr>Arial</vt:lpstr>
      <vt:lpstr>Calibri</vt:lpstr>
      <vt:lpstr>Cambria Math</vt:lpstr>
      <vt:lpstr>Helvetica</vt:lpstr>
      <vt:lpstr>Helvetica-Bold</vt:lpstr>
      <vt:lpstr>Helvetica-Oblique</vt:lpstr>
      <vt:lpstr>Symbol</vt:lpstr>
      <vt:lpstr>Tahoma</vt:lpstr>
      <vt:lpstr>Times New Roman</vt:lpstr>
      <vt:lpstr>Times-Italic</vt:lpstr>
      <vt:lpstr>Times-Roman</vt:lpstr>
      <vt:lpstr>Wingdings</vt:lpstr>
      <vt:lpstr>Office Theme</vt:lpstr>
      <vt:lpstr>2_Blueprint</vt:lpstr>
      <vt:lpstr>Control Systems</vt:lpstr>
      <vt:lpstr>Roadmap (Time Responses)</vt:lpstr>
      <vt:lpstr>Chapter Learning Outcomes</vt:lpstr>
      <vt:lpstr>Why Study Time Responses</vt:lpstr>
      <vt:lpstr>4.1 Introduction</vt:lpstr>
      <vt:lpstr>Time Responses – Input and Output</vt:lpstr>
      <vt:lpstr>4.2 Poles, Zeros, and System Response</vt:lpstr>
      <vt:lpstr>4.2 Poles, Zeros, and System Response</vt:lpstr>
      <vt:lpstr>Poles and Zeros of a First-Order System: An Example</vt:lpstr>
      <vt:lpstr>Poles and Zeros of a First-Order System: An Example</vt:lpstr>
      <vt:lpstr>Poles and Zeros of a First-Order System: An Example</vt:lpstr>
      <vt:lpstr>Example 4.1 P 165</vt:lpstr>
      <vt:lpstr>4.3 First-Order Systems</vt:lpstr>
      <vt:lpstr>4.3 First-Order Systems</vt:lpstr>
      <vt:lpstr>4.3 First-Order Systems</vt:lpstr>
      <vt:lpstr>4.3 First-Order Systems</vt:lpstr>
      <vt:lpstr>4.4 Second-Order Systems</vt:lpstr>
      <vt:lpstr>4.4 Second-Order Systems</vt:lpstr>
      <vt:lpstr>Overdamped Response</vt:lpstr>
      <vt:lpstr>Underdamped Response</vt:lpstr>
      <vt:lpstr>Undamped Response</vt:lpstr>
      <vt:lpstr>Critically Damped Response</vt:lpstr>
      <vt:lpstr>Natural Responses and Found Their Characteristics</vt:lpstr>
      <vt:lpstr>Step Responses for Second-Order System Damping Cases</vt:lpstr>
      <vt:lpstr>4.5 The General Second-Order System</vt:lpstr>
      <vt:lpstr>4.5 The General Second-Order System</vt:lpstr>
      <vt:lpstr>4.5 The General Second-Order System</vt:lpstr>
      <vt:lpstr>4.5 The General Second-Order System</vt:lpstr>
      <vt:lpstr>Second-Order Response as a Function of Damping Ratio</vt:lpstr>
      <vt:lpstr>Example 4.4 P. 176</vt:lpstr>
      <vt:lpstr>Example 4.4 P. 176</vt:lpstr>
      <vt:lpstr>4.6 Underdamped Second-Order Systems</vt:lpstr>
      <vt:lpstr>4.6 Underdamped Second-Order Systems</vt:lpstr>
      <vt:lpstr>4.6 Underdamped Second-Order Systems</vt:lpstr>
      <vt:lpstr>4.6 Underdamped Second-Order Systems</vt:lpstr>
      <vt:lpstr>Second-Order Underdamped Response Specifications</vt:lpstr>
      <vt:lpstr>Typical Unit Step Response</vt:lpstr>
      <vt:lpstr>Typical Unit Step Response</vt:lpstr>
      <vt:lpstr>Second-Order Underdamped Response Specifications</vt:lpstr>
      <vt:lpstr>Second-Order Underdamped Response Specifications</vt:lpstr>
      <vt:lpstr>Peak Value, Peak Time, and Overshoot (%)</vt:lpstr>
      <vt:lpstr>Delay, Rise, and Settling Times</vt:lpstr>
      <vt:lpstr>2nd Order System Properties</vt:lpstr>
      <vt:lpstr>2nd Order System Remarks</vt:lpstr>
      <vt:lpstr>Example 4.5 P. 182</vt:lpstr>
      <vt:lpstr>Pole plot for an underdamped  second-order system</vt:lpstr>
      <vt:lpstr>Example 4.6 P.184</vt:lpstr>
      <vt:lpstr>Example 4.6 P.184</vt:lpstr>
      <vt:lpstr>Example 4.7 P185</vt:lpstr>
      <vt:lpstr>Example 4.7 P185</vt:lpstr>
      <vt:lpstr>4.7 System Response with Additional Poles</vt:lpstr>
      <vt:lpstr>4.7 System Response with Additional Poles</vt:lpstr>
      <vt:lpstr>4.7 System Response with Additional Poles</vt:lpstr>
      <vt:lpstr>4.7 System Response with Additional Poles</vt:lpstr>
      <vt:lpstr>Example 4.8 P 189</vt:lpstr>
      <vt:lpstr>Example 4.8 P 189</vt:lpstr>
      <vt:lpstr>4.8 System Response With Zeros</vt:lpstr>
      <vt:lpstr>4.10 Laplace Transform Solution of State Equations</vt:lpstr>
      <vt:lpstr>Eigenvalues and Transfer Function Poles</vt:lpstr>
      <vt:lpstr>Example 4.11 P. 200</vt:lpstr>
      <vt:lpstr>Example 4.11 P. 200</vt:lpstr>
      <vt:lpstr>Example 4.11 P. 200</vt:lpstr>
      <vt:lpstr>4.11 Time Domain Solution of State Equations</vt:lpstr>
      <vt:lpstr>4.11 Time Domain Solution of State Equations</vt:lpstr>
      <vt:lpstr>4.11 Time Domain Solution of State Equations</vt:lpstr>
      <vt:lpstr>Example 4.12  P 204</vt:lpstr>
      <vt:lpstr>Example 4.12  P 204</vt:lpstr>
      <vt:lpstr>Example 4.12  P 204</vt:lpstr>
      <vt:lpstr>Example</vt:lpstr>
      <vt:lpstr>Example</vt:lpstr>
      <vt:lpstr>Example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Systems</dc:title>
  <dc:creator>Basil Hamed</dc:creator>
  <cp:lastModifiedBy>Basil Hamed</cp:lastModifiedBy>
  <cp:revision>181</cp:revision>
  <dcterms:created xsi:type="dcterms:W3CDTF">2006-08-16T00:00:00Z</dcterms:created>
  <dcterms:modified xsi:type="dcterms:W3CDTF">2018-02-24T19:19:12Z</dcterms:modified>
</cp:coreProperties>
</file>