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318" r:id="rId5"/>
    <p:sldId id="258" r:id="rId6"/>
    <p:sldId id="259" r:id="rId7"/>
    <p:sldId id="260" r:id="rId8"/>
    <p:sldId id="261" r:id="rId9"/>
    <p:sldId id="262" r:id="rId10"/>
    <p:sldId id="263" r:id="rId11"/>
    <p:sldId id="266" r:id="rId12"/>
    <p:sldId id="264" r:id="rId13"/>
    <p:sldId id="268" r:id="rId14"/>
    <p:sldId id="267" r:id="rId15"/>
    <p:sldId id="269" r:id="rId16"/>
    <p:sldId id="272" r:id="rId17"/>
    <p:sldId id="270" r:id="rId18"/>
    <p:sldId id="271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3" r:id="rId27"/>
    <p:sldId id="280" r:id="rId28"/>
    <p:sldId id="281" r:id="rId29"/>
    <p:sldId id="282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15" r:id="rId56"/>
    <p:sldId id="309" r:id="rId57"/>
    <p:sldId id="310" r:id="rId58"/>
    <p:sldId id="311" r:id="rId59"/>
    <p:sldId id="312" r:id="rId60"/>
    <p:sldId id="313" r:id="rId61"/>
    <p:sldId id="314" r:id="rId62"/>
    <p:sldId id="319" r:id="rId63"/>
    <p:sldId id="320" r:id="rId64"/>
    <p:sldId id="316" r:id="rId65"/>
    <p:sldId id="317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21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9220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grpSp>
            <p:nvGrpSpPr>
              <p:cNvPr id="9221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9222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3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4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5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6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7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8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9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0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1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2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3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4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5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6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7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8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9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0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1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2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3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4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5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6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7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8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9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0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1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2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3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4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5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6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7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8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9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0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1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2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3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4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5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6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7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8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9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0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1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2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9273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4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9275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6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7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8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9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9280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1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2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28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928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928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8FD4D00-6F41-4D0C-9B3A-8BC82FAFB4E5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347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99880-CA21-41BC-8956-16283EBDA241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21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C60CA-4A75-4A6C-B921-D2048559E68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717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8D817-3B64-4703-8DB3-DD203E1E4B2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99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D0C9D-BEA3-4D49-AB87-6921DADDA7DB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2017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DEB29-C218-411D-BC42-5E82EEB9CDE2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5210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A6F83-CC90-4624-935A-E1F1A1D0C46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701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C2AF-083F-4264-93E2-00A82819EA1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2775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42624-4F21-4AFB-8986-B3A8188F4AA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8377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E6CB0-701D-4E74-BEC0-96F0718088A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870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6C93C-8EFC-4576-B1BF-9CE5F36B287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2958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Basil Hamed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C044B76-6D53-4113-ABFC-A91B688DB1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4714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Basil Hamed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9DFD65-928E-402E-AA4A-FE3358FEC4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8302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3"/>
            <a:ext cx="5791200" cy="1057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819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8196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8197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8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9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0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1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8219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822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8249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sp>
          <p:nvSpPr>
            <p:cNvPr id="8250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grpSp>
          <p:nvGrpSpPr>
            <p:cNvPr id="8251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8252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3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4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8255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256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40458C"/>
              </a:solidFill>
            </a:endParaRPr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u="none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40458C"/>
                </a:solidFill>
              </a:rPr>
              <a:t>Basil Hamed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7529-E271-4FA7-BB72-D185353C7D46}" type="slidenum">
              <a:rPr lang="en-US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178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emf"/><Relationship Id="rId7" Type="http://schemas.openxmlformats.org/officeDocument/2006/relationships/image" Target="../media/image37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emf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7" Type="http://schemas.openxmlformats.org/officeDocument/2006/relationships/image" Target="../media/image71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png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em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2.png"/><Relationship Id="rId4" Type="http://schemas.openxmlformats.org/officeDocument/2006/relationships/image" Target="../media/image7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Control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309938"/>
            <a:ext cx="7315200" cy="1752600"/>
          </a:xfrm>
        </p:spPr>
        <p:txBody>
          <a:bodyPr/>
          <a:lstStyle/>
          <a:p>
            <a:r>
              <a:rPr lang="en-US" sz="3000" dirty="0" smtClean="0">
                <a:solidFill>
                  <a:schemeClr val="tx1"/>
                </a:solidFill>
              </a:rPr>
              <a:t>Lect.3 Modeling in The </a:t>
            </a:r>
            <a:r>
              <a:rPr lang="en-US" sz="3000" dirty="0" smtClean="0"/>
              <a:t>Time</a:t>
            </a:r>
            <a:r>
              <a:rPr lang="en-US" sz="3000" dirty="0" smtClean="0">
                <a:solidFill>
                  <a:schemeClr val="tx1"/>
                </a:solidFill>
              </a:rPr>
              <a:t> Domain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Basil Hamed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9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Chapter 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</a:rPr>
              <a:t>After completing this chapter, the student will be able to:</a:t>
            </a:r>
          </a:p>
          <a:p>
            <a:pPr marL="0" indent="0" algn="just">
              <a:buNone/>
            </a:pPr>
            <a:r>
              <a:rPr lang="en-US" sz="2400" dirty="0"/>
              <a:t>• Find a mathematical model, called a state-space representation, for a linear, </a:t>
            </a:r>
            <a:r>
              <a:rPr lang="en-US" sz="2400" dirty="0" smtClean="0"/>
              <a:t>time invariant system </a:t>
            </a:r>
            <a:r>
              <a:rPr lang="en-US" sz="2400" dirty="0"/>
              <a:t>(Sections 3.1-3.3)</a:t>
            </a:r>
          </a:p>
          <a:p>
            <a:pPr marL="0" indent="0" algn="just">
              <a:buNone/>
            </a:pPr>
            <a:r>
              <a:rPr lang="en-US" sz="2400" dirty="0"/>
              <a:t>• Model electrical and mechanical systems in state space (Section 3.4)</a:t>
            </a:r>
          </a:p>
          <a:p>
            <a:pPr marL="0" indent="0" algn="just">
              <a:buNone/>
            </a:pPr>
            <a:r>
              <a:rPr lang="en-US" sz="2400" dirty="0"/>
              <a:t>• Convert a transfer function to state space (Section 3.5)</a:t>
            </a:r>
          </a:p>
          <a:p>
            <a:pPr marL="0" indent="0" algn="just">
              <a:buNone/>
            </a:pPr>
            <a:r>
              <a:rPr lang="en-US" sz="2400" dirty="0"/>
              <a:t>• Convert a state-space representation to a transfer function (Section 3.6)</a:t>
            </a:r>
          </a:p>
          <a:p>
            <a:pPr marL="0" indent="0" algn="just">
              <a:buNone/>
            </a:pPr>
            <a:r>
              <a:rPr lang="en-US" sz="2400" dirty="0"/>
              <a:t>• Linearize a state-space representation (Section 3.7)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9492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C00000"/>
                </a:solidFill>
                <a:latin typeface="Helvetica"/>
              </a:rPr>
              <a:t>Modeling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77724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110836" y="4724400"/>
            <a:ext cx="4080164" cy="161582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200" dirty="0">
                <a:solidFill>
                  <a:srgbClr val="40458C"/>
                </a:solidFill>
                <a:latin typeface="Helvetica"/>
              </a:rPr>
              <a:t>Derive mathematical models for</a:t>
            </a:r>
          </a:p>
          <a:p>
            <a:pPr lvl="0"/>
            <a:r>
              <a:rPr lang="en-US" sz="2200" dirty="0">
                <a:solidFill>
                  <a:srgbClr val="40458C"/>
                </a:solidFill>
                <a:latin typeface="Helvetica"/>
              </a:rPr>
              <a:t>• Electrical systems</a:t>
            </a:r>
          </a:p>
          <a:p>
            <a:pPr lvl="0"/>
            <a:r>
              <a:rPr lang="en-US" sz="2200" dirty="0">
                <a:solidFill>
                  <a:srgbClr val="40458C"/>
                </a:solidFill>
                <a:latin typeface="Helvetica"/>
              </a:rPr>
              <a:t>• Mechanical systems</a:t>
            </a:r>
          </a:p>
          <a:p>
            <a:pPr lvl="0"/>
            <a:r>
              <a:rPr lang="en-US" sz="2200" dirty="0">
                <a:solidFill>
                  <a:srgbClr val="40458C"/>
                </a:solidFill>
                <a:latin typeface="Helvetica"/>
              </a:rPr>
              <a:t>• Electromechanical system</a:t>
            </a:r>
            <a:endParaRPr lang="en-US" sz="2200" dirty="0">
              <a:solidFill>
                <a:srgbClr val="40458C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648200" y="4752108"/>
            <a:ext cx="4343400" cy="161582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200" dirty="0">
                <a:solidFill>
                  <a:srgbClr val="40458C"/>
                </a:solidFill>
                <a:latin typeface="Helvetica"/>
              </a:rPr>
              <a:t>Electrical Systems:</a:t>
            </a:r>
          </a:p>
          <a:p>
            <a:pPr lvl="0"/>
            <a:r>
              <a:rPr lang="en-US" sz="2200" dirty="0">
                <a:solidFill>
                  <a:srgbClr val="40458C"/>
                </a:solidFill>
                <a:latin typeface="Helvetica"/>
              </a:rPr>
              <a:t>• Kirchhoff’s voltage &amp; current laws</a:t>
            </a:r>
          </a:p>
          <a:p>
            <a:pPr lvl="0"/>
            <a:r>
              <a:rPr lang="en-US" sz="2200" dirty="0">
                <a:solidFill>
                  <a:srgbClr val="40458C"/>
                </a:solidFill>
                <a:latin typeface="Helvetica"/>
              </a:rPr>
              <a:t>Mechanical systems:</a:t>
            </a:r>
          </a:p>
          <a:p>
            <a:pPr lvl="0"/>
            <a:r>
              <a:rPr lang="en-US" sz="2200" dirty="0">
                <a:solidFill>
                  <a:srgbClr val="40458C"/>
                </a:solidFill>
                <a:latin typeface="Helvetica"/>
              </a:rPr>
              <a:t>• Newton’s laws</a:t>
            </a:r>
            <a:endParaRPr lang="en-US" sz="2200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484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3.1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114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Two approaches are available for the analysis and design of feedback control systems. The first, which we began to study in Chapter 2, is known as the classical, or frequency-domain, technique.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The </a:t>
            </a:r>
            <a:r>
              <a:rPr lang="en-US" sz="2400" dirty="0" smtClean="0">
                <a:latin typeface="Times New Roman"/>
              </a:rPr>
              <a:t>1</a:t>
            </a:r>
            <a:r>
              <a:rPr lang="en-US" sz="2400" baseline="30000" dirty="0" smtClean="0">
                <a:latin typeface="Times New Roman"/>
              </a:rPr>
              <a:t>st</a:t>
            </a:r>
            <a:r>
              <a:rPr lang="en-US" sz="2400" dirty="0" smtClean="0">
                <a:latin typeface="Times New Roman"/>
              </a:rPr>
              <a:t>  </a:t>
            </a:r>
            <a:r>
              <a:rPr lang="en-US" sz="2400" dirty="0">
                <a:latin typeface="Times New Roman"/>
              </a:rPr>
              <a:t>approach is based on converting a system's differential equation to a transfer function, thus generating a mathematical model of the system that algebraically relates a representation of the output to a representation of the input.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The primary disadvantage of the classical approach is its limited </a:t>
            </a:r>
            <a:r>
              <a:rPr lang="en-US" sz="2400" dirty="0" smtClean="0">
                <a:latin typeface="Times New Roman"/>
              </a:rPr>
              <a:t>applicability: It </a:t>
            </a:r>
            <a:r>
              <a:rPr lang="en-US" sz="2400" dirty="0">
                <a:latin typeface="Times New Roman"/>
              </a:rPr>
              <a:t>can be applied only to linear, time-invariant systems or systems that can </a:t>
            </a:r>
            <a:r>
              <a:rPr lang="en-US" sz="2400" dirty="0" smtClean="0">
                <a:latin typeface="Times New Roman"/>
              </a:rPr>
              <a:t>be approximated </a:t>
            </a:r>
            <a:r>
              <a:rPr lang="en-US" sz="2400" dirty="0">
                <a:latin typeface="Times New Roman"/>
              </a:rPr>
              <a:t>as such.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4957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3.1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153400" cy="4495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The 2nd approach is state-space approach (also referred to as the modern, or time-domain, approach) is a unified method for modeling, analyzing, and designing a wide range of systems.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For example, the state-space approach can be used to represent nonlinear systems, Time-varying systems, Multiple-input, multiple-output </a:t>
            </a:r>
            <a:r>
              <a:rPr lang="en-US" sz="2400" dirty="0" smtClean="0">
                <a:latin typeface="Times New Roman"/>
              </a:rPr>
              <a:t>systems.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The time-domain approach can also be used for the same class of </a:t>
            </a:r>
            <a:r>
              <a:rPr lang="en-US" sz="2400" dirty="0" smtClean="0">
                <a:latin typeface="Times New Roman"/>
              </a:rPr>
              <a:t>systems modeled </a:t>
            </a:r>
            <a:r>
              <a:rPr lang="en-US" sz="2400" dirty="0">
                <a:latin typeface="Times New Roman"/>
              </a:rPr>
              <a:t>by the classical approach. 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7312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b="1" dirty="0">
                <a:latin typeface="Arial"/>
              </a:rPr>
              <a:t>3.2 Some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7244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/>
              <a:t>We proceed now to establish the state-space approach as an alternate method </a:t>
            </a:r>
            <a:r>
              <a:rPr lang="en-US" sz="2400" dirty="0" smtClean="0"/>
              <a:t>for representing </a:t>
            </a:r>
            <a:r>
              <a:rPr lang="en-US" sz="2400" dirty="0"/>
              <a:t>physical systems</a:t>
            </a:r>
            <a:r>
              <a:rPr lang="en-US" sz="2400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endParaRPr lang="en-US" sz="2400" dirty="0"/>
          </a:p>
          <a:p>
            <a:pPr algn="just">
              <a:buFont typeface="Arial" pitchFamily="34" charset="0"/>
              <a:buChar char="•"/>
            </a:pPr>
            <a:r>
              <a:rPr lang="en-US" sz="2400" dirty="0"/>
              <a:t>In general, an </a:t>
            </a:r>
            <a:r>
              <a:rPr lang="en-US" sz="2400" dirty="0" smtClean="0"/>
              <a:t>nth-order </a:t>
            </a:r>
            <a:r>
              <a:rPr lang="en-US" sz="2400" dirty="0"/>
              <a:t>differential equation can be decomposed into n </a:t>
            </a:r>
            <a:r>
              <a:rPr lang="en-US" sz="2400" dirty="0" smtClean="0"/>
              <a:t>first-order differential </a:t>
            </a:r>
            <a:r>
              <a:rPr lang="en-US" sz="2400" dirty="0"/>
              <a:t>equations</a:t>
            </a:r>
            <a:r>
              <a:rPr lang="en-US" sz="2400" dirty="0" smtClean="0"/>
              <a:t>.</a:t>
            </a:r>
          </a:p>
          <a:p>
            <a:pPr algn="just">
              <a:buFont typeface="Arial" pitchFamily="34" charset="0"/>
              <a:buChar char="•"/>
            </a:pPr>
            <a:endParaRPr lang="en-US" sz="2400" dirty="0"/>
          </a:p>
          <a:p>
            <a:pPr algn="just">
              <a:buFont typeface="Arial" pitchFamily="34" charset="0"/>
              <a:buChar char="•"/>
            </a:pPr>
            <a:r>
              <a:rPr lang="en-US" sz="2400" dirty="0"/>
              <a:t>Because, in principle, first-order differential equations are </a:t>
            </a:r>
            <a:r>
              <a:rPr lang="en-US" sz="2400" dirty="0" smtClean="0"/>
              <a:t>simpler to </a:t>
            </a:r>
            <a:r>
              <a:rPr lang="en-US" sz="2400" dirty="0"/>
              <a:t>solve than higher-order ones, first-order differential equations are used in the </a:t>
            </a:r>
            <a:r>
              <a:rPr lang="en-US" sz="2400" dirty="0" smtClean="0"/>
              <a:t>analytical  studies </a:t>
            </a:r>
            <a:r>
              <a:rPr lang="en-US" sz="2400" dirty="0"/>
              <a:t>of control systems.</a:t>
            </a:r>
            <a:endParaRPr lang="en-US" sz="2400" dirty="0" smtClean="0"/>
          </a:p>
          <a:p>
            <a:pPr marL="0" indent="0" algn="just">
              <a:buNone/>
            </a:pP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692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660066"/>
                </a:solidFill>
                <a:latin typeface="Arial"/>
              </a:rPr>
              <a:t>3.2 Some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0772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Definition of State </a:t>
            </a:r>
            <a:r>
              <a:rPr lang="en-US" sz="2400" dirty="0" smtClean="0">
                <a:solidFill>
                  <a:srgbClr val="FF0000"/>
                </a:solidFill>
              </a:rPr>
              <a:t>Variables</a:t>
            </a:r>
          </a:p>
          <a:p>
            <a:pPr marL="0" indent="0" algn="just">
              <a:buNone/>
            </a:pPr>
            <a:r>
              <a:rPr lang="en-US" sz="2400" dirty="0"/>
              <a:t>The state of a system refers to the past, present, and future conditions of the </a:t>
            </a:r>
            <a:r>
              <a:rPr lang="en-US" sz="2400" dirty="0" smtClean="0"/>
              <a:t>system. From </a:t>
            </a:r>
            <a:r>
              <a:rPr lang="en-US" sz="2400" dirty="0"/>
              <a:t>a mathematical perspective, it is convenient to define a set of state variables </a:t>
            </a:r>
            <a:r>
              <a:rPr lang="en-US" sz="2400" dirty="0" smtClean="0"/>
              <a:t>and state </a:t>
            </a:r>
            <a:r>
              <a:rPr lang="en-US" sz="2400" dirty="0"/>
              <a:t>equations to model dynamic systems. As it turns out, the variables </a:t>
            </a:r>
            <a:r>
              <a:rPr lang="en-US" sz="2400" dirty="0" smtClean="0"/>
              <a:t>x</a:t>
            </a:r>
            <a:r>
              <a:rPr lang="en-US" sz="1800" dirty="0" smtClean="0"/>
              <a:t>1</a:t>
            </a:r>
            <a:r>
              <a:rPr lang="en-US" sz="2400" dirty="0" smtClean="0"/>
              <a:t>(t), x</a:t>
            </a:r>
            <a:r>
              <a:rPr lang="en-US" sz="1800" dirty="0" smtClean="0"/>
              <a:t>2</a:t>
            </a:r>
            <a:r>
              <a:rPr lang="en-US" sz="2400" dirty="0" smtClean="0"/>
              <a:t>(t</a:t>
            </a:r>
            <a:r>
              <a:rPr lang="en-US" sz="2400" dirty="0"/>
              <a:t>), ...,x„(t</a:t>
            </a:r>
            <a:r>
              <a:rPr lang="en-US" sz="2400" dirty="0" smtClean="0"/>
              <a:t>) </a:t>
            </a:r>
            <a:r>
              <a:rPr lang="en-US" sz="2400" dirty="0"/>
              <a:t>are the state variables of the </a:t>
            </a:r>
            <a:r>
              <a:rPr lang="en-US" sz="2400" dirty="0" smtClean="0"/>
              <a:t>nth-order </a:t>
            </a:r>
            <a:r>
              <a:rPr lang="en-US" sz="2400" dirty="0"/>
              <a:t>system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6246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610600" cy="685800"/>
          </a:xfrm>
        </p:spPr>
        <p:txBody>
          <a:bodyPr/>
          <a:lstStyle/>
          <a:p>
            <a:r>
              <a:rPr lang="en-US" sz="3200" b="1" dirty="0">
                <a:solidFill>
                  <a:srgbClr val="660066"/>
                </a:solidFill>
                <a:latin typeface="Arial"/>
              </a:rPr>
              <a:t>3.3The General State-Space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80010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State space model composed of 2 equations;</a:t>
            </a:r>
          </a:p>
          <a:p>
            <a:pPr marL="0" indent="0">
              <a:buNone/>
            </a:pPr>
            <a:r>
              <a:rPr lang="en-US" sz="2800" dirty="0" smtClean="0"/>
              <a:t>1. State equation</a:t>
            </a:r>
          </a:p>
          <a:p>
            <a:pPr marL="514350" indent="-514350">
              <a:buAutoNum type="arabicPeriod"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                                                      State                               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                                                 Space Model</a:t>
            </a:r>
          </a:p>
          <a:p>
            <a:pPr marL="0" indent="0">
              <a:buNone/>
            </a:pPr>
            <a:r>
              <a:rPr lang="en-US" sz="2800" dirty="0" smtClean="0"/>
              <a:t>2. Output equation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869623"/>
            <a:ext cx="3124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953000"/>
            <a:ext cx="2743200" cy="969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/>
          <p:nvPr/>
        </p:nvCxnSpPr>
        <p:spPr bwMode="auto">
          <a:xfrm>
            <a:off x="5257800" y="3515591"/>
            <a:ext cx="1752600" cy="21820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 flipH="1">
            <a:off x="5257800" y="3733800"/>
            <a:ext cx="1752600" cy="1524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779592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610600" cy="838200"/>
          </a:xfrm>
        </p:spPr>
        <p:txBody>
          <a:bodyPr/>
          <a:lstStyle/>
          <a:p>
            <a:pPr algn="just"/>
            <a:r>
              <a:rPr lang="en-US" sz="3200" b="1" dirty="0" smtClean="0">
                <a:latin typeface="Arial"/>
              </a:rPr>
              <a:t>3.3The General State-Space Representation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0" y="1600200"/>
                <a:ext cx="8153400" cy="4419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800" dirty="0" smtClean="0"/>
                  <a:t>x = state vector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b="0" i="1" smtClean="0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600" dirty="0" smtClean="0"/>
                  <a:t>= </a:t>
                </a:r>
                <a:r>
                  <a:rPr lang="en-US" sz="2600" dirty="0"/>
                  <a:t>derivative of the state vector with respect to time</a:t>
                </a:r>
              </a:p>
              <a:p>
                <a:pPr marL="0" indent="0">
                  <a:buNone/>
                </a:pPr>
                <a:r>
                  <a:rPr lang="en-US" sz="2800" dirty="0"/>
                  <a:t>y = output vector</a:t>
                </a:r>
              </a:p>
              <a:p>
                <a:pPr marL="0" indent="0">
                  <a:buNone/>
                </a:pPr>
                <a:r>
                  <a:rPr lang="en-US" sz="2800" dirty="0"/>
                  <a:t>u = input or control vector</a:t>
                </a:r>
              </a:p>
              <a:p>
                <a:pPr marL="0" indent="0">
                  <a:buNone/>
                </a:pPr>
                <a:r>
                  <a:rPr lang="en-US" sz="2800" dirty="0"/>
                  <a:t>A = system matrix</a:t>
                </a:r>
              </a:p>
              <a:p>
                <a:pPr marL="0" indent="0">
                  <a:buNone/>
                </a:pPr>
                <a:r>
                  <a:rPr lang="en-US" sz="2800" dirty="0"/>
                  <a:t>B = input matrix</a:t>
                </a:r>
              </a:p>
              <a:p>
                <a:pPr marL="0" indent="0">
                  <a:buNone/>
                </a:pPr>
                <a:r>
                  <a:rPr lang="en-US" sz="2800" dirty="0"/>
                  <a:t>C = output matrix</a:t>
                </a:r>
              </a:p>
              <a:p>
                <a:pPr marL="0" indent="0">
                  <a:buNone/>
                </a:pPr>
                <a:r>
                  <a:rPr lang="en-US" sz="2800" dirty="0"/>
                  <a:t>D = </a:t>
                </a:r>
                <a:r>
                  <a:rPr lang="en-US" sz="2800" dirty="0" err="1"/>
                  <a:t>feedforward</a:t>
                </a:r>
                <a:r>
                  <a:rPr lang="en-US" sz="2800" dirty="0"/>
                  <a:t> matrix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1600200"/>
                <a:ext cx="8153400" cy="4419600"/>
              </a:xfrm>
              <a:blipFill rotWithShape="1">
                <a:blip r:embed="rId2"/>
                <a:stretch>
                  <a:fillRect l="-1495" t="-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9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9325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763000" cy="838200"/>
          </a:xfrm>
        </p:spPr>
        <p:txBody>
          <a:bodyPr/>
          <a:lstStyle/>
          <a:p>
            <a:r>
              <a:rPr lang="en-US" sz="3200" b="1" dirty="0">
                <a:solidFill>
                  <a:srgbClr val="660066"/>
                </a:solidFill>
                <a:latin typeface="Arial"/>
              </a:rPr>
              <a:t>3.3The General State-Space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Where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455" y="1447799"/>
            <a:ext cx="1371600" cy="1371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47800"/>
            <a:ext cx="16002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19" y="2819400"/>
            <a:ext cx="28956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95601"/>
            <a:ext cx="2667000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5300" y="4704480"/>
            <a:ext cx="84963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The state variables of a system are defined as a minimal set of </a:t>
            </a:r>
            <a:r>
              <a:rPr lang="en-US" sz="2000" dirty="0" smtClean="0"/>
              <a:t>variables, x1(t</a:t>
            </a:r>
            <a:r>
              <a:rPr lang="en-US" sz="2000" dirty="0"/>
              <a:t>),</a:t>
            </a:r>
            <a:r>
              <a:rPr lang="en-US" sz="2000" dirty="0" smtClean="0"/>
              <a:t>x2(t</a:t>
            </a:r>
            <a:r>
              <a:rPr lang="en-US" sz="2000" dirty="0"/>
              <a:t>), ... ,</a:t>
            </a:r>
            <a:r>
              <a:rPr lang="en-US" sz="2000" dirty="0" err="1" smtClean="0"/>
              <a:t>xn</a:t>
            </a:r>
            <a:r>
              <a:rPr lang="en-US" sz="2000" dirty="0" smtClean="0"/>
              <a:t>(t</a:t>
            </a:r>
            <a:r>
              <a:rPr lang="en-US" sz="2000" dirty="0"/>
              <a:t>)</a:t>
            </a:r>
            <a:r>
              <a:rPr lang="en-US" sz="2000" dirty="0" smtClean="0"/>
              <a:t>, </a:t>
            </a:r>
            <a:r>
              <a:rPr lang="en-US" sz="2000" dirty="0"/>
              <a:t>such that knowledge of these variables at any time </a:t>
            </a:r>
            <a:r>
              <a:rPr lang="en-US" sz="2000" dirty="0" smtClean="0"/>
              <a:t>to and information on </a:t>
            </a:r>
            <a:r>
              <a:rPr lang="en-US" sz="2000" dirty="0"/>
              <a:t>the applied input at time </a:t>
            </a:r>
            <a:r>
              <a:rPr lang="en-US" sz="2000" dirty="0" smtClean="0"/>
              <a:t>t0 </a:t>
            </a:r>
            <a:r>
              <a:rPr lang="en-US" sz="2000" dirty="0"/>
              <a:t>are sufficient to determine the state of the system at </a:t>
            </a:r>
            <a:r>
              <a:rPr lang="en-US" sz="2000" dirty="0" smtClean="0"/>
              <a:t>any time t </a:t>
            </a:r>
            <a:r>
              <a:rPr lang="en-US" sz="2000" dirty="0"/>
              <a:t>&gt; </a:t>
            </a:r>
            <a:r>
              <a:rPr lang="en-US" sz="2000" dirty="0" smtClean="0"/>
              <a:t>to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372925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76200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327" y="1607127"/>
            <a:ext cx="3962400" cy="717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6582" y="1407072"/>
            <a:ext cx="541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Given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order Diff Eq.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13509" y="2313057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Above eq. can be transform into state </a:t>
            </a:r>
            <a:r>
              <a:rPr lang="en-US" sz="2000" dirty="0" err="1" smtClean="0"/>
              <a:t>eq</a:t>
            </a:r>
            <a:r>
              <a:rPr lang="en-US" sz="2000" dirty="0" smtClean="0"/>
              <a:t>;</a:t>
            </a:r>
          </a:p>
          <a:p>
            <a:r>
              <a:rPr lang="en-US" sz="2000" dirty="0" smtClean="0"/>
              <a:t>Let </a:t>
            </a:r>
            <a:endParaRPr lang="en-US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418" y="2748405"/>
            <a:ext cx="2916382" cy="149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4800" y="4238419"/>
            <a:ext cx="838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</a:rPr>
              <a:t>then Eq. </a:t>
            </a:r>
            <a:r>
              <a:rPr lang="en-US" dirty="0" smtClean="0">
                <a:latin typeface="Times New Roman"/>
              </a:rPr>
              <a:t>(1) </a:t>
            </a:r>
            <a:r>
              <a:rPr lang="en-US" dirty="0">
                <a:latin typeface="Times New Roman"/>
              </a:rPr>
              <a:t>is decomposed into the following two first-order differential equations: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121236" y="1807182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800600"/>
            <a:ext cx="4267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16354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762000"/>
          </a:xfrm>
        </p:spPr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153400" cy="47244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𝐿𝐶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𝐿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+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dirty="0" smtClean="0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a:rPr lang="en-US" b="0" i="1" dirty="0" smtClean="0">
                        <a:latin typeface="Cambria Math"/>
                      </a:rPr>
                      <m:t>𝑒</m:t>
                    </m:r>
                    <m:r>
                      <a:rPr lang="en-US" b="0" i="1" dirty="0" smtClean="0">
                        <a:latin typeface="Cambria Math"/>
                      </a:rPr>
                      <m:t>(</m:t>
                    </m:r>
                    <m:r>
                      <a:rPr lang="en-US" b="0" i="1" dirty="0" smtClean="0">
                        <a:latin typeface="Cambria Math"/>
                      </a:rPr>
                      <m:t>𝑡</m:t>
                    </m:r>
                    <m:r>
                      <a:rPr lang="en-US" b="0" i="1" dirty="0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153400" cy="47244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12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254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3600" dirty="0" smtClean="0"/>
              <a:t>General form of state Space model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572" y="1888775"/>
            <a:ext cx="4876800" cy="84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831273" y="1547152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 general, the differential equation of an n</a:t>
            </a:r>
            <a:r>
              <a:rPr lang="en-US" dirty="0" smtClean="0"/>
              <a:t>th-order </a:t>
            </a:r>
            <a:r>
              <a:rPr lang="en-US" dirty="0"/>
              <a:t>system is written</a:t>
            </a:r>
          </a:p>
        </p:txBody>
      </p:sp>
      <p:sp>
        <p:nvSpPr>
          <p:cNvPr id="7" name="Rectangle 6"/>
          <p:cNvSpPr/>
          <p:nvPr/>
        </p:nvSpPr>
        <p:spPr>
          <a:xfrm>
            <a:off x="858982" y="275268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</a:rPr>
              <a:t>let us define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743200"/>
            <a:ext cx="1981200" cy="1620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52400" y="4212515"/>
            <a:ext cx="883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</a:rPr>
              <a:t>then the </a:t>
            </a:r>
            <a:r>
              <a:rPr lang="en-US" dirty="0" smtClean="0">
                <a:latin typeface="Times New Roman"/>
              </a:rPr>
              <a:t>nth-order </a:t>
            </a:r>
            <a:r>
              <a:rPr lang="en-US" dirty="0">
                <a:latin typeface="Times New Roman"/>
              </a:rPr>
              <a:t>differential equation is decomposed into </a:t>
            </a:r>
            <a:r>
              <a:rPr lang="en-US" i="1" dirty="0">
                <a:latin typeface="Times New Roman"/>
              </a:rPr>
              <a:t>n </a:t>
            </a:r>
            <a:r>
              <a:rPr lang="en-US" dirty="0">
                <a:latin typeface="Times New Roman"/>
              </a:rPr>
              <a:t>first-order </a:t>
            </a:r>
            <a:r>
              <a:rPr lang="en-US" dirty="0" smtClean="0">
                <a:latin typeface="Times New Roman"/>
              </a:rPr>
              <a:t>differential equations</a:t>
            </a:r>
            <a:r>
              <a:rPr lang="en-US" dirty="0">
                <a:latin typeface="Times New Roman"/>
              </a:rPr>
              <a:t>: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81847"/>
            <a:ext cx="5410200" cy="1895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430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839200" cy="838200"/>
          </a:xfrm>
        </p:spPr>
        <p:txBody>
          <a:bodyPr/>
          <a:lstStyle/>
          <a:p>
            <a:pPr algn="just"/>
            <a:r>
              <a:rPr lang="en-US" sz="3200" b="1" dirty="0" smtClean="0">
                <a:latin typeface="Arial"/>
              </a:rPr>
              <a:t>3.4 Applying the State-Space Representation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305800" cy="4876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In this section, we apply the state-space formulation to the representation of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more complicated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physical systems. The first step in representing a system is to select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the state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vector, which must be chosen according to the following considerations</a:t>
            </a:r>
            <a:r>
              <a:rPr lang="en-US" sz="2400" dirty="0" smtClean="0">
                <a:latin typeface="Times New Roman"/>
              </a:rPr>
              <a:t>:</a:t>
            </a:r>
          </a:p>
          <a:p>
            <a:pPr marL="0" indent="0" algn="just">
              <a:buNone/>
            </a:pPr>
            <a:endParaRPr lang="en-US" sz="2400" dirty="0" smtClean="0">
              <a:latin typeface="Times New Roman"/>
            </a:endParaRPr>
          </a:p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1. A minimum number of state variables must be selected as components of the </a:t>
            </a:r>
            <a:r>
              <a:rPr lang="en-US" sz="2400" dirty="0" smtClean="0">
                <a:latin typeface="Times New Roman"/>
              </a:rPr>
              <a:t>state vector</a:t>
            </a:r>
            <a:r>
              <a:rPr lang="en-US" sz="2400" dirty="0">
                <a:latin typeface="Times New Roman"/>
              </a:rPr>
              <a:t>. This minimum number of state variables is sufficient to describe </a:t>
            </a:r>
            <a:r>
              <a:rPr lang="en-US" sz="2400" dirty="0" smtClean="0">
                <a:latin typeface="Times New Roman"/>
              </a:rPr>
              <a:t>completely the </a:t>
            </a:r>
            <a:r>
              <a:rPr lang="en-US" sz="2400" dirty="0">
                <a:latin typeface="Times New Roman"/>
              </a:rPr>
              <a:t>state of the system.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2. The components of the state vector (that is, this minimum number of </a:t>
            </a:r>
            <a:r>
              <a:rPr lang="en-US" sz="2400" dirty="0" smtClean="0">
                <a:latin typeface="Times New Roman"/>
              </a:rPr>
              <a:t>state variables</a:t>
            </a:r>
            <a:r>
              <a:rPr lang="en-US" sz="2400" dirty="0">
                <a:latin typeface="Times New Roman"/>
              </a:rPr>
              <a:t>) must be linearly independent.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14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3450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153400" cy="762000"/>
          </a:xfrm>
        </p:spPr>
        <p:txBody>
          <a:bodyPr/>
          <a:lstStyle/>
          <a:p>
            <a:r>
              <a:rPr lang="en-US" sz="3200" b="1" dirty="0">
                <a:latin typeface="Arial"/>
              </a:rPr>
              <a:t>Linearly Independent State Variables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8153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cs typeface="+mj-cs"/>
              </a:rPr>
              <a:t>The components of the state vector must be linearly independent. For </a:t>
            </a:r>
            <a:r>
              <a:rPr lang="en-US" sz="2400" dirty="0" smtClean="0">
                <a:cs typeface="+mj-cs"/>
              </a:rPr>
              <a:t>example, following </a:t>
            </a:r>
            <a:r>
              <a:rPr lang="en-US" sz="2400" dirty="0">
                <a:cs typeface="+mj-cs"/>
              </a:rPr>
              <a:t>the definition of linear </a:t>
            </a:r>
            <a:r>
              <a:rPr lang="en-US" sz="2400" dirty="0" smtClean="0">
                <a:cs typeface="+mj-cs"/>
              </a:rPr>
              <a:t>independence,  </a:t>
            </a:r>
            <a:r>
              <a:rPr lang="en-US" sz="2400" dirty="0">
                <a:cs typeface="+mj-cs"/>
              </a:rPr>
              <a:t>if x</a:t>
            </a:r>
            <a:r>
              <a:rPr lang="en-US" sz="2400" dirty="0" smtClean="0">
                <a:cs typeface="+mj-cs"/>
              </a:rPr>
              <a:t>1, </a:t>
            </a:r>
            <a:r>
              <a:rPr lang="en-US" sz="2400" dirty="0">
                <a:cs typeface="+mj-cs"/>
              </a:rPr>
              <a:t>x2, and x3 </a:t>
            </a:r>
            <a:r>
              <a:rPr lang="en-US" sz="2400" dirty="0" smtClean="0">
                <a:cs typeface="+mj-cs"/>
              </a:rPr>
              <a:t>are chosen </a:t>
            </a:r>
            <a:r>
              <a:rPr lang="en-US" sz="2400" dirty="0">
                <a:cs typeface="+mj-cs"/>
              </a:rPr>
              <a:t>as state variables, but </a:t>
            </a:r>
            <a:r>
              <a:rPr lang="en-US" sz="2400" dirty="0" smtClean="0">
                <a:cs typeface="+mj-cs"/>
              </a:rPr>
              <a:t>x3 </a:t>
            </a:r>
            <a:r>
              <a:rPr lang="en-US" sz="2400" dirty="0">
                <a:cs typeface="+mj-cs"/>
              </a:rPr>
              <a:t>= </a:t>
            </a:r>
            <a:r>
              <a:rPr lang="en-US" sz="2400" dirty="0" smtClean="0">
                <a:cs typeface="+mj-cs"/>
              </a:rPr>
              <a:t>5x1 </a:t>
            </a:r>
            <a:r>
              <a:rPr lang="en-US" sz="2400" dirty="0">
                <a:cs typeface="+mj-cs"/>
              </a:rPr>
              <a:t>+ 4x2, then x3 is not linearly independent of </a:t>
            </a:r>
            <a:r>
              <a:rPr lang="en-US" sz="2400" dirty="0" smtClean="0">
                <a:cs typeface="+mj-cs"/>
              </a:rPr>
              <a:t>x1and </a:t>
            </a:r>
            <a:r>
              <a:rPr lang="en-US" sz="2400" dirty="0">
                <a:cs typeface="+mj-cs"/>
              </a:rPr>
              <a:t>x2, since knowledge of the values of </a:t>
            </a:r>
            <a:r>
              <a:rPr lang="en-US" sz="2400" dirty="0" smtClean="0">
                <a:cs typeface="+mj-cs"/>
              </a:rPr>
              <a:t>x1 </a:t>
            </a:r>
            <a:r>
              <a:rPr lang="en-US" sz="2400" dirty="0">
                <a:cs typeface="+mj-cs"/>
              </a:rPr>
              <a:t>and x2 will yield the value of x3.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15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2961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3600" dirty="0">
                <a:latin typeface="Arial"/>
              </a:rPr>
              <a:t>Minimum Number of State Variables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7772400" cy="4114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Typically, </a:t>
            </a:r>
            <a:r>
              <a:rPr lang="en-US" sz="2400" dirty="0" smtClean="0">
                <a:latin typeface="Times New Roman"/>
              </a:rPr>
              <a:t>the minimum </a:t>
            </a:r>
            <a:r>
              <a:rPr lang="en-US" sz="2400" dirty="0">
                <a:latin typeface="Times New Roman"/>
              </a:rPr>
              <a:t>number required equals the order of the differential equation </a:t>
            </a:r>
            <a:r>
              <a:rPr lang="en-US" sz="2400" dirty="0" smtClean="0">
                <a:latin typeface="Times New Roman"/>
              </a:rPr>
              <a:t>describing the </a:t>
            </a:r>
            <a:r>
              <a:rPr lang="en-US" sz="2400" dirty="0">
                <a:latin typeface="Times New Roman"/>
              </a:rPr>
              <a:t>system. For example, if a third-order differential equation describes the </a:t>
            </a:r>
            <a:r>
              <a:rPr lang="en-US" sz="2400" dirty="0" smtClean="0">
                <a:latin typeface="Times New Roman"/>
              </a:rPr>
              <a:t>system, then </a:t>
            </a:r>
            <a:r>
              <a:rPr lang="en-US" sz="2400" dirty="0">
                <a:latin typeface="Times New Roman"/>
              </a:rPr>
              <a:t>three simultaneous, first-order differential equations are required along </a:t>
            </a:r>
            <a:r>
              <a:rPr lang="en-US" sz="2400" dirty="0" smtClean="0">
                <a:latin typeface="Times New Roman"/>
              </a:rPr>
              <a:t>with three </a:t>
            </a:r>
            <a:r>
              <a:rPr lang="en-US" sz="2400" dirty="0">
                <a:latin typeface="Times New Roman"/>
              </a:rPr>
              <a:t>state variables</a:t>
            </a:r>
            <a:r>
              <a:rPr lang="en-US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endParaRPr lang="en-US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From the perspective of the transfer function, the order of </a:t>
            </a:r>
            <a:r>
              <a:rPr lang="en-US" sz="2400" dirty="0" smtClean="0">
                <a:latin typeface="Times New Roman"/>
              </a:rPr>
              <a:t>the differential </a:t>
            </a:r>
            <a:r>
              <a:rPr lang="en-US" sz="2400" dirty="0">
                <a:latin typeface="Times New Roman"/>
              </a:rPr>
              <a:t>equation is the order of the denominator of the transfer function </a:t>
            </a:r>
            <a:r>
              <a:rPr lang="en-US" sz="2400" dirty="0" smtClean="0">
                <a:latin typeface="Times New Roman"/>
              </a:rPr>
              <a:t>after canceling </a:t>
            </a:r>
            <a:r>
              <a:rPr lang="en-US" sz="2400" dirty="0">
                <a:latin typeface="Times New Roman"/>
              </a:rPr>
              <a:t>common factors in the numerator and denominator</a:t>
            </a:r>
            <a:r>
              <a:rPr lang="en-US" dirty="0">
                <a:latin typeface="Times New Roman"/>
              </a:rPr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0" y="6172200"/>
            <a:ext cx="2895600" cy="457200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16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3702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3600" dirty="0">
                <a:solidFill>
                  <a:srgbClr val="660066"/>
                </a:solidFill>
                <a:latin typeface="Arial"/>
              </a:rPr>
              <a:t>Minimum Number of State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8077200" cy="44196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In most cases, another way to determine the number of state variables is </a:t>
            </a:r>
            <a:r>
              <a:rPr lang="en-US" sz="2400" dirty="0" smtClean="0">
                <a:latin typeface="Times New Roman"/>
              </a:rPr>
              <a:t>to count </a:t>
            </a:r>
            <a:r>
              <a:rPr lang="en-US" sz="2400" dirty="0">
                <a:latin typeface="Times New Roman"/>
              </a:rPr>
              <a:t>the number of independent energy-storage elements in the system</a:t>
            </a:r>
            <a:r>
              <a:rPr lang="en-US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The number </a:t>
            </a:r>
            <a:r>
              <a:rPr lang="en-US" sz="2400" dirty="0">
                <a:latin typeface="Times New Roman"/>
              </a:rPr>
              <a:t>of these energy-storage elements equals the order of the </a:t>
            </a:r>
            <a:r>
              <a:rPr lang="en-US" sz="2400" dirty="0" smtClean="0">
                <a:latin typeface="Times New Roman"/>
              </a:rPr>
              <a:t>differential equation </a:t>
            </a:r>
            <a:r>
              <a:rPr lang="en-US" sz="2400" dirty="0">
                <a:latin typeface="Times New Roman"/>
              </a:rPr>
              <a:t>and the number of state variables.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17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2269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82" y="865126"/>
            <a:ext cx="46482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" y="1600200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cs typeface="+mj-cs"/>
              </a:rPr>
              <a:t>Find state model of  System shown in the Fig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Solution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3291" y="3352800"/>
            <a:ext cx="865909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>
                <a:latin typeface="Times New Roman"/>
              </a:rPr>
              <a:t>A practical approach is to assign the current in the inductor </a:t>
            </a:r>
            <a:r>
              <a:rPr lang="en-US" sz="2200" i="1" dirty="0">
                <a:latin typeface="Times New Roman"/>
              </a:rPr>
              <a:t>L, i(t), </a:t>
            </a:r>
            <a:r>
              <a:rPr lang="en-US" sz="2200" dirty="0">
                <a:latin typeface="Times New Roman"/>
              </a:rPr>
              <a:t>and the voltage across </a:t>
            </a:r>
            <a:r>
              <a:rPr lang="en-US" sz="2200" dirty="0" smtClean="0">
                <a:latin typeface="Times New Roman"/>
              </a:rPr>
              <a:t>the capacitor </a:t>
            </a:r>
            <a:r>
              <a:rPr lang="en-US" sz="2200" dirty="0">
                <a:latin typeface="Times New Roman"/>
              </a:rPr>
              <a:t>C, </a:t>
            </a:r>
            <a:r>
              <a:rPr lang="en-US" sz="2200" dirty="0" err="1" smtClean="0">
                <a:latin typeface="Times New Roman"/>
              </a:rPr>
              <a:t>ec</a:t>
            </a:r>
            <a:r>
              <a:rPr lang="en-US" sz="2200" dirty="0" smtClean="0">
                <a:latin typeface="Times New Roman"/>
              </a:rPr>
              <a:t>(t), </a:t>
            </a:r>
            <a:r>
              <a:rPr lang="en-US" sz="2200" dirty="0">
                <a:latin typeface="Times New Roman"/>
              </a:rPr>
              <a:t>as the state variables</a:t>
            </a:r>
            <a:r>
              <a:rPr lang="en-US" sz="2200" dirty="0" smtClean="0">
                <a:latin typeface="Times New Roman"/>
              </a:rPr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Times New Roman"/>
              </a:rPr>
              <a:t>The </a:t>
            </a:r>
            <a:r>
              <a:rPr lang="en-US" sz="2200" dirty="0">
                <a:latin typeface="Times New Roman"/>
              </a:rPr>
              <a:t>reason for this choice is because the state variables are </a:t>
            </a:r>
            <a:r>
              <a:rPr lang="en-US" sz="2200" dirty="0" smtClean="0">
                <a:latin typeface="Times New Roman"/>
              </a:rPr>
              <a:t>directly related </a:t>
            </a:r>
            <a:r>
              <a:rPr lang="en-US" sz="2200" dirty="0">
                <a:latin typeface="Times New Roman"/>
              </a:rPr>
              <a:t>to the energy-storage element of a system. The inductor stores kinetic energy, and the </a:t>
            </a:r>
            <a:r>
              <a:rPr lang="en-US" sz="2200" dirty="0" smtClean="0">
                <a:latin typeface="Times New Roman"/>
              </a:rPr>
              <a:t>capacitor stores </a:t>
            </a:r>
            <a:r>
              <a:rPr lang="en-US" sz="2200" dirty="0">
                <a:latin typeface="Times New Roman"/>
              </a:rPr>
              <a:t>electric potential energy. </a:t>
            </a:r>
            <a:endParaRPr lang="en-US" sz="2200" dirty="0" smtClean="0">
              <a:latin typeface="Times New Roman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200" dirty="0" smtClean="0">
                <a:latin typeface="Times New Roman"/>
              </a:rPr>
              <a:t>By </a:t>
            </a:r>
            <a:r>
              <a:rPr lang="en-US" sz="2200" dirty="0">
                <a:latin typeface="Times New Roman"/>
              </a:rPr>
              <a:t>assigning </a:t>
            </a:r>
            <a:r>
              <a:rPr lang="en-US" sz="2200" dirty="0" smtClean="0">
                <a:latin typeface="Times New Roman"/>
              </a:rPr>
              <a:t>i(t) </a:t>
            </a:r>
            <a:r>
              <a:rPr lang="en-US" sz="2200" dirty="0">
                <a:latin typeface="Times New Roman"/>
              </a:rPr>
              <a:t>and </a:t>
            </a:r>
            <a:r>
              <a:rPr lang="en-US" sz="2200" dirty="0" err="1">
                <a:latin typeface="Times New Roman"/>
              </a:rPr>
              <a:t>ec</a:t>
            </a:r>
            <a:r>
              <a:rPr lang="en-US" sz="2200" dirty="0">
                <a:latin typeface="Times New Roman"/>
              </a:rPr>
              <a:t>(t) as state variables, we have a </a:t>
            </a:r>
            <a:r>
              <a:rPr lang="en-US" sz="2200" dirty="0" smtClean="0">
                <a:latin typeface="Times New Roman"/>
              </a:rPr>
              <a:t>complete description </a:t>
            </a:r>
            <a:r>
              <a:rPr lang="en-US" sz="2200" dirty="0">
                <a:latin typeface="Times New Roman"/>
              </a:rPr>
              <a:t>of the past history (via the initial states) and the present and future states of the network.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0363102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3058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The state equation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19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50473"/>
            <a:ext cx="2514600" cy="69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927" y="1828800"/>
            <a:ext cx="3498273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462" y="2743200"/>
            <a:ext cx="4876800" cy="1360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0" y="4075607"/>
            <a:ext cx="693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</a:rPr>
              <a:t>This format is also known as the state form if we set</a:t>
            </a:r>
            <a:endParaRPr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602896"/>
            <a:ext cx="1676400" cy="1182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391" y="4457608"/>
            <a:ext cx="3581400" cy="149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19400" y="4963437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OR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4046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721822"/>
            <a:ext cx="4623228" cy="2040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1521767"/>
            <a:ext cx="8229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/>
              </a:rPr>
              <a:t>write </a:t>
            </a:r>
            <a:r>
              <a:rPr lang="en-US" sz="2000" dirty="0">
                <a:latin typeface="Times New Roman"/>
              </a:rPr>
              <a:t>the state equations of </a:t>
            </a:r>
            <a:r>
              <a:rPr lang="en-US" sz="2000" dirty="0" smtClean="0">
                <a:latin typeface="Times New Roman"/>
              </a:rPr>
              <a:t>the electric network shown in the Fig</a:t>
            </a:r>
            <a:r>
              <a:rPr lang="en-US" dirty="0" smtClean="0">
                <a:latin typeface="Times New Roman"/>
              </a:rPr>
              <a:t>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08709" y="3657600"/>
            <a:ext cx="8534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Solution: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</a:rPr>
              <a:t> </a:t>
            </a:r>
            <a:r>
              <a:rPr lang="en-US" sz="2000" dirty="0" smtClean="0">
                <a:latin typeface="Times New Roman"/>
              </a:rPr>
              <a:t>The </a:t>
            </a:r>
            <a:r>
              <a:rPr lang="en-US" sz="2000" dirty="0">
                <a:latin typeface="Times New Roman"/>
              </a:rPr>
              <a:t>state equations of the network are obtained by writing the voltages across </a:t>
            </a:r>
            <a:r>
              <a:rPr lang="en-US" sz="2000" dirty="0" smtClean="0">
                <a:latin typeface="Times New Roman"/>
              </a:rPr>
              <a:t>the inductors </a:t>
            </a:r>
            <a:r>
              <a:rPr lang="en-US" sz="2000" dirty="0">
                <a:latin typeface="Times New Roman"/>
              </a:rPr>
              <a:t>and the currents in the capacitor in terms of the three state variables. The </a:t>
            </a:r>
            <a:r>
              <a:rPr lang="en-US" sz="2000" dirty="0" smtClean="0">
                <a:latin typeface="Times New Roman"/>
              </a:rPr>
              <a:t>state equations </a:t>
            </a:r>
            <a:r>
              <a:rPr lang="en-US" sz="2000" dirty="0">
                <a:latin typeface="Times New Roman"/>
              </a:rPr>
              <a:t>are</a:t>
            </a:r>
            <a:r>
              <a:rPr lang="en-US" sz="2000" dirty="0" smtClean="0">
                <a:latin typeface="Times New Roman"/>
              </a:rPr>
              <a:t> </a:t>
            </a:r>
            <a:endParaRPr lang="en-US" sz="2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734818"/>
            <a:ext cx="4267200" cy="1818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86658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/>
              </a:rPr>
              <a:t>In vector-matrix form, the state equations are written as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09800"/>
            <a:ext cx="4343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145" y="4800600"/>
            <a:ext cx="2454275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14400" y="4267200"/>
            <a:ext cx="919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Where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5201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3.1 P.138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153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Given the electrical network of Figure </a:t>
            </a:r>
            <a:r>
              <a:rPr lang="en-US" sz="2400" dirty="0" smtClean="0">
                <a:latin typeface="Times New Roman"/>
              </a:rPr>
              <a:t>shown, </a:t>
            </a:r>
            <a:r>
              <a:rPr lang="en-US" sz="2400" dirty="0">
                <a:latin typeface="Times New Roman"/>
              </a:rPr>
              <a:t>find a state-space </a:t>
            </a:r>
            <a:r>
              <a:rPr lang="en-US" sz="2400" dirty="0" smtClean="0">
                <a:latin typeface="Times New Roman"/>
              </a:rPr>
              <a:t>representation if </a:t>
            </a:r>
            <a:r>
              <a:rPr lang="en-US" sz="2400" dirty="0">
                <a:latin typeface="Times New Roman"/>
              </a:rPr>
              <a:t>the output is the current through the resistor.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22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362200"/>
            <a:ext cx="36576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" y="4036367"/>
            <a:ext cx="1276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Solution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4498031"/>
            <a:ext cx="8381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/>
              </a:rPr>
              <a:t>Select the state variables by writing the derivative equation for all </a:t>
            </a:r>
            <a:r>
              <a:rPr lang="en-US" dirty="0" smtClean="0">
                <a:latin typeface="Times New Roman"/>
              </a:rPr>
              <a:t>energy storage elements</a:t>
            </a:r>
            <a:r>
              <a:rPr lang="en-US" dirty="0">
                <a:latin typeface="Times New Roman"/>
              </a:rPr>
              <a:t>, that is, the inductor and the capacitor. Thus,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144363"/>
            <a:ext cx="2108921" cy="125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34000" y="5357082"/>
            <a:ext cx="3529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</a:p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237680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Example 3.1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3058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Apply network theory, such as </a:t>
            </a:r>
            <a:r>
              <a:rPr lang="en-US" sz="2400" dirty="0" err="1">
                <a:latin typeface="Times New Roman"/>
              </a:rPr>
              <a:t>Kirchhoffs</a:t>
            </a:r>
            <a:r>
              <a:rPr lang="en-US" sz="2400" dirty="0">
                <a:latin typeface="Times New Roman"/>
              </a:rPr>
              <a:t> voltage and current laws, </a:t>
            </a:r>
            <a:r>
              <a:rPr lang="en-US" sz="2400" dirty="0" smtClean="0">
                <a:latin typeface="Times New Roman"/>
              </a:rPr>
              <a:t>to obtain </a:t>
            </a:r>
            <a:r>
              <a:rPr lang="en-US" sz="2400" i="1" dirty="0" err="1">
                <a:latin typeface="Times New Roman"/>
              </a:rPr>
              <a:t>ic</a:t>
            </a:r>
            <a:r>
              <a:rPr lang="en-US" sz="2400" i="1" dirty="0">
                <a:latin typeface="Times New Roman"/>
              </a:rPr>
              <a:t> </a:t>
            </a:r>
            <a:r>
              <a:rPr lang="en-US" sz="2400" dirty="0">
                <a:latin typeface="Times New Roman"/>
              </a:rPr>
              <a:t>and </a:t>
            </a:r>
            <a:r>
              <a:rPr lang="en-US" sz="2400" i="1" dirty="0" err="1">
                <a:latin typeface="Times New Roman"/>
              </a:rPr>
              <a:t>vL</a:t>
            </a:r>
            <a:r>
              <a:rPr lang="en-US" sz="2400" i="1" dirty="0">
                <a:latin typeface="Times New Roman"/>
              </a:rPr>
              <a:t> </a:t>
            </a:r>
            <a:r>
              <a:rPr lang="en-US" sz="2400" dirty="0">
                <a:latin typeface="Times New Roman"/>
              </a:rPr>
              <a:t>in terms of the state variables, </a:t>
            </a:r>
            <a:r>
              <a:rPr lang="en-US" sz="2400" dirty="0" err="1" smtClean="0">
                <a:latin typeface="Times New Roman"/>
              </a:rPr>
              <a:t>v</a:t>
            </a:r>
            <a:r>
              <a:rPr lang="en-US" sz="1600" dirty="0" err="1" smtClean="0">
                <a:latin typeface="Times New Roman"/>
              </a:rPr>
              <a:t>c</a:t>
            </a:r>
            <a:r>
              <a:rPr lang="en-US" sz="2400" dirty="0" smtClean="0">
                <a:latin typeface="Times New Roman"/>
              </a:rPr>
              <a:t> </a:t>
            </a:r>
            <a:r>
              <a:rPr lang="en-US" sz="2400" dirty="0">
                <a:latin typeface="Times New Roman"/>
              </a:rPr>
              <a:t>and </a:t>
            </a:r>
            <a:r>
              <a:rPr lang="en-US" sz="2400" i="1" dirty="0" err="1">
                <a:latin typeface="Times New Roman"/>
              </a:rPr>
              <a:t>i</a:t>
            </a:r>
            <a:r>
              <a:rPr lang="en-US" sz="1400" dirty="0" err="1">
                <a:latin typeface="Times New Roman"/>
              </a:rPr>
              <a:t>L</a:t>
            </a:r>
            <a:r>
              <a:rPr lang="en-US" sz="2400" i="1" dirty="0">
                <a:latin typeface="Times New Roman"/>
              </a:rPr>
              <a:t>. </a:t>
            </a:r>
            <a:r>
              <a:rPr lang="en-US" sz="2400" dirty="0">
                <a:latin typeface="Times New Roman"/>
              </a:rPr>
              <a:t>At Node 1,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743200"/>
            <a:ext cx="22098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3400" y="4114800"/>
            <a:ext cx="85344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Times New Roman"/>
              </a:rPr>
              <a:t>which yields </a:t>
            </a:r>
            <a:r>
              <a:rPr lang="en-US" sz="2200" i="1" dirty="0" err="1" smtClean="0">
                <a:latin typeface="Times New Roman"/>
              </a:rPr>
              <a:t>ic</a:t>
            </a:r>
            <a:r>
              <a:rPr lang="en-US" sz="2200" i="1" dirty="0" smtClean="0">
                <a:latin typeface="Times New Roman"/>
              </a:rPr>
              <a:t> </a:t>
            </a:r>
            <a:r>
              <a:rPr lang="en-US" sz="2200" dirty="0" smtClean="0">
                <a:latin typeface="Times New Roman"/>
              </a:rPr>
              <a:t>in terms of the state variables, </a:t>
            </a:r>
            <a:r>
              <a:rPr lang="en-US" sz="2200" i="1" dirty="0" err="1" smtClean="0">
                <a:latin typeface="Times New Roman"/>
              </a:rPr>
              <a:t>vc</a:t>
            </a:r>
            <a:r>
              <a:rPr lang="en-US" sz="2200" i="1" dirty="0" smtClean="0">
                <a:latin typeface="Times New Roman"/>
              </a:rPr>
              <a:t> </a:t>
            </a:r>
            <a:r>
              <a:rPr lang="en-US" sz="2200" dirty="0" smtClean="0">
                <a:latin typeface="Times New Roman"/>
              </a:rPr>
              <a:t>and </a:t>
            </a:r>
            <a:r>
              <a:rPr lang="en-US" sz="2400" dirty="0" err="1" smtClean="0">
                <a:latin typeface="Times New Roman"/>
              </a:rPr>
              <a:t>i</a:t>
            </a:r>
            <a:r>
              <a:rPr lang="en-US" sz="1400" dirty="0" err="1" smtClean="0">
                <a:latin typeface="Times New Roman"/>
              </a:rPr>
              <a:t>L</a:t>
            </a:r>
            <a:r>
              <a:rPr lang="en-US" sz="2200" dirty="0" smtClean="0">
                <a:latin typeface="Times New Roman"/>
              </a:rPr>
              <a:t> </a:t>
            </a:r>
            <a:r>
              <a:rPr lang="en-US" sz="2200" i="1" dirty="0" smtClean="0">
                <a:latin typeface="Times New Roman"/>
              </a:rPr>
              <a:t>. </a:t>
            </a:r>
            <a:r>
              <a:rPr lang="en-US" sz="2200" dirty="0" smtClean="0">
                <a:latin typeface="Times New Roman"/>
              </a:rPr>
              <a:t>Around the outer loop,</a:t>
            </a:r>
            <a:endParaRPr lang="en-US" sz="22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4915020"/>
            <a:ext cx="2188368" cy="647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47618" y="3094258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624109" y="4972670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73342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3.1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9248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/>
              </a:rPr>
              <a:t>Substitute the results of </a:t>
            </a:r>
            <a:r>
              <a:rPr lang="en-US" sz="2400" dirty="0" err="1">
                <a:latin typeface="Times New Roman"/>
              </a:rPr>
              <a:t>Eqs</a:t>
            </a:r>
            <a:r>
              <a:rPr lang="en-US" sz="2400" dirty="0">
                <a:latin typeface="Times New Roman"/>
              </a:rPr>
              <a:t>. </a:t>
            </a:r>
            <a:r>
              <a:rPr lang="en-US" sz="2400" dirty="0" smtClean="0">
                <a:latin typeface="Times New Roman"/>
              </a:rPr>
              <a:t>(3) </a:t>
            </a:r>
            <a:r>
              <a:rPr lang="en-US" sz="2400" dirty="0">
                <a:latin typeface="Times New Roman"/>
              </a:rPr>
              <a:t>and </a:t>
            </a:r>
            <a:r>
              <a:rPr lang="en-US" sz="2400" dirty="0" smtClean="0">
                <a:latin typeface="Times New Roman"/>
              </a:rPr>
              <a:t>(4) </a:t>
            </a:r>
            <a:r>
              <a:rPr lang="en-US" sz="2400" dirty="0">
                <a:latin typeface="Times New Roman"/>
              </a:rPr>
              <a:t>into </a:t>
            </a:r>
            <a:r>
              <a:rPr lang="en-US" sz="2400" dirty="0" err="1">
                <a:latin typeface="Times New Roman"/>
              </a:rPr>
              <a:t>Eqs</a:t>
            </a:r>
            <a:r>
              <a:rPr lang="en-US" sz="2400" dirty="0">
                <a:latin typeface="Times New Roman"/>
              </a:rPr>
              <a:t>. </a:t>
            </a:r>
            <a:r>
              <a:rPr lang="en-US" sz="2400" dirty="0" smtClean="0">
                <a:latin typeface="Times New Roman"/>
              </a:rPr>
              <a:t>(1) </a:t>
            </a:r>
            <a:r>
              <a:rPr lang="en-US" sz="2400" dirty="0">
                <a:latin typeface="Times New Roman"/>
              </a:rPr>
              <a:t>and </a:t>
            </a:r>
            <a:r>
              <a:rPr lang="en-US" sz="2400" dirty="0" smtClean="0">
                <a:latin typeface="Times New Roman"/>
              </a:rPr>
              <a:t>(2) to obtain </a:t>
            </a:r>
            <a:r>
              <a:rPr lang="en-US" sz="2400" dirty="0">
                <a:latin typeface="Times New Roman"/>
              </a:rPr>
              <a:t>the following state equations: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57840" y="6580909"/>
            <a:ext cx="2895600" cy="228600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24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14600"/>
            <a:ext cx="2514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14800" y="2971800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OR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00745"/>
            <a:ext cx="2667000" cy="121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599" y="3886200"/>
            <a:ext cx="6484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cs typeface="+mj-cs"/>
              </a:rPr>
              <a:t>Find the output eq. since  the output is </a:t>
            </a:r>
            <a:r>
              <a:rPr lang="en-US" sz="2400" dirty="0" err="1" smtClean="0">
                <a:cs typeface="+mj-cs"/>
              </a:rPr>
              <a:t>i</a:t>
            </a:r>
            <a:r>
              <a:rPr lang="en-US" sz="1600" dirty="0" err="1" smtClean="0">
                <a:cs typeface="+mj-cs"/>
              </a:rPr>
              <a:t>R</a:t>
            </a:r>
            <a:r>
              <a:rPr lang="en-US" sz="2400" dirty="0" smtClean="0">
                <a:cs typeface="+mj-cs"/>
              </a:rPr>
              <a:t>(t)</a:t>
            </a:r>
            <a:endParaRPr lang="en-US" sz="2400" dirty="0">
              <a:cs typeface="+mj-cs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3803071"/>
            <a:ext cx="1333500" cy="62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676274" y="4347820"/>
            <a:ext cx="68770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/>
              </a:rPr>
              <a:t>The final result for the state-space representation is</a:t>
            </a:r>
            <a:endParaRPr lang="en-US" sz="2400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09485"/>
            <a:ext cx="4800600" cy="1743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9107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Example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25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219200"/>
            <a:ext cx="3962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1611868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cs typeface="+mj-cs"/>
              </a:rPr>
              <a:t>Find the state eq. of the mechanical system shown</a:t>
            </a:r>
            <a:endParaRPr lang="en-US" sz="2000" dirty="0"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2683087"/>
            <a:ext cx="1276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Solution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95600"/>
            <a:ext cx="2590800" cy="1423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16" y="3146654"/>
            <a:ext cx="3200400" cy="576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43" y="3723419"/>
            <a:ext cx="3193473" cy="84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9600" y="4557716"/>
                <a:ext cx="34842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𝑙𝑒𝑡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  </m:t>
                      </m:r>
                      <m:r>
                        <a:rPr lang="en-US" b="0" i="1" smtClean="0">
                          <a:latin typeface="Cambria Math"/>
                        </a:rPr>
                        <m:t>𝑎𝑛𝑑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557716"/>
                <a:ext cx="3484287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1543" y="4969087"/>
                <a:ext cx="4466544" cy="7087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</m:acc>
                              </m:e>
                            </m:mr>
                          </m:m>
                        </m:e>
                      </m:d>
                      <m:r>
                        <a:rPr lang="en-US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𝑘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𝑀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type m:val="skw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𝐵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𝑀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type m:val="skw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𝑀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543" y="4969087"/>
                <a:ext cx="4466544" cy="7087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90600" y="5694591"/>
                <a:ext cx="2469842" cy="5535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𝑡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d>
                          </m:e>
                          <m:e/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694591"/>
                <a:ext cx="2469842" cy="55354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48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Example 3.3 P.142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Find the state equations for the translational mechanical system </a:t>
            </a:r>
            <a:r>
              <a:rPr lang="en-US" sz="2400" dirty="0" smtClean="0">
                <a:latin typeface="Times New Roman"/>
              </a:rPr>
              <a:t>shown in Figure.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19400"/>
            <a:ext cx="8001000" cy="287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42274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Example 3.3 P.142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772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SOLUTION: First write the differential equations for the network in </a:t>
            </a:r>
            <a:r>
              <a:rPr lang="en-US" sz="2400" dirty="0" smtClean="0">
                <a:latin typeface="Times New Roman"/>
              </a:rPr>
              <a:t>Figure, using </a:t>
            </a:r>
            <a:r>
              <a:rPr lang="en-US" sz="2400" dirty="0">
                <a:latin typeface="Times New Roman"/>
              </a:rPr>
              <a:t>the methods of Chapter 2 to find the Laplace-transformed equations </a:t>
            </a:r>
            <a:r>
              <a:rPr lang="en-US" sz="2400" dirty="0" smtClean="0">
                <a:latin typeface="Times New Roman"/>
              </a:rPr>
              <a:t>of motion</a:t>
            </a:r>
            <a:r>
              <a:rPr lang="en-US" sz="2400" dirty="0">
                <a:latin typeface="Times New Roman"/>
              </a:rPr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67000"/>
            <a:ext cx="5410200" cy="144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14800"/>
            <a:ext cx="7696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253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Example 3.3 P.142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6400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074072"/>
            <a:ext cx="5257800" cy="232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2000" y="3874017"/>
            <a:ext cx="19925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In Vector Matrix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8416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686800" cy="1143000"/>
          </a:xfrm>
        </p:spPr>
        <p:txBody>
          <a:bodyPr/>
          <a:lstStyle/>
          <a:p>
            <a:r>
              <a:rPr lang="en-US" sz="3200" b="1" dirty="0">
                <a:latin typeface="Arial"/>
              </a:rPr>
              <a:t>3.5 Converting a Transfer Function to State Space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7244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In the last section, we applied the state-space representation to electrical </a:t>
            </a:r>
            <a:r>
              <a:rPr lang="en-US" sz="2400" dirty="0" smtClean="0">
                <a:latin typeface="Times New Roman"/>
              </a:rPr>
              <a:t>and mechanical </a:t>
            </a:r>
            <a:r>
              <a:rPr lang="en-US" sz="2400" dirty="0">
                <a:latin typeface="Times New Roman"/>
              </a:rPr>
              <a:t>systems. We learn how to convert a transfer function representation </a:t>
            </a:r>
            <a:r>
              <a:rPr lang="en-US" sz="2400" dirty="0" smtClean="0">
                <a:latin typeface="Times New Roman"/>
              </a:rPr>
              <a:t>to a </a:t>
            </a:r>
            <a:r>
              <a:rPr lang="en-US" sz="2400" dirty="0">
                <a:latin typeface="Times New Roman"/>
              </a:rPr>
              <a:t>state-space representation in this section</a:t>
            </a:r>
            <a:r>
              <a:rPr lang="en-US" sz="2400">
                <a:latin typeface="Times New Roman"/>
              </a:rPr>
              <a:t>. </a:t>
            </a:r>
            <a:endParaRPr lang="en-US" sz="2400" smtClean="0">
              <a:latin typeface="Times New Roman"/>
            </a:endParaRPr>
          </a:p>
          <a:p>
            <a:pPr marL="0" indent="0" algn="just">
              <a:buNone/>
            </a:pPr>
            <a:r>
              <a:rPr lang="en-US" sz="2400" smtClean="0">
                <a:latin typeface="Times New Roman"/>
              </a:rPr>
              <a:t>One </a:t>
            </a:r>
            <a:r>
              <a:rPr lang="en-US" sz="2400" dirty="0">
                <a:latin typeface="Times New Roman"/>
              </a:rPr>
              <a:t>advantage of the </a:t>
            </a:r>
            <a:r>
              <a:rPr lang="en-US" sz="2400" dirty="0" smtClean="0">
                <a:latin typeface="Times New Roman"/>
              </a:rPr>
              <a:t>state-space representation </a:t>
            </a:r>
            <a:r>
              <a:rPr lang="en-US" sz="2400" dirty="0">
                <a:latin typeface="Times New Roman"/>
              </a:rPr>
              <a:t>is that it can be used for the simulation of physical systems on the </a:t>
            </a:r>
            <a:r>
              <a:rPr lang="en-US" sz="2400" dirty="0" smtClean="0">
                <a:latin typeface="Times New Roman"/>
              </a:rPr>
              <a:t>digital computer</a:t>
            </a:r>
            <a:r>
              <a:rPr lang="en-US" sz="2400" dirty="0">
                <a:latin typeface="Times New Roman"/>
              </a:rPr>
              <a:t>. Thus, if we want to simulate a system that is represented by a </a:t>
            </a:r>
            <a:r>
              <a:rPr lang="en-US" sz="2400" dirty="0" smtClean="0">
                <a:latin typeface="Times New Roman"/>
              </a:rPr>
              <a:t>transfer function</a:t>
            </a:r>
            <a:r>
              <a:rPr lang="en-US" sz="2400" dirty="0">
                <a:latin typeface="Times New Roman"/>
              </a:rPr>
              <a:t>, we must first convert the transfer function representation to state space.</a:t>
            </a:r>
            <a:r>
              <a:rPr lang="en-US" sz="2400" dirty="0" smtClean="0">
                <a:latin typeface="Times New Roman"/>
              </a:rPr>
              <a:t> 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29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1006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3600" dirty="0" smtClean="0"/>
              <a:t>Converting T.F to S.S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848600" cy="44196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System </a:t>
            </a:r>
            <a:r>
              <a:rPr lang="en-US" sz="2400" dirty="0">
                <a:latin typeface="Times New Roman"/>
              </a:rPr>
              <a:t>modeling in state space can take on many </a:t>
            </a:r>
            <a:r>
              <a:rPr lang="en-US" sz="2400" dirty="0" smtClean="0">
                <a:latin typeface="Times New Roman"/>
              </a:rPr>
              <a:t>representations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Although each of these models yields the </a:t>
            </a:r>
            <a:r>
              <a:rPr lang="en-US" sz="2400" dirty="0" smtClean="0">
                <a:latin typeface="Times New Roman"/>
              </a:rPr>
              <a:t>same output </a:t>
            </a:r>
            <a:r>
              <a:rPr lang="en-US" sz="2400" dirty="0">
                <a:latin typeface="Times New Roman"/>
              </a:rPr>
              <a:t>for a given input, an engineer may prefer a particular one for </a:t>
            </a:r>
            <a:r>
              <a:rPr lang="en-US" sz="2400" dirty="0" smtClean="0">
                <a:latin typeface="Times New Roman"/>
              </a:rPr>
              <a:t>several reasons.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Another motive for choosing a particular set of state variables and </a:t>
            </a:r>
            <a:r>
              <a:rPr lang="en-US" sz="2400" dirty="0" smtClean="0">
                <a:latin typeface="Times New Roman"/>
              </a:rPr>
              <a:t>state-space model </a:t>
            </a:r>
            <a:r>
              <a:rPr lang="en-US" sz="2400" dirty="0">
                <a:latin typeface="Times New Roman"/>
              </a:rPr>
              <a:t>is ease of solution.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30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2287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Converting T.F to S.S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8001000" cy="43434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There are many ways of converting T.F into S.S but the most useful and famous are:</a:t>
            </a:r>
          </a:p>
          <a:p>
            <a:pPr marL="0" indent="0" algn="just"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457200" indent="-457200" algn="just">
              <a:buAutoNum type="arabicPeriod"/>
            </a:pPr>
            <a:r>
              <a:rPr lang="en-US" sz="2400" dirty="0" smtClean="0"/>
              <a:t>Direct Decomposition</a:t>
            </a:r>
          </a:p>
          <a:p>
            <a:pPr marL="457200" indent="-457200" algn="just">
              <a:buAutoNum type="arabicPeriod"/>
            </a:pPr>
            <a:r>
              <a:rPr lang="en-US" sz="2400" dirty="0" smtClean="0"/>
              <a:t>Cascade Decomposition</a:t>
            </a:r>
          </a:p>
          <a:p>
            <a:pPr marL="457200" indent="-457200" algn="just">
              <a:buAutoNum type="arabicPeriod"/>
            </a:pPr>
            <a:r>
              <a:rPr lang="en-US" sz="2400" dirty="0" smtClean="0"/>
              <a:t>Parallel Decomposition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31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6732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838200"/>
          </a:xfrm>
        </p:spPr>
        <p:txBody>
          <a:bodyPr/>
          <a:lstStyle/>
          <a:p>
            <a:pPr marL="457200" lvl="0" indent="-457200">
              <a:spcBef>
                <a:spcPct val="20000"/>
              </a:spcBef>
            </a:pPr>
            <a:r>
              <a:rPr lang="en-US" sz="3600" dirty="0" smtClean="0">
                <a:solidFill>
                  <a:srgbClr val="C00000"/>
                </a:solidFill>
                <a:ea typeface="+mn-ea"/>
              </a:rPr>
              <a:t/>
            </a:r>
            <a:br>
              <a:rPr lang="en-US" sz="3600" dirty="0" smtClean="0">
                <a:solidFill>
                  <a:srgbClr val="C00000"/>
                </a:solidFill>
                <a:ea typeface="+mn-ea"/>
              </a:rPr>
            </a:br>
            <a:r>
              <a:rPr lang="en-US" sz="2400" dirty="0">
                <a:solidFill>
                  <a:srgbClr val="40458C"/>
                </a:solidFill>
                <a:ea typeface="+mn-ea"/>
              </a:rPr>
              <a:t/>
            </a:r>
            <a:br>
              <a:rPr lang="en-US" sz="2400" dirty="0">
                <a:solidFill>
                  <a:srgbClr val="40458C"/>
                </a:solidFill>
                <a:ea typeface="+mn-ea"/>
              </a:rPr>
            </a:br>
            <a:r>
              <a:rPr lang="en-US" sz="3600" dirty="0">
                <a:solidFill>
                  <a:srgbClr val="C00000"/>
                </a:solidFill>
              </a:rPr>
              <a:t>Direct Decomposition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76400"/>
                <a:ext cx="7924800" cy="43434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 smtClean="0"/>
                  <a:t>Direct Decomposition is applied to T.F that is not factored form.</a:t>
                </a:r>
              </a:p>
              <a:p>
                <a:pPr marL="0" indent="0" algn="just">
                  <a:buNone/>
                </a:pPr>
                <a:r>
                  <a:rPr lang="en-US" sz="2400" dirty="0" smtClean="0"/>
                  <a:t>Example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𝐶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𝑅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</a:rPr>
                          <m:t>24</m:t>
                        </m:r>
                      </m:num>
                      <m:den>
                        <m:sSup>
                          <m:sSup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4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9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26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𝑆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24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pPr marL="0" indent="0" algn="just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Solution:</a:t>
                </a:r>
              </a:p>
              <a:p>
                <a:pPr marL="0" indent="0" algn="just">
                  <a:buNone/>
                </a:pPr>
                <a:r>
                  <a:rPr lang="en-US" sz="2400" dirty="0" smtClean="0"/>
                  <a:t>Step1: Express T.F in negative powers of S</a:t>
                </a:r>
              </a:p>
              <a:p>
                <a:pPr marL="0" indent="0" algn="just">
                  <a:buNone/>
                </a:pPr>
                <a:endParaRPr lang="en-US" sz="2400" dirty="0" smtClean="0"/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𝐶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𝑅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24</m:t>
                        </m:r>
                        <m:sSup>
                          <m:sSupPr>
                            <m:ctrlPr>
                              <a:rPr lang="en-US" sz="2400" i="1" dirty="0" smtClea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24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9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</m:sSup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26</m:t>
                        </m:r>
                        <m:sSup>
                          <m:sSupPr>
                            <m:ctrlPr>
                              <a:rPr lang="en-US" sz="2400" i="1" dirty="0" smtClea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24</m:t>
                        </m:r>
                        <m:sSup>
                          <m:sSupPr>
                            <m:ctrlPr>
                              <a:rPr lang="en-US" sz="2400" i="1" dirty="0" smtClea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76400"/>
                <a:ext cx="7924800" cy="4343400"/>
              </a:xfrm>
              <a:blipFill rotWithShape="1">
                <a:blip r:embed="rId2"/>
                <a:stretch>
                  <a:fillRect l="-1231" t="-1122" r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32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233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</a:rPr>
              <a:t>Direct Decomposition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00200"/>
                <a:ext cx="7772400" cy="4419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 smtClean="0"/>
                  <a:t>Step 2: Multiply the numerator &amp; denominator of T.F by a dummy variables X(S)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𝐶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𝑅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24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9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</m:sSup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26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24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𝑆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</a:rPr>
                          <m:t>𝑋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𝑆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 smtClean="0"/>
                  <a:t>Step 3: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=(</m:t>
                    </m:r>
                    <m:r>
                      <a:rPr lang="en-US" sz="2400" b="0" i="1" smtClean="0">
                        <a:latin typeface="Cambria Math"/>
                      </a:rPr>
                      <m:t>24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 smtClean="0"/>
                  <a:t>)</a:t>
                </a:r>
                <a:r>
                  <a:rPr lang="en-US" sz="2400" dirty="0">
                    <a:solidFill>
                      <a:srgbClr val="40458C"/>
                    </a:solidFill>
                  </a:rPr>
                  <a:t> X(S)</a:t>
                </a: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US" sz="2400" dirty="0" smtClean="0"/>
                  <a:t>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=(</m:t>
                    </m:r>
                    <m:r>
                      <a:rPr lang="en-US" sz="2400" b="0" i="1" smtClean="0">
                        <a:latin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9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400" b="0" i="0" smtClean="0">
                        <a:latin typeface="Cambria Math"/>
                      </a:rPr>
                      <m:t>+</m:t>
                    </m:r>
                    <m:r>
                      <a:rPr lang="en-US" sz="2400" b="0" i="0" smtClean="0">
                        <a:latin typeface="Cambria Math"/>
                      </a:rPr>
                      <m:t>26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24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 smtClean="0"/>
                  <a:t>) X(S)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Step 4: Construct state diagram using above equation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𝑋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</m:e>
                    </m:d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</m:e>
                    </m:d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−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9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40458C"/>
                        </a:solidFill>
                        <a:latin typeface="Cambria Math"/>
                      </a:rPr>
                      <m:t>X</m:t>
                    </m:r>
                    <m:r>
                      <a:rPr lang="en-US" sz="2400" b="0" i="0" smtClean="0">
                        <a:solidFill>
                          <a:srgbClr val="40458C"/>
                        </a:solidFill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40458C"/>
                        </a:solidFill>
                        <a:latin typeface="Cambria Math"/>
                      </a:rPr>
                      <m:t>S</m:t>
                    </m:r>
                    <m:r>
                      <a:rPr lang="en-US" sz="2400" b="0" i="0" smtClean="0">
                        <a:solidFill>
                          <a:srgbClr val="40458C"/>
                        </a:solidFill>
                        <a:latin typeface="Cambria Math"/>
                      </a:rPr>
                      <m:t>)−</m:t>
                    </m:r>
                    <m:r>
                      <a:rPr lang="en-US" sz="2400">
                        <a:solidFill>
                          <a:srgbClr val="40458C"/>
                        </a:solidFill>
                        <a:latin typeface="Cambria Math"/>
                      </a:rPr>
                      <m:t>26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𝑆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)−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24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 smtClean="0"/>
                  <a:t>X(S)</a:t>
                </a:r>
              </a:p>
              <a:p>
                <a:pPr marL="0" lvl="0" indent="0">
                  <a:buClr>
                    <a:srgbClr val="6F89F7"/>
                  </a:buClr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</m:e>
                    </m:d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24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40458C"/>
                    </a:solidFill>
                  </a:rPr>
                  <a:t>X(S)</a:t>
                </a:r>
                <a:endParaRPr lang="en-US" sz="2400" dirty="0">
                  <a:solidFill>
                    <a:srgbClr val="40458C"/>
                  </a:solidFill>
                </a:endParaRP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00200"/>
                <a:ext cx="7772400" cy="4419600"/>
              </a:xfrm>
              <a:blipFill rotWithShape="0">
                <a:blip r:embed="rId2"/>
                <a:stretch>
                  <a:fillRect l="-1255" t="-1103" r="-1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33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235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</a:rPr>
              <a:t>Direct Decomposition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34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80010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71936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</a:rPr>
              <a:t>Direct Decomposition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9248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From State diagram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35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267200"/>
            <a:ext cx="4038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0" y="3930134"/>
            <a:ext cx="2251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</a:rPr>
              <a:t>In vector-matrix form,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33600"/>
            <a:ext cx="3429000" cy="160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8192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</a:rPr>
              <a:t>Direct Decomposition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>
                  <a:buClr>
                    <a:srgbClr val="6F89F7"/>
                  </a:buClr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𝐶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𝑅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 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+…+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 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+…+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 </a:t>
                </a:r>
              </a:p>
              <a:p>
                <a:pPr marL="0" lvl="0" indent="0">
                  <a:buClr>
                    <a:srgbClr val="6F89F7"/>
                  </a:buClr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General form </a:t>
                </a:r>
                <a:r>
                  <a:rPr lang="en-US" sz="2400" dirty="0">
                    <a:solidFill>
                      <a:srgbClr val="FF0000"/>
                    </a:solidFill>
                  </a:rPr>
                  <a:t>of Direct Decomposition</a:t>
                </a:r>
                <a:endParaRPr lang="en-US" sz="2400" dirty="0" smtClean="0">
                  <a:solidFill>
                    <a:srgbClr val="FF0000"/>
                  </a:solidFill>
                </a:endParaRPr>
              </a:p>
              <a:p>
                <a:pPr marL="0" lvl="0" indent="0">
                  <a:buClr>
                    <a:srgbClr val="6F89F7"/>
                  </a:buClr>
                  <a:buNone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4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  <m:mr>
                            <m:e>
                              <m: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4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  <m:e>
                              <m:r>
                                <a:rPr lang="en-US" sz="240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…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40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…</m:t>
                                    </m:r>
                                  </m:e>
                                </m:mr>
                              </m:m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2400" i="1" dirty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400" i="1" dirty="0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  <m:e>
                                          <m:r>
                                            <a:rPr lang="en-US" sz="2400" i="1" dirty="0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2400" i="1" dirty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400" b="0" i="1" dirty="0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2400" b="0" i="1" dirty="0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2400" i="1" dirty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400" b="0" i="1" dirty="0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b="0" i="1" dirty="0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dirty="0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/>
                                                </a:rPr>
                                                <m:t>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dirty="0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e>
                                        <m:e>
                                          <m:r>
                                            <a:rPr lang="en-US" sz="2400" b="0" i="1" dirty="0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b="0" i="1" dirty="0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0" i="1" dirty="0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/>
                                                </a:rPr>
                                                <m:t>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0" i="1" dirty="0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2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2400" i="1" dirty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400" b="0" i="1" dirty="0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  <m:e>
                                          <m:r>
                                            <a:rPr lang="en-US" sz="2400" b="0" i="1" dirty="0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e>
                                      </m:mr>
                                    </m:m>
                                  </m:e>
                                </m:mr>
                                <m:mr>
                                  <m:e>
                                    <m:r>
                                      <a:rPr lang="en-US" sz="240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…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…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400" b="0" i="1" dirty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dirty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𝑎</m:t>
                                        </m:r>
                                      </m:e>
                                      <m:sub>
                                        <m:r>
                                          <a:rPr lang="en-US" sz="2400" b="0" i="1" dirty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𝑛</m:t>
                                        </m:r>
                                        <m:r>
                                          <a:rPr lang="en-US" sz="2400" b="0" i="1" dirty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2400" b="0" i="1" dirty="0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dirty="0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40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dirty="0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+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 dirty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mr>
                          <m:mr>
                            <m:e>
                              <m:r>
                                <a:rPr lang="en-US" sz="2400" b="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r(t)</a:t>
                </a:r>
              </a:p>
              <a:p>
                <a:pPr marL="0" lvl="0" indent="0">
                  <a:buClr>
                    <a:srgbClr val="6F89F7"/>
                  </a:buClr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sz="2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𝑏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/>
                                      </a:rPr>
                                      <m:t>…</m:t>
                                    </m:r>
                                  </m:e>
                                </m:mr>
                              </m:m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r(t)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5" b="-6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36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Cascade (Series) Decomposition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8001000" cy="4419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 smtClean="0"/>
                  <a:t>May applied to T.F that are written as product of simple first or 2</a:t>
                </a:r>
                <a:r>
                  <a:rPr lang="en-US" sz="2400" baseline="30000" dirty="0" smtClean="0"/>
                  <a:t>nd</a:t>
                </a:r>
                <a:r>
                  <a:rPr lang="en-US" sz="2400" dirty="0" smtClean="0"/>
                  <a:t> Order components (factored form)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Example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𝐶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𝑅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24</m:t>
                        </m:r>
                      </m:num>
                      <m:den>
                        <m:sSup>
                          <m:sSupPr>
                            <m:ctrlP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9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26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24</m:t>
                        </m:r>
                      </m:den>
                    </m:f>
                  </m:oMath>
                </a14:m>
                <a:r>
                  <a:rPr lang="en-US" sz="2400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</a:rPr>
                          <m:t>24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𝑆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)(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𝑆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3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)(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𝑆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4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8001000" cy="4419600"/>
              </a:xfrm>
              <a:blipFill rotWithShape="1">
                <a:blip r:embed="rId2"/>
                <a:stretch>
                  <a:fillRect l="-1142" t="-1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67956"/>
            <a:ext cx="7772399" cy="1442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91464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Cascade (Series) Decomposition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905000"/>
                <a:ext cx="7772400" cy="46482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𝑊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24</m:t>
                        </m:r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𝑆</m:t>
                        </m:r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sup>
                        </m:sSup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𝑊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𝑆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𝑆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24</m:t>
                    </m:r>
                    <m:r>
                      <a:rPr lang="en-US" sz="2400" b="0" i="1" smtClean="0">
                        <a:latin typeface="Cambria Math"/>
                      </a:rPr>
                      <m:t>𝑅</m:t>
                    </m:r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                            (1)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𝑍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𝑊</m:t>
                        </m:r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 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  <a:cs typeface="+mj-cs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𝑆</m:t>
                        </m:r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3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  <a:cs typeface="+mj-cs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  <a:cs typeface="+mj-cs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  <a:cs typeface="+mj-cs"/>
                              </a:rPr>
                              <m:t>−</m:t>
                            </m:r>
                            <m:r>
                              <a:rPr lang="en-US" sz="2800" b="0" i="1" smtClean="0">
                                <a:latin typeface="Cambria Math"/>
                                <a:cs typeface="+mj-cs"/>
                              </a:rPr>
                              <m:t>1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  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1</m:t>
                        </m:r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3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  <a:cs typeface="+mj-cs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  <a:cs typeface="+mj-cs"/>
                              </a:rPr>
                              <m:t>−</m:t>
                            </m:r>
                            <m:r>
                              <a:rPr lang="en-US" sz="2800" b="0" i="1" smtClean="0">
                                <a:latin typeface="Cambria Math"/>
                                <a:cs typeface="+mj-cs"/>
                              </a:rPr>
                              <m:t>1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  <a:cs typeface="+mj-cs"/>
                          </a:rPr>
                          <m:t>  </m:t>
                        </m:r>
                      </m:den>
                    </m:f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  <a:cs typeface="+mj-cs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  <a:cs typeface="+mj-cs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  <a:cs typeface="+mj-cs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  <a:cs typeface="+mj-cs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 smtClean="0">
                    <a:cs typeface="+mj-cs"/>
                  </a:rPr>
                  <a:t>    </a:t>
                </a:r>
              </a:p>
              <a:p>
                <a:pPr marL="0" indent="0">
                  <a:buNone/>
                </a:pPr>
                <a:endParaRPr lang="en-US" sz="24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𝑍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                                      (2)</a:t>
                </a: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𝑊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𝑆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𝑆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905000"/>
                <a:ext cx="7772400" cy="4648200"/>
              </a:xfrm>
              <a:blipFill rotWithShape="1">
                <a:blip r:embed="rId2"/>
                <a:stretch>
                  <a:fillRect l="-235" b="-3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91000" y="6338455"/>
            <a:ext cx="2286000" cy="381000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38</a:t>
            </a:fld>
            <a:endParaRPr lang="en-US">
              <a:solidFill>
                <a:srgbClr val="40458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838200" y="4343400"/>
            <a:ext cx="2895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 flipV="1">
            <a:off x="3733800" y="3352800"/>
            <a:ext cx="0" cy="9906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 flipH="1">
            <a:off x="838200" y="3352800"/>
            <a:ext cx="2895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838200" y="3352800"/>
            <a:ext cx="0" cy="9906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838200" y="5867400"/>
            <a:ext cx="0" cy="838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838200" y="5867400"/>
            <a:ext cx="2895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3733800" y="5867400"/>
            <a:ext cx="0" cy="838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 flipH="1">
            <a:off x="838200" y="6705600"/>
            <a:ext cx="2895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886980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Cascade (Series) Decomposition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7772400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𝐶</m:t>
                        </m:r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𝑆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𝑍</m:t>
                        </m:r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𝑆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𝑆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1</m:t>
                            </m:r>
                          </m:sup>
                        </m:sSup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1</m:t>
                            </m:r>
                          </m:sup>
                        </m:sSup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 smtClean="0"/>
                  <a:t>  </a:t>
                </a:r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𝑆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800" dirty="0" smtClean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𝑍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𝑆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</a:rPr>
                      <m:t>4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800" dirty="0" smtClean="0"/>
                  <a:t>                        (3) 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7772400" cy="41148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39</a:t>
            </a:fld>
            <a:endParaRPr lang="en-US">
              <a:solidFill>
                <a:srgbClr val="40458C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685800" y="3962400"/>
            <a:ext cx="3276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 flipV="1">
            <a:off x="3962400" y="2819400"/>
            <a:ext cx="0" cy="114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 flipH="1">
            <a:off x="685800" y="2819400"/>
            <a:ext cx="32766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685800" y="2819400"/>
            <a:ext cx="0" cy="114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14800"/>
            <a:ext cx="7848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1905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Cascade (Series) Decomposition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153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latin typeface="Times New Roman"/>
              </a:rPr>
              <a:t>Now write the state equations </a:t>
            </a:r>
            <a:r>
              <a:rPr lang="en-US" sz="2200" dirty="0" smtClean="0">
                <a:latin typeface="Times New Roman"/>
              </a:rPr>
              <a:t>for the </a:t>
            </a:r>
            <a:r>
              <a:rPr lang="en-US" sz="2200" dirty="0">
                <a:latin typeface="Times New Roman"/>
              </a:rPr>
              <a:t>new representation of the system.</a:t>
            </a:r>
            <a:endParaRPr lang="en-US" sz="2200" dirty="0" smtClean="0">
              <a:latin typeface="Times New Roman"/>
            </a:endParaRPr>
          </a:p>
          <a:p>
            <a:pPr marL="0" indent="0">
              <a:buNone/>
            </a:pPr>
            <a:endParaRPr lang="en-US" sz="2400" dirty="0" smtClean="0">
              <a:latin typeface="Times New Roman"/>
            </a:endParaRPr>
          </a:p>
          <a:p>
            <a:pPr marL="0" indent="0">
              <a:buNone/>
            </a:pPr>
            <a:endParaRPr lang="en-US" sz="2400" dirty="0">
              <a:latin typeface="Times New Roman"/>
            </a:endParaRPr>
          </a:p>
          <a:p>
            <a:pPr marL="0" indent="0">
              <a:buNone/>
            </a:pPr>
            <a:endParaRPr lang="en-US" sz="2400" dirty="0" smtClean="0">
              <a:latin typeface="Times New Roman"/>
            </a:endParaRPr>
          </a:p>
          <a:p>
            <a:pPr marL="0" indent="0">
              <a:buNone/>
            </a:pPr>
            <a:endParaRPr lang="en-US" sz="2400" dirty="0" smtClean="0">
              <a:latin typeface="Times New Roman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/>
              </a:rPr>
              <a:t>The </a:t>
            </a:r>
            <a:r>
              <a:rPr lang="en-US" sz="2400" dirty="0">
                <a:latin typeface="Times New Roman"/>
              </a:rPr>
              <a:t>state-space representation is completed by </a:t>
            </a:r>
            <a:r>
              <a:rPr lang="en-US" sz="2400" dirty="0" smtClean="0">
                <a:latin typeface="Times New Roman"/>
              </a:rPr>
              <a:t>rewriting above </a:t>
            </a:r>
            <a:r>
              <a:rPr lang="en-US" sz="2400" dirty="0" err="1" smtClean="0">
                <a:latin typeface="Times New Roman"/>
              </a:rPr>
              <a:t>Eqs</a:t>
            </a:r>
            <a:r>
              <a:rPr lang="en-US" sz="2400" dirty="0" smtClean="0">
                <a:latin typeface="Times New Roman"/>
              </a:rPr>
              <a:t> in vector-matrix </a:t>
            </a:r>
            <a:r>
              <a:rPr lang="en-US" sz="2400" dirty="0">
                <a:latin typeface="Times New Roman"/>
              </a:rPr>
              <a:t>form: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400"/>
            <a:ext cx="35052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99" y="4572000"/>
            <a:ext cx="345916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552700"/>
            <a:ext cx="213360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12802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rial"/>
                <a:cs typeface="+mn-cs"/>
              </a:rPr>
              <a:t>Parallel Decomposition</a:t>
            </a:r>
            <a:endParaRPr lang="en-US" sz="3600" dirty="0"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45830"/>
            <a:ext cx="8077200" cy="48006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Parallel </a:t>
            </a:r>
            <a:r>
              <a:rPr lang="en-US" sz="2400" dirty="0" smtClean="0">
                <a:latin typeface="Times New Roman"/>
              </a:rPr>
              <a:t>subsystems have </a:t>
            </a:r>
            <a:r>
              <a:rPr lang="en-US" sz="2400" dirty="0">
                <a:latin typeface="Times New Roman"/>
              </a:rPr>
              <a:t>a common input and an output formed by the algebraic sum of the outputs </a:t>
            </a:r>
            <a:r>
              <a:rPr lang="en-US" sz="2400" dirty="0" smtClean="0">
                <a:latin typeface="Times New Roman"/>
              </a:rPr>
              <a:t>from all </a:t>
            </a:r>
            <a:r>
              <a:rPr lang="en-US" sz="2400" dirty="0">
                <a:latin typeface="Times New Roman"/>
              </a:rPr>
              <a:t>of the subsystems</a:t>
            </a:r>
            <a:r>
              <a:rPr lang="en-US" dirty="0">
                <a:latin typeface="Times New Roman"/>
              </a:rPr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474139"/>
            <a:ext cx="2895600" cy="261203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67000"/>
            <a:ext cx="60198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1671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  <a:latin typeface="Arial"/>
              </a:rPr>
              <a:t>Parallel Decomposition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77200" cy="4800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Example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42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4419600" cy="79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00337"/>
            <a:ext cx="5562600" cy="377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11291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  <a:latin typeface="Arial"/>
              </a:rPr>
              <a:t>Parallel Decomposition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077200" cy="47244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𝑆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 smtClean="0"/>
                  <a:t>            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=</m:t>
                    </m:r>
                    <m:r>
                      <a:rPr lang="en-US" b="0" i="1" dirty="0" smtClean="0">
                        <a:latin typeface="Cambria Math"/>
                      </a:rPr>
                      <m:t>𝑟</m:t>
                    </m:r>
                    <m:r>
                      <a:rPr lang="en-US" b="0" i="1" dirty="0" smtClean="0">
                        <a:latin typeface="Cambria Math"/>
                      </a:rPr>
                      <m:t>−</m:t>
                    </m:r>
                    <m:r>
                      <a:rPr lang="en-US" b="0" i="1" dirty="0" smtClean="0">
                        <a:latin typeface="Cambria Math"/>
                      </a:rPr>
                      <m:t>2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𝑆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 smtClean="0"/>
                  <a:t>            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=</m:t>
                    </m:r>
                    <m:r>
                      <a:rPr lang="en-US" b="0" i="1" dirty="0" smtClean="0">
                        <a:latin typeface="Cambria Math"/>
                      </a:rPr>
                      <m:t>𝑟</m:t>
                    </m:r>
                    <m:r>
                      <a:rPr lang="en-US" b="0" i="1" dirty="0" smtClean="0">
                        <a:latin typeface="Cambria Math"/>
                      </a:rPr>
                      <m:t>−</m:t>
                    </m:r>
                    <m:r>
                      <a:rPr lang="en-US" b="0" i="1" dirty="0" smtClean="0">
                        <a:latin typeface="Cambria Math"/>
                      </a:rPr>
                      <m:t>3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𝑆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 smtClean="0"/>
                  <a:t>                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acc>
                    <m:r>
                      <a:rPr lang="en-US" b="0" i="1" dirty="0" smtClean="0">
                        <a:latin typeface="Cambria Math"/>
                      </a:rPr>
                      <m:t>=</m:t>
                    </m:r>
                    <m:r>
                      <a:rPr lang="en-US" b="0" i="1" dirty="0" smtClean="0">
                        <a:latin typeface="Cambria Math"/>
                      </a:rPr>
                      <m:t>𝑟</m:t>
                    </m:r>
                    <m:r>
                      <a:rPr lang="en-US" b="0" i="1" dirty="0" smtClean="0">
                        <a:latin typeface="Cambria Math"/>
                      </a:rPr>
                      <m:t>−</m:t>
                    </m:r>
                    <m:r>
                      <a:rPr lang="en-US" b="0" i="1" dirty="0" smtClean="0">
                        <a:latin typeface="Cambria Math"/>
                      </a:rPr>
                      <m:t>4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𝐶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−</m:t>
                    </m:r>
                    <m:r>
                      <a:rPr lang="en-US" b="0" i="0" smtClean="0">
                        <a:latin typeface="Cambria Math"/>
                      </a:rPr>
                      <m:t>24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12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077200" cy="47244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43</a:t>
            </a:fld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2819400" y="1828800"/>
            <a:ext cx="978408" cy="3810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2819400" y="3214255"/>
            <a:ext cx="978408" cy="3322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2858331" y="4616958"/>
            <a:ext cx="978408" cy="3947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06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  <a:latin typeface="Arial"/>
              </a:rPr>
              <a:t>Parallel Decomposition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077200" cy="43434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𝑟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𝑡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𝐶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24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12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𝑟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𝑡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marL="0" indent="0" algn="just">
                  <a:buNone/>
                </a:pPr>
                <a:r>
                  <a:rPr lang="en-US" sz="2400" dirty="0">
                    <a:latin typeface="Times New Roman"/>
                  </a:rPr>
                  <a:t>Thus, our third representation of the </a:t>
                </a:r>
                <a:r>
                  <a:rPr lang="en-US" sz="2400" dirty="0" smtClean="0">
                    <a:latin typeface="Times New Roman"/>
                  </a:rPr>
                  <a:t>system </a:t>
                </a:r>
                <a:r>
                  <a:rPr lang="en-US" sz="2400" dirty="0">
                    <a:latin typeface="Times New Roman"/>
                  </a:rPr>
                  <a:t>yields a </a:t>
                </a:r>
                <a:r>
                  <a:rPr lang="en-US" sz="2400" dirty="0" smtClean="0">
                    <a:latin typeface="Times New Roman"/>
                  </a:rPr>
                  <a:t>diagonal system </a:t>
                </a:r>
                <a:r>
                  <a:rPr lang="en-US" sz="2400" dirty="0">
                    <a:latin typeface="Times New Roman"/>
                  </a:rPr>
                  <a:t>matrix. What is the advantage of this representation? Each equation is </a:t>
                </a:r>
                <a:r>
                  <a:rPr lang="en-US" sz="2400" dirty="0" smtClean="0">
                    <a:latin typeface="Times New Roman"/>
                  </a:rPr>
                  <a:t>a first-order </a:t>
                </a:r>
                <a:r>
                  <a:rPr lang="en-US" sz="2400" dirty="0">
                    <a:latin typeface="Times New Roman"/>
                  </a:rPr>
                  <a:t>differential equation in only one variable. Thus, we would solve </a:t>
                </a:r>
                <a:r>
                  <a:rPr lang="en-US" sz="2400" dirty="0" smtClean="0">
                    <a:latin typeface="Times New Roman"/>
                  </a:rPr>
                  <a:t>these equations </a:t>
                </a:r>
                <a:r>
                  <a:rPr lang="en-US" sz="2400" dirty="0">
                    <a:latin typeface="Times New Roman"/>
                  </a:rPr>
                  <a:t>independently. The equations are said to be </a:t>
                </a:r>
                <a:r>
                  <a:rPr lang="en-US" sz="2400" i="1" dirty="0">
                    <a:latin typeface="Times New Roman"/>
                  </a:rPr>
                  <a:t>decoupled.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077200" cy="4343400"/>
              </a:xfrm>
              <a:blipFill rotWithShape="1">
                <a:blip r:embed="rId2"/>
                <a:stretch>
                  <a:fillRect l="-1208" r="-1132" b="-5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44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0400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686800" cy="1143000"/>
          </a:xfrm>
        </p:spPr>
        <p:txBody>
          <a:bodyPr/>
          <a:lstStyle/>
          <a:p>
            <a:pPr algn="just"/>
            <a:r>
              <a:rPr lang="en-US" sz="3200" b="1" dirty="0">
                <a:latin typeface="Arial"/>
              </a:rPr>
              <a:t>3.6 Converting from State Space to a</a:t>
            </a:r>
            <a:br>
              <a:rPr lang="en-US" sz="3200" b="1" dirty="0">
                <a:latin typeface="Arial"/>
              </a:rPr>
            </a:br>
            <a:r>
              <a:rPr lang="en-US" sz="3200" b="1" dirty="0">
                <a:latin typeface="Arial"/>
              </a:rPr>
              <a:t>Transfer Function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077200" cy="46482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 smtClean="0">
                    <a:latin typeface="Times New Roman"/>
                  </a:rPr>
                  <a:t>In Chapters 2 and 3, we have explored two methods of representing systems: the transfer </a:t>
                </a:r>
                <a:r>
                  <a:rPr lang="en-US" sz="2400" dirty="0">
                    <a:latin typeface="Times New Roman"/>
                  </a:rPr>
                  <a:t>function representation and the state-space representation. In the </a:t>
                </a:r>
                <a:r>
                  <a:rPr lang="en-US" sz="2400" dirty="0" smtClean="0">
                    <a:latin typeface="Times New Roman"/>
                  </a:rPr>
                  <a:t>last section</a:t>
                </a:r>
                <a:r>
                  <a:rPr lang="en-US" sz="2400" dirty="0">
                    <a:latin typeface="Times New Roman"/>
                  </a:rPr>
                  <a:t>, we united the two representations by converting transfer functions </a:t>
                </a:r>
                <a:r>
                  <a:rPr lang="en-US" sz="2400" dirty="0" smtClean="0">
                    <a:latin typeface="Times New Roman"/>
                  </a:rPr>
                  <a:t>into state-space </a:t>
                </a:r>
                <a:r>
                  <a:rPr lang="en-US" sz="2400" dirty="0">
                    <a:latin typeface="Times New Roman"/>
                  </a:rPr>
                  <a:t>representations. Now we move in the opposite direction and convert </a:t>
                </a:r>
                <a:r>
                  <a:rPr lang="en-US" sz="2400" dirty="0" smtClean="0">
                    <a:latin typeface="Times New Roman"/>
                  </a:rPr>
                  <a:t>the state-space </a:t>
                </a:r>
                <a:r>
                  <a:rPr lang="en-US" sz="2400" dirty="0">
                    <a:latin typeface="Times New Roman"/>
                  </a:rPr>
                  <a:t>representation into a transfer function</a:t>
                </a:r>
                <a:r>
                  <a:rPr lang="en-US" dirty="0" smtClean="0">
                    <a:latin typeface="Times New Roman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Given the state and output equations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400" dirty="0" smtClean="0">
                    <a:latin typeface="Times New Roman"/>
                  </a:rPr>
                  <a:t> </a:t>
                </a:r>
                <a:r>
                  <a:rPr lang="en-US" sz="2400" dirty="0">
                    <a:latin typeface="Times New Roman"/>
                  </a:rPr>
                  <a:t>= Ax + Bu 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Times New Roman"/>
                  </a:rPr>
                  <a:t>y = </a:t>
                </a:r>
                <a:r>
                  <a:rPr lang="en-US" sz="2400" dirty="0" err="1">
                    <a:latin typeface="Times New Roman"/>
                  </a:rPr>
                  <a:t>Cx</a:t>
                </a:r>
                <a:r>
                  <a:rPr lang="en-US" sz="2400" dirty="0">
                    <a:latin typeface="Times New Roman"/>
                  </a:rPr>
                  <a:t> + Du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077200" cy="4648200"/>
              </a:xfrm>
              <a:blipFill rotWithShape="1">
                <a:blip r:embed="rId2"/>
                <a:stretch>
                  <a:fillRect l="-1208" t="-1050" r="-11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45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5921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r>
              <a:rPr lang="en-US" sz="3600" dirty="0" smtClean="0"/>
              <a:t>Converting From S.S to T.F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76400"/>
                <a:ext cx="8305800" cy="46482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Times New Roman"/>
                  </a:rPr>
                  <a:t>Take </a:t>
                </a:r>
                <a:r>
                  <a:rPr lang="en-US" sz="2400" dirty="0">
                    <a:latin typeface="Times New Roman"/>
                  </a:rPr>
                  <a:t>the Laplace transform assuming zero initial conditions</a:t>
                </a:r>
                <a:r>
                  <a:rPr lang="en-US" sz="2400" dirty="0" smtClean="0">
                    <a:latin typeface="Times New Roman"/>
                  </a:rPr>
                  <a:t>:</a:t>
                </a:r>
                <a:endParaRPr lang="en-US" sz="2400" dirty="0">
                  <a:latin typeface="Times New Roman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Times New Roman"/>
                  </a:rPr>
                  <a:t>S</a:t>
                </a:r>
                <a:r>
                  <a:rPr lang="en-US" sz="2400" dirty="0" smtClean="0">
                    <a:latin typeface="Times New Roman"/>
                  </a:rPr>
                  <a:t>X(s</a:t>
                </a:r>
                <a:r>
                  <a:rPr lang="en-US" sz="2400" dirty="0">
                    <a:latin typeface="Times New Roman"/>
                  </a:rPr>
                  <a:t>) = AX(s) + </a:t>
                </a:r>
                <a:r>
                  <a:rPr lang="en-US" sz="2400" dirty="0" smtClean="0">
                    <a:latin typeface="Times New Roman"/>
                  </a:rPr>
                  <a:t>BU(s)</a:t>
                </a:r>
                <a:endParaRPr lang="en-US" sz="2400" dirty="0">
                  <a:latin typeface="Times New Roman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Times New Roman"/>
                  </a:rPr>
                  <a:t>Y(s) = CX(s) </a:t>
                </a:r>
                <a:r>
                  <a:rPr lang="en-US" sz="2400" i="1" dirty="0">
                    <a:latin typeface="Times New Roman"/>
                  </a:rPr>
                  <a:t>+ </a:t>
                </a:r>
                <a:r>
                  <a:rPr lang="en-US" sz="2400" i="1" dirty="0" smtClean="0">
                    <a:latin typeface="Times New Roman"/>
                  </a:rPr>
                  <a:t>DU</a:t>
                </a:r>
                <a:r>
                  <a:rPr lang="en-US" sz="2400" dirty="0" smtClean="0">
                    <a:latin typeface="Times New Roman"/>
                  </a:rPr>
                  <a:t>(s)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Times New Roman"/>
                  </a:rPr>
                  <a:t>Solving for </a:t>
                </a:r>
                <a:r>
                  <a:rPr lang="en-US" sz="2400" i="1" dirty="0">
                    <a:latin typeface="Times New Roman"/>
                  </a:rPr>
                  <a:t>X(s) </a:t>
                </a:r>
                <a:r>
                  <a:rPr lang="en-US" sz="2400" dirty="0" smtClean="0">
                    <a:latin typeface="Times New Roman"/>
                  </a:rPr>
                  <a:t>,</a:t>
                </a:r>
                <a:endParaRPr lang="en-US" sz="2400" dirty="0">
                  <a:latin typeface="Times New Roman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Times New Roman"/>
                  </a:rPr>
                  <a:t>(SI- </a:t>
                </a:r>
                <a:r>
                  <a:rPr lang="en-US" sz="2400" dirty="0">
                    <a:latin typeface="Times New Roman"/>
                  </a:rPr>
                  <a:t>A)X(s) = </a:t>
                </a:r>
                <a:r>
                  <a:rPr lang="en-US" sz="2400" dirty="0" smtClean="0">
                    <a:latin typeface="Times New Roman"/>
                  </a:rPr>
                  <a:t>BU(s</a:t>
                </a:r>
                <a:r>
                  <a:rPr lang="en-US" sz="2400" dirty="0">
                    <a:latin typeface="Times New Roman"/>
                  </a:rPr>
                  <a:t>) </a:t>
                </a:r>
                <a:r>
                  <a:rPr lang="en-US" sz="2400" dirty="0" smtClean="0">
                    <a:latin typeface="Times New Roman"/>
                  </a:rPr>
                  <a:t>                        X(s</a:t>
                </a:r>
                <a:r>
                  <a:rPr lang="en-US" sz="2400" dirty="0">
                    <a:latin typeface="Times New Roman"/>
                  </a:rPr>
                  <a:t>) = </a:t>
                </a:r>
                <a:r>
                  <a:rPr lang="en-US" sz="2400" dirty="0" smtClean="0">
                    <a:latin typeface="Times New Roman"/>
                  </a:rPr>
                  <a:t>(SI-A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800" i="1" dirty="0" smtClean="0">
                        <a:latin typeface="Cambria Math"/>
                      </a:rPr>
                      <m:t>  </m:t>
                    </m:r>
                  </m:oMath>
                </a14:m>
                <a:r>
                  <a:rPr lang="en-US" sz="2400" dirty="0" smtClean="0">
                    <a:latin typeface="Times New Roman"/>
                  </a:rPr>
                  <a:t>BU(s)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where I is the identity matrix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𝑌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𝐶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𝑆𝐼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𝐵𝑈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𝐷𝑈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𝐶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𝑆𝐼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𝐴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𝐵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𝐷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𝑈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 </a:t>
                </a:r>
              </a:p>
              <a:p>
                <a:pPr marL="0" indent="0">
                  <a:buNone/>
                </a:pPr>
                <a:endParaRPr lang="en-US" sz="2400" dirty="0" smtClean="0">
                  <a:solidFill>
                    <a:srgbClr val="FF0000"/>
                  </a:solidFill>
                  <a:latin typeface="Times New Roman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76400"/>
                <a:ext cx="8305800" cy="4648200"/>
              </a:xfrm>
              <a:blipFill rotWithShape="1">
                <a:blip r:embed="rId2"/>
                <a:stretch>
                  <a:fillRect l="-1175" t="-1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46</a:t>
            </a:fld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3657600" y="3505200"/>
            <a:ext cx="978408" cy="3947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181600"/>
            <a:ext cx="3886199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99003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7772400" cy="4114800"/>
              </a:xfrm>
            </p:spPr>
            <p:txBody>
              <a:bodyPr/>
              <a:lstStyle/>
              <a:p>
                <a:pPr marL="0" lvl="0" indent="0">
                  <a:buClr>
                    <a:srgbClr val="6F89F7"/>
                  </a:buClr>
                  <a:buNone/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  <m:m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mr>
                        </m:m>
                      </m:e>
                    </m:d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24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26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𝑟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(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𝑡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 </a:t>
                </a:r>
              </a:p>
              <a:p>
                <a:pPr marL="0" lvl="0" indent="0">
                  <a:buClr>
                    <a:srgbClr val="6F89F7"/>
                  </a:buClr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𝐶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0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𝑟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(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𝑡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800" dirty="0" smtClean="0"/>
                  <a:t>Find T.F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7772400" cy="4114800"/>
              </a:xfrm>
              <a:blipFill rotWithShape="1">
                <a:blip r:embed="rId2"/>
                <a:stretch>
                  <a:fillRect l="-1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47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8741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077200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𝑆𝐼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24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26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𝑆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9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b="0" dirty="0" smtClean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𝑎𝑑𝑖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𝐴</m:t>
                            </m:r>
                          </m:e>
                        </m:d>
                      </m:den>
                    </m:f>
                  </m:oMath>
                </a14:m>
                <a:r>
                  <a:rPr lang="en-US" b="0" dirty="0" smtClean="0"/>
                  <a:t> </a:t>
                </a:r>
              </a:p>
              <a:p>
                <a:pPr marL="0" indent="0">
                  <a:buNone/>
                </a:pPr>
                <a:endParaRPr lang="en-US" b="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𝐶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𝑆𝐼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400" i="1">
                        <a:solidFill>
                          <a:srgbClr val="FF0000"/>
                        </a:solidFill>
                        <a:latin typeface="Cambria Math"/>
                      </a:rPr>
                      <m:t>𝐵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24</m:t>
                        </m:r>
                      </m:num>
                      <m:den>
                        <m:sSup>
                          <m:sSupPr>
                            <m:ctrlPr>
                              <a:rPr lang="en-US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9</m:t>
                        </m:r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26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24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077200" cy="41148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48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1075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3.6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5720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</a:t>
            </a:r>
            <a:r>
              <a:rPr lang="en-US" sz="2400" dirty="0">
                <a:latin typeface="Times New Roman"/>
              </a:rPr>
              <a:t>: Given the system </a:t>
            </a:r>
            <a:r>
              <a:rPr lang="en-US" sz="2400" dirty="0" smtClean="0">
                <a:latin typeface="Times New Roman"/>
              </a:rPr>
              <a:t>defined below, </a:t>
            </a:r>
            <a:r>
              <a:rPr lang="en-US" sz="2400" dirty="0">
                <a:latin typeface="Times New Roman"/>
              </a:rPr>
              <a:t>find the transfer </a:t>
            </a:r>
            <a:r>
              <a:rPr lang="en-US" sz="2400" dirty="0" smtClean="0">
                <a:latin typeface="Times New Roman"/>
              </a:rPr>
              <a:t>function, </a:t>
            </a:r>
            <a:r>
              <a:rPr lang="en-US" sz="2400" i="1" dirty="0" smtClean="0">
                <a:latin typeface="Times New Roman"/>
              </a:rPr>
              <a:t>T(s</a:t>
            </a:r>
            <a:r>
              <a:rPr lang="en-US" sz="2400" i="1" dirty="0">
                <a:latin typeface="Times New Roman"/>
              </a:rPr>
              <a:t>) = Y(s)/U(s),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49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38400"/>
            <a:ext cx="3352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09600" y="3810000"/>
                <a:ext cx="838200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SOLUTION: </a:t>
                </a:r>
                <a:r>
                  <a:rPr lang="en-US" sz="2200" dirty="0" smtClean="0">
                    <a:latin typeface="Times New Roman"/>
                  </a:rPr>
                  <a:t>The solution revolves around finding the term ( S I </a:t>
                </a:r>
                <a:r>
                  <a:rPr lang="en-US" sz="2200" dirty="0">
                    <a:latin typeface="Times New Roman"/>
                  </a:rPr>
                  <a:t>- 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810000"/>
                <a:ext cx="8382000" cy="430887"/>
              </a:xfrm>
              <a:prstGeom prst="rect">
                <a:avLst/>
              </a:prstGeom>
              <a:blipFill rotWithShape="1">
                <a:blip r:embed="rId3"/>
                <a:stretch>
                  <a:fillRect l="-873" t="-7042" b="-28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40888"/>
            <a:ext cx="5105400" cy="109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74537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3.6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7400"/>
            <a:ext cx="5257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17818"/>
            <a:ext cx="3581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057400"/>
            <a:ext cx="15240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71945" y="4741369"/>
            <a:ext cx="57912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/>
              </a:rPr>
              <a:t>we obtain the final result for the transfer function:</a:t>
            </a:r>
            <a:endParaRPr lang="en-US" sz="2200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405472"/>
            <a:ext cx="3581400" cy="681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12702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3600" b="1" dirty="0">
                <a:latin typeface="Arial"/>
              </a:rPr>
              <a:t>3.7 Linearization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153400" cy="44196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A prime advantage of the state-space representation over the transfer </a:t>
            </a:r>
            <a:r>
              <a:rPr lang="en-US" sz="2400" dirty="0" smtClean="0">
                <a:latin typeface="Times New Roman"/>
              </a:rPr>
              <a:t>function representation </a:t>
            </a:r>
            <a:r>
              <a:rPr lang="en-US" sz="2400" dirty="0">
                <a:latin typeface="Times New Roman"/>
              </a:rPr>
              <a:t>is the ability to represent systems with </a:t>
            </a:r>
            <a:r>
              <a:rPr lang="en-US" sz="2400" dirty="0" smtClean="0">
                <a:latin typeface="Times New Roman"/>
              </a:rPr>
              <a:t>nonlinearities.</a:t>
            </a:r>
          </a:p>
          <a:p>
            <a:pPr marL="0" indent="0" algn="just">
              <a:buNone/>
            </a:pPr>
            <a:endParaRPr lang="en-US" sz="24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A linearized model is valid only for limited range of operation, and often only at the operating point at which the linearized is carried out.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51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1204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Why Linearization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4196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/>
              <a:t>Lack of systematic design methodology for direct design of nonlinear control system.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Linear analysis methodology available</a:t>
            </a:r>
          </a:p>
          <a:p>
            <a:pPr marL="0" indent="0">
              <a:buNone/>
            </a:pPr>
            <a:endParaRPr lang="en-US" sz="2400" dirty="0" smtClean="0"/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/>
              <a:t>The Laplace transform cannot be used to solve nonlinear Diff. EQ.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52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5864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Linearization Steps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077200" cy="4114800"/>
              </a:xfrm>
            </p:spPr>
            <p:txBody>
              <a:bodyPr/>
              <a:lstStyle/>
              <a:p>
                <a:pPr algn="just">
                  <a:buFont typeface="Arial" pitchFamily="34" charset="0"/>
                  <a:buChar char="•"/>
                </a:pPr>
                <a:r>
                  <a:rPr lang="en-US" sz="2400" dirty="0" smtClean="0">
                    <a:cs typeface="+mj-cs"/>
                  </a:rPr>
                  <a:t>Get a nonlinear dynamic model of the system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 smtClean="0">
                    <a:cs typeface="+mj-cs"/>
                  </a:rPr>
                  <a:t>Establish steady state equilibrium (operating) cond.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 smtClean="0">
                    <a:cs typeface="+mj-cs"/>
                  </a:rPr>
                  <a:t>let </a:t>
                </a:r>
                <a:r>
                  <a:rPr lang="en-US" sz="2400" dirty="0">
                    <a:cs typeface="+mj-cs"/>
                  </a:rPr>
                  <a:t>us represent a nonlinear system by the following </a:t>
                </a:r>
                <a:r>
                  <a:rPr lang="en-US" sz="2400" dirty="0" smtClean="0">
                    <a:cs typeface="+mj-cs"/>
                  </a:rPr>
                  <a:t>vector matrix state equations: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+mj-cs"/>
                            </a:rPr>
                            <m:t>𝑑𝑥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+mj-cs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+mj-cs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+mj-cs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+mj-cs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  <a:cs typeface="+mj-c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/>
                          <a:cs typeface="+mj-cs"/>
                        </a:rPr>
                        <m:t>𝐹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+mj-cs"/>
                            </a:rPr>
                            <m:t>𝑋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+mj-cs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+mj-cs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+mj-cs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+mj-cs"/>
                            </a:rPr>
                            <m:t>𝑟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+mj-cs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+mj-cs"/>
                            </a:rPr>
                            <m:t>𝑡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+mj-cs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400" dirty="0">
                  <a:cs typeface="+mj-cs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cs typeface="+mj-cs"/>
                  </a:rPr>
                  <a:t>where </a:t>
                </a:r>
                <a:r>
                  <a:rPr lang="en-US" sz="2400" dirty="0" smtClean="0">
                    <a:cs typeface="+mj-cs"/>
                  </a:rPr>
                  <a:t>x(t) </a:t>
                </a:r>
                <a:r>
                  <a:rPr lang="en-US" sz="2400" dirty="0">
                    <a:cs typeface="+mj-cs"/>
                  </a:rPr>
                  <a:t>represents the n x </a:t>
                </a:r>
                <a:r>
                  <a:rPr lang="en-US" sz="2400" dirty="0" smtClean="0">
                    <a:cs typeface="+mj-cs"/>
                  </a:rPr>
                  <a:t>1 </a:t>
                </a:r>
                <a:r>
                  <a:rPr lang="en-US" sz="2400" dirty="0">
                    <a:cs typeface="+mj-cs"/>
                  </a:rPr>
                  <a:t>state vector; r(t), the p x 1 input vector; and </a:t>
                </a:r>
                <a:r>
                  <a:rPr lang="en-US" sz="2400" dirty="0" smtClean="0">
                    <a:cs typeface="+mj-cs"/>
                  </a:rPr>
                  <a:t>f[x(t), r(t)], </a:t>
                </a:r>
                <a:r>
                  <a:rPr lang="en-US" sz="2400" dirty="0">
                    <a:cs typeface="+mj-cs"/>
                  </a:rPr>
                  <a:t>an n x </a:t>
                </a:r>
                <a:r>
                  <a:rPr lang="en-US" sz="2400" dirty="0" smtClean="0">
                    <a:cs typeface="+mj-cs"/>
                  </a:rPr>
                  <a:t>1 </a:t>
                </a:r>
                <a:r>
                  <a:rPr lang="en-US" sz="2400" dirty="0">
                    <a:cs typeface="+mj-cs"/>
                  </a:rPr>
                  <a:t>function vector. In general, f is a function of the state vector and the input</a:t>
                </a:r>
              </a:p>
              <a:p>
                <a:pPr marL="0" indent="0">
                  <a:buNone/>
                </a:pPr>
                <a:r>
                  <a:rPr lang="en-US" sz="2400" dirty="0">
                    <a:cs typeface="+mj-cs"/>
                  </a:rPr>
                  <a:t>vector.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077200" cy="4114800"/>
              </a:xfrm>
              <a:blipFill rotWithShape="1">
                <a:blip r:embed="rId2"/>
                <a:stretch>
                  <a:fillRect l="-1283" t="-1185" r="-1132" b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53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1608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Arial"/>
              </a:rPr>
              <a:t>Linear Approximation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54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828800"/>
            <a:ext cx="5105399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91249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660066"/>
                </a:solidFill>
              </a:rPr>
              <a:t>Example of Nonlinear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55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3124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3276600"/>
            <a:ext cx="8229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Because nonlinear systems are usually difficult to analyze and design, it is desirable to perform a linearization whenever the situation justifies it.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A linearization process that depends on expanding the nonlinear state equations into </a:t>
            </a:r>
            <a:r>
              <a:rPr lang="en-US" sz="2400" dirty="0" smtClean="0">
                <a:latin typeface="Times New Roman"/>
              </a:rPr>
              <a:t>a Taylor </a:t>
            </a:r>
            <a:r>
              <a:rPr lang="en-US" sz="2400" dirty="0">
                <a:latin typeface="Times New Roman"/>
              </a:rPr>
              <a:t>series about a nominal operating point or trajectory</a:t>
            </a:r>
          </a:p>
        </p:txBody>
      </p:sp>
    </p:spTree>
    <p:extLst>
      <p:ext uri="{BB962C8B-B14F-4D97-AF65-F5344CB8AC3E}">
        <p14:creationId xmlns:p14="http://schemas.microsoft.com/office/powerpoint/2010/main" val="29757424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Linearization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70121"/>
            <a:ext cx="2514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28859"/>
            <a:ext cx="29718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66514"/>
            <a:ext cx="31242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92338" y="2095500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</a:rPr>
              <a:t>where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122" y="4352312"/>
            <a:ext cx="2527678" cy="181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8927" y="4939351"/>
                <a:ext cx="717376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∆</m:t>
                    </m:r>
                    <m:acc>
                      <m:accPr>
                        <m:chr m:val="̇"/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200" dirty="0" smtClean="0"/>
                  <a:t>=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27" y="4939351"/>
                <a:ext cx="717376" cy="430887"/>
              </a:xfrm>
              <a:prstGeom prst="rect">
                <a:avLst/>
              </a:prstGeom>
              <a:blipFill rotWithShape="1">
                <a:blip r:embed="rId6"/>
                <a:stretch>
                  <a:fillRect t="-8451" r="-10169" b="-26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191000"/>
            <a:ext cx="2895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29931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2133600"/>
                <a:ext cx="8305800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600" b="0" i="1" smtClean="0">
                            <a:latin typeface="Cambria Math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600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dirty="0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6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600" dirty="0" smtClean="0"/>
                  <a:t> =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dirty="0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6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dirty="0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6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600" b="0" i="1" dirty="0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dirty="0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6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600" b="0" i="1" dirty="0" smtClean="0">
                        <a:latin typeface="Cambria Math"/>
                      </a:rPr>
                      <m:t>+</m:t>
                    </m:r>
                    <m:r>
                      <a:rPr lang="en-US" sz="2600" b="0" i="1" dirty="0" smtClean="0"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dirty="0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600" b="0" i="1" dirty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60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dirty="0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600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600" b="0" i="1" dirty="0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6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dirty="0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600" b="0" i="1" dirty="0" smtClean="0">
                                <a:latin typeface="Cambria Math"/>
                              </a:rPr>
                              <m:t>01</m:t>
                            </m:r>
                          </m:sub>
                        </m:sSub>
                        <m:sSub>
                          <m:sSubPr>
                            <m:ctrlPr>
                              <a:rPr lang="en-US" sz="26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dirty="0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600" b="0" i="1" dirty="0" smtClean="0">
                                <a:latin typeface="Cambria Math"/>
                              </a:rPr>
                              <m:t>02</m:t>
                            </m:r>
                          </m:sub>
                        </m:sSub>
                      </m:e>
                    </m:d>
                    <m:r>
                      <a:rPr lang="en-US" sz="2600" b="0" i="1" dirty="0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dirty="0" smtClean="0">
                            <a:latin typeface="Cambria Math"/>
                          </a:rPr>
                          <m:t>1</m:t>
                        </m:r>
                        <m:r>
                          <a:rPr lang="en-US" sz="2600" b="0" i="1" dirty="0" smtClean="0">
                            <a:latin typeface="Cambria Math"/>
                          </a:rPr>
                          <m:t>  </m:t>
                        </m:r>
                        <m:r>
                          <a:rPr lang="en-US" sz="2600" b="0" i="1" dirty="0" smtClean="0">
                            <a:latin typeface="Cambria Math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600" dirty="0" smtClean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dirty="0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sz="2600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600" b="0" i="1" dirty="0" smtClean="0">
                        <a:latin typeface="Cambria Math"/>
                      </a:rPr>
                      <m:t>=</m:t>
                    </m:r>
                    <m:r>
                      <a:rPr lang="en-US" sz="2600" b="0" i="1" dirty="0" smtClean="0">
                        <a:latin typeface="Cambria Math"/>
                      </a:rPr>
                      <m:t>0</m:t>
                    </m:r>
                  </m:oMath>
                </a14:m>
                <a:endParaRPr lang="en-US" sz="2600" b="0" dirty="0" smtClean="0"/>
              </a:p>
              <a:p>
                <a:pPr marL="0" indent="0">
                  <a:buNone/>
                </a:pPr>
                <a:r>
                  <a:rPr lang="en-US" sz="2600" dirty="0" smtClean="0">
                    <a:solidFill>
                      <a:srgbClr val="FF0000"/>
                    </a:solidFill>
                  </a:rPr>
                  <a:t>Solution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6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6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6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6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600" dirty="0">
                    <a:solidFill>
                      <a:srgbClr val="40458C"/>
                    </a:solidFill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6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600" b="0" i="0" dirty="0" smtClean="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600" b="0" i="1" dirty="0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6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2600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6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6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6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600" dirty="0">
                    <a:solidFill>
                      <a:srgbClr val="40458C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sz="2600" i="1" dirty="0">
                        <a:solidFill>
                          <a:srgbClr val="40458C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6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6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6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6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600" i="1" dirty="0">
                        <a:solidFill>
                          <a:srgbClr val="40458C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6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6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600" i="1" dirty="0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r>
                      <a:rPr lang="en-US" sz="2600" i="1" dirty="0">
                        <a:solidFill>
                          <a:srgbClr val="40458C"/>
                        </a:solidFill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26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600" b="0" i="1" dirty="0" smtClean="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600" b="0" i="1" dirty="0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6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2133600"/>
                <a:ext cx="8305800" cy="4114800"/>
              </a:xfrm>
              <a:blipFill rotWithShape="1">
                <a:blip r:embed="rId2"/>
                <a:stretch>
                  <a:fillRect l="-1322" t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Hamed-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57</a:t>
            </a:fld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657989"/>
            <a:ext cx="7330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Given nonlinear  system below, find linearized model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83526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76400"/>
                <a:ext cx="8229600" cy="43434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    =[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e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mr>
                      <m:m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e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mr>
                    </m:m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]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 smtClean="0"/>
                  <a:t>=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dirty="0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dirty="0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 smtClean="0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𝑢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𝑢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dirty="0" smtClean="0"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∆</m:t>
                    </m:r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∆</m:t>
                    </m:r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/>
                      </a:rPr>
                      <m:t>−</m:t>
                    </m:r>
                    <m:r>
                      <a:rPr lang="en-US" sz="2400" b="0" i="1" dirty="0" smtClean="0">
                        <a:latin typeface="Cambria Math"/>
                      </a:rPr>
                      <m:t>2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dirty="0" smtClean="0">
                        <a:latin typeface="Cambria Math"/>
                      </a:rPr>
                      <m:t>+</m:t>
                    </m:r>
                    <m:r>
                      <a:rPr lang="en-US" sz="2400" b="0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sz="2400" dirty="0" smtClean="0"/>
                  <a:t>   as shown the system is linear   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76400"/>
                <a:ext cx="8229600" cy="4343400"/>
              </a:xfrm>
              <a:blipFill rotWithShape="1">
                <a:blip r:embed="rId2"/>
                <a:stretch>
                  <a:fillRect l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58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165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660066"/>
                </a:solidFill>
              </a:rPr>
              <a:t>Example 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8305800" cy="44196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 smtClean="0"/>
                  <a:t>Given the nonlinear system below, find the linearized model</a:t>
                </a:r>
              </a:p>
              <a:p>
                <a:pPr marL="0" indent="0" algn="just">
                  <a:buNone/>
                </a:pPr>
                <a:endParaRPr lang="en-US" sz="2400" dirty="0"/>
              </a:p>
              <a:p>
                <a:pPr marL="0" indent="0" algn="just">
                  <a:buNone/>
                </a:pPr>
                <a:endParaRPr lang="en-US" sz="2400" dirty="0" smtClean="0"/>
              </a:p>
              <a:p>
                <a:pPr marL="0" indent="0" algn="just">
                  <a:buNone/>
                </a:pPr>
                <a:endParaRPr lang="en-US" sz="2400" dirty="0"/>
              </a:p>
              <a:p>
                <a:pPr marL="0" indent="0" algn="just">
                  <a:buNone/>
                </a:pPr>
                <a:endParaRPr lang="en-US" sz="2400" dirty="0" smtClean="0"/>
              </a:p>
              <a:p>
                <a:pPr marL="0" indent="0" algn="just">
                  <a:buNone/>
                </a:pPr>
                <a:r>
                  <a:rPr lang="en-US" sz="2400" dirty="0" smtClean="0"/>
                  <a:t>Nominal point;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𝑢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,  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 smtClean="0"/>
                  <a:t> 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8305800" cy="4419600"/>
              </a:xfrm>
              <a:blipFill rotWithShape="1">
                <a:blip r:embed="rId2"/>
                <a:stretch>
                  <a:fillRect l="-1101" t="-1103" r="-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59</a:t>
            </a:fld>
            <a:endParaRPr lang="en-US">
              <a:solidFill>
                <a:srgbClr val="40458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38200" y="2286000"/>
                <a:ext cx="1202830" cy="5050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600" i="1" ker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600" i="1" ker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 ker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600" i="1" ker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600" i="1" kern="0">
                            <a:solidFill>
                              <a:srgbClr val="40458C"/>
                            </a:solidFill>
                            <a:latin typeface="Cambria Math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600" kern="0" dirty="0">
                    <a:solidFill>
                      <a:srgbClr val="40458C"/>
                    </a:solidFill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kern="0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kern="0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600" i="1" kern="0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286000"/>
                <a:ext cx="1202830" cy="505075"/>
              </a:xfrm>
              <a:prstGeom prst="rect">
                <a:avLst/>
              </a:prstGeom>
              <a:blipFill rotWithShape="1">
                <a:blip r:embed="rId3"/>
                <a:stretch>
                  <a:fillRect t="-9639" b="-27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929985" y="2927697"/>
                <a:ext cx="4046557" cy="5050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600" i="1" kern="0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600" i="1" ker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 ker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600" i="1" ker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600" kern="0" dirty="0">
                    <a:solidFill>
                      <a:srgbClr val="40458C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sz="2600" i="1" kern="0" dirty="0">
                        <a:solidFill>
                          <a:srgbClr val="40458C"/>
                        </a:solidFill>
                        <a:latin typeface="Cambria Math"/>
                      </a:rPr>
                      <m:t>−</m:t>
                    </m:r>
                    <m:r>
                      <a:rPr lang="en-US" sz="2600" b="0" i="1" kern="0" dirty="0" smtClean="0">
                        <a:solidFill>
                          <a:srgbClr val="40458C"/>
                        </a:solidFill>
                        <a:latin typeface="Cambria Math"/>
                      </a:rPr>
                      <m:t>𝑆𝑖𝑛</m:t>
                    </m:r>
                    <m:sSub>
                      <m:sSubPr>
                        <m:ctrlPr>
                          <a:rPr lang="en-US" sz="2600" i="1" kern="0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kern="0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600" i="1" kern="0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600" i="1" kern="0" dirty="0">
                        <a:solidFill>
                          <a:srgbClr val="40458C"/>
                        </a:solidFill>
                        <a:latin typeface="Cambria Math"/>
                      </a:rPr>
                      <m:t>−</m:t>
                    </m:r>
                    <m:r>
                      <a:rPr lang="en-US" sz="2600" b="0" i="1" kern="0" dirty="0" smtClean="0">
                        <a:solidFill>
                          <a:srgbClr val="40458C"/>
                        </a:solidFill>
                        <a:latin typeface="Cambria Math"/>
                      </a:rPr>
                      <m:t>.</m:t>
                    </m:r>
                    <m:r>
                      <a:rPr lang="en-US" sz="2600" b="0" i="1" kern="0" dirty="0" smtClean="0">
                        <a:solidFill>
                          <a:srgbClr val="40458C"/>
                        </a:solidFill>
                        <a:latin typeface="Cambria Math"/>
                      </a:rPr>
                      <m:t>1</m:t>
                    </m:r>
                    <m:sSub>
                      <m:sSubPr>
                        <m:ctrlPr>
                          <a:rPr lang="en-US" sz="2600" i="1" kern="0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 kern="0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600" i="1" kern="0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600" i="1" kern="0" dirty="0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r>
                      <a:rPr lang="en-US" sz="2600" i="1" kern="0" dirty="0">
                        <a:solidFill>
                          <a:srgbClr val="40458C"/>
                        </a:solidFill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2600" i="1" kern="0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 kern="0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985" y="2927697"/>
                <a:ext cx="4046557" cy="505075"/>
              </a:xfrm>
              <a:prstGeom prst="rect">
                <a:avLst/>
              </a:prstGeom>
              <a:blipFill rotWithShape="1">
                <a:blip r:embed="rId4"/>
                <a:stretch>
                  <a:fillRect t="-9639" b="-27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52262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0" y="1981200"/>
                <a:ext cx="7772400" cy="4114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−</m:t>
                    </m:r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𝑆𝑖𝑛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−.</m:t>
                    </m:r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1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400" kern="1200" dirty="0">
                  <a:solidFill>
                    <a:srgbClr val="40458C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    =[</m:t>
                    </m:r>
                    <m:m>
                      <m:mPr>
                        <m:mcs>
                          <m:mc>
                            <m:mcPr>
                              <m:count m:val="2"/>
                              <m:mcJc m:val="center"/>
                            </m:mcPr>
                          </m:mc>
                        </m:mcs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e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mr>
                      <m:mr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e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mr>
                    </m:m>
                    <m:sSub>
                      <m:sSub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]</m:t>
                        </m:r>
                      </m:e>
                      <m:sub>
                        <m:sSub>
                          <m:sSubPr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40458C"/>
                    </a:solidFill>
                  </a:rPr>
                  <a:t>=</a:t>
                </a:r>
                <a:r>
                  <a:rPr lang="en-US" sz="2400" dirty="0">
                    <a:solidFill>
                      <a:srgbClr val="40458C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 dirty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 dirty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 dirty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dirty="0" smtClea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𝑐𝑜𝑠𝑥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i="1" dirty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dirty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b="0" i="1" dirty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i="1" dirty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 dirty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i="1" dirty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dirty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dirty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400" b="0" i="1" dirty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2400" b="0" i="1" dirty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707</m:t>
                              </m:r>
                            </m:e>
                            <m:e>
                              <m:r>
                                <a:rPr lang="en-US" sz="2400" b="0" i="1" dirty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−.</m:t>
                              </m:r>
                              <m:r>
                                <a:rPr lang="en-US" sz="2400" b="0" i="1" dirty="0" smtClean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 smtClean="0"/>
              </a:p>
              <a:p>
                <a:pPr marL="0" lvl="0" indent="0">
                  <a:buClr>
                    <a:srgbClr val="6F89F7"/>
                  </a:buCl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𝐵</m:t>
                        </m:r>
                      </m:e>
                      <m:sup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𝑢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40458C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𝑢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 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dirty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 dirty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 dirty="0">
                                  <a:solidFill>
                                    <a:srgbClr val="40458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;     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∆</m:t>
                    </m:r>
                    <m:acc>
                      <m:accPr>
                        <m:chr m:val="̇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 smtClean="0">
                  <a:solidFill>
                    <a:srgbClr val="40458C"/>
                  </a:solidFill>
                </a:endParaRPr>
              </a:p>
              <a:p>
                <a:pPr marL="0" lvl="0" indent="0">
                  <a:buClr>
                    <a:srgbClr val="6F89F7"/>
                  </a:buClr>
                  <a:buNone/>
                </a:pPr>
                <a:r>
                  <a:rPr lang="en-US" sz="2400" dirty="0" smtClean="0">
                    <a:solidFill>
                      <a:srgbClr val="40458C"/>
                    </a:solidFill>
                    <a:ea typeface="Cambria Math"/>
                  </a:rPr>
                  <a:t>       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∆</m:t>
                    </m:r>
                    <m:acc>
                      <m:accPr>
                        <m:chr m:val="̇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−</m:t>
                    </m:r>
                    <m:r>
                      <a:rPr lang="en-US" sz="2400" b="0" i="1" dirty="0" smtClean="0">
                        <a:solidFill>
                          <a:srgbClr val="40458C"/>
                        </a:solidFill>
                        <a:latin typeface="Cambria Math"/>
                      </a:rPr>
                      <m:t>0</m:t>
                    </m:r>
                    <m:r>
                      <a:rPr lang="en-US" sz="2400" b="0" i="1" dirty="0" smtClean="0">
                        <a:solidFill>
                          <a:srgbClr val="40458C"/>
                        </a:solidFill>
                        <a:latin typeface="Cambria Math"/>
                      </a:rPr>
                      <m:t>.</m:t>
                    </m:r>
                    <m:r>
                      <a:rPr lang="en-US" sz="2400" b="0" i="1" dirty="0" smtClean="0">
                        <a:solidFill>
                          <a:srgbClr val="40458C"/>
                        </a:solidFill>
                        <a:latin typeface="Cambria Math"/>
                      </a:rPr>
                      <m:t>707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dirty="0" smtClean="0">
                        <a:solidFill>
                          <a:srgbClr val="40458C"/>
                        </a:solidFill>
                        <a:latin typeface="Cambria Math"/>
                      </a:rPr>
                      <m:t>−.</m:t>
                    </m:r>
                    <m:r>
                      <a:rPr lang="en-US" sz="2400" b="0" i="1" dirty="0" smtClean="0">
                        <a:solidFill>
                          <a:srgbClr val="40458C"/>
                        </a:solidFill>
                        <a:latin typeface="Cambria Math"/>
                      </a:rPr>
                      <m:t>1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𝑢</m:t>
                    </m:r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1981200"/>
                <a:ext cx="7772400" cy="4114800"/>
              </a:xfrm>
              <a:blipFill rotWithShape="1">
                <a:blip r:embed="rId2"/>
                <a:stretch>
                  <a:fillRect t="-1037" b="-3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60</a:t>
            </a:fld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1524000"/>
            <a:ext cx="137088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600" kern="0" dirty="0">
                <a:solidFill>
                  <a:srgbClr val="FF0000"/>
                </a:solidFill>
              </a:rPr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258462248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44" y="1676399"/>
            <a:ext cx="8458200" cy="137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64" y="3048770"/>
            <a:ext cx="8099156" cy="837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" y="4114800"/>
            <a:ext cx="912204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8193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Solution:</a:t>
                </a:r>
              </a:p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y</m:t>
                    </m:r>
                    <m:r>
                      <a:rPr lang="en-US" b="0" i="0" smtClean="0">
                        <a:latin typeface="Cambria Math"/>
                      </a:rPr>
                      <m:t>,  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Substitute in the differential equation </a:t>
                </a:r>
              </a:p>
              <a:p>
                <a:pPr marL="0" lvl="0" indent="0">
                  <a:buClr>
                    <a:srgbClr val="6F89F7"/>
                  </a:buClr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40458C"/>
                  </a:solidFill>
                </a:endParaRP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−</m:t>
                    </m:r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𝑆𝑖𝑛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−.</m:t>
                    </m:r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1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𝑢</m:t>
                    </m:r>
                    <m:d>
                      <m:d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en-US" sz="2400" kern="1200" dirty="0" smtClean="0">
                  <a:solidFill>
                    <a:srgbClr val="40458C"/>
                  </a:solidFill>
                </a:endParaRP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None/>
                </a:pPr>
                <a:endParaRPr lang="en-US" sz="2400" kern="1200" dirty="0">
                  <a:solidFill>
                    <a:srgbClr val="40458C"/>
                  </a:solidFill>
                </a:endParaRPr>
              </a:p>
              <a:p>
                <a:pPr marL="0" lvl="0" indent="0">
                  <a:buClr>
                    <a:srgbClr val="6F89F7"/>
                  </a:buClr>
                  <a:buNone/>
                </a:pP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∆</m:t>
                    </m:r>
                    <m:acc>
                      <m:accPr>
                        <m:chr m:val="̇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40458C"/>
                  </a:solidFill>
                </a:endParaRPr>
              </a:p>
              <a:p>
                <a:pPr marL="0" lvl="0" indent="0">
                  <a:buClr>
                    <a:srgbClr val="6F89F7"/>
                  </a:buClr>
                  <a:buNone/>
                </a:pPr>
                <a:r>
                  <a:rPr lang="en-US" sz="2400" dirty="0" smtClean="0">
                    <a:solidFill>
                      <a:srgbClr val="40458C"/>
                    </a:solidFill>
                    <a:ea typeface="Cambria Math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∆</m:t>
                    </m:r>
                    <m:acc>
                      <m:accPr>
                        <m:chr m:val="̇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−</m:t>
                    </m:r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0</m:t>
                    </m:r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.</m:t>
                    </m:r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707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−.</m:t>
                    </m:r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1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r>
                      <a:rPr lang="en-US" sz="2400" i="1" dirty="0">
                        <a:solidFill>
                          <a:srgbClr val="40458C"/>
                        </a:solidFill>
                        <a:latin typeface="Cambria Math"/>
                      </a:rPr>
                      <m:t>𝑢</m:t>
                    </m:r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039" t="-1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62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70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rial"/>
              </a:rPr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800" dirty="0">
                <a:latin typeface="Arial"/>
              </a:rPr>
              <a:t>• Linearize the nonlinear state equation</a:t>
            </a:r>
          </a:p>
          <a:p>
            <a:pPr marL="0" indent="0" algn="just">
              <a:buNone/>
            </a:pPr>
            <a:r>
              <a:rPr lang="en-US" sz="2800" dirty="0">
                <a:latin typeface="Arial"/>
              </a:rPr>
              <a:t>• Equilibrium at </a:t>
            </a:r>
            <a:r>
              <a:rPr lang="en-US" sz="2800" b="1" dirty="0" smtClean="0">
                <a:latin typeface="Arial"/>
              </a:rPr>
              <a:t>0</a:t>
            </a:r>
          </a:p>
          <a:p>
            <a:pPr marL="0" indent="0" algn="just">
              <a:buNone/>
            </a:pP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124200"/>
            <a:ext cx="42481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1724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rial"/>
              </a:rPr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Solution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64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19400"/>
            <a:ext cx="2743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436" y="2963140"/>
            <a:ext cx="1524000" cy="100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4530439"/>
            <a:ext cx="2067109" cy="126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981509" y="4718523"/>
                <a:ext cx="2247346" cy="8097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kern="0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ker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800" i="1" ker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800" i="1" kern="0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 kern="0">
                                      <a:solidFill>
                                        <a:srgbClr val="40458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 smtClean="0"/>
                  <a:t>+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dirty="0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dirty="0" smtClean="0">
                                  <a:latin typeface="Cambria Math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US" sz="2800" b="0" i="1" dirty="0" smtClean="0">
                        <a:latin typeface="Cambria Math"/>
                      </a:rPr>
                      <m:t>𝑢</m:t>
                    </m:r>
                    <m:r>
                      <a:rPr lang="en-US" sz="2800" b="0" i="1" dirty="0" smtClean="0">
                        <a:latin typeface="Cambria Math"/>
                      </a:rPr>
                      <m:t>(</m:t>
                    </m:r>
                    <m:r>
                      <a:rPr lang="en-US" sz="2800" b="0" i="1" dirty="0" smtClean="0">
                        <a:latin typeface="Cambria Math"/>
                      </a:rPr>
                      <m:t>𝑡</m:t>
                    </m:r>
                    <m:r>
                      <a:rPr lang="en-US" sz="2800" b="0" i="1" dirty="0" smtClean="0">
                        <a:latin typeface="Cambria Math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1509" y="4718523"/>
                <a:ext cx="2247346" cy="809773"/>
              </a:xfrm>
              <a:prstGeom prst="rect">
                <a:avLst/>
              </a:prstGeom>
              <a:blipFill rotWithShape="1">
                <a:blip r:embed="rId5"/>
                <a:stretch>
                  <a:fillRect b="-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05397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2250</Words>
  <Application>Microsoft Office PowerPoint</Application>
  <PresentationFormat>On-screen Show (4:3)</PresentationFormat>
  <Paragraphs>430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Arial</vt:lpstr>
      <vt:lpstr>Calibri</vt:lpstr>
      <vt:lpstr>Cambria Math</vt:lpstr>
      <vt:lpstr>Helvetica</vt:lpstr>
      <vt:lpstr>Tahoma</vt:lpstr>
      <vt:lpstr>Times New Roman</vt:lpstr>
      <vt:lpstr>Wingdings</vt:lpstr>
      <vt:lpstr>Office Theme</vt:lpstr>
      <vt:lpstr>2_Blueprint</vt:lpstr>
      <vt:lpstr>Control Systems</vt:lpstr>
      <vt:lpstr>Chapter Learning Outcomes</vt:lpstr>
      <vt:lpstr>Modeling</vt:lpstr>
      <vt:lpstr>3.1 Introduction</vt:lpstr>
      <vt:lpstr>3.1 Introduction</vt:lpstr>
      <vt:lpstr>3.2 Some Observations</vt:lpstr>
      <vt:lpstr>3.2 Some Observations</vt:lpstr>
      <vt:lpstr>3.3The General State-Space Representation</vt:lpstr>
      <vt:lpstr>3.3The General State-Space Representation</vt:lpstr>
      <vt:lpstr>3.3The General State-Space Representation</vt:lpstr>
      <vt:lpstr>Example</vt:lpstr>
      <vt:lpstr>Example</vt:lpstr>
      <vt:lpstr>General form of state Space model</vt:lpstr>
      <vt:lpstr>3.4 Applying the State-Space Representation</vt:lpstr>
      <vt:lpstr>Linearly Independent State Variables</vt:lpstr>
      <vt:lpstr>Minimum Number of State Variables</vt:lpstr>
      <vt:lpstr>Minimum Number of State Variables</vt:lpstr>
      <vt:lpstr>Example</vt:lpstr>
      <vt:lpstr>Example</vt:lpstr>
      <vt:lpstr>Example</vt:lpstr>
      <vt:lpstr>Example</vt:lpstr>
      <vt:lpstr>Example 3.1 P.138</vt:lpstr>
      <vt:lpstr>Example 3.1</vt:lpstr>
      <vt:lpstr>Example 3.1</vt:lpstr>
      <vt:lpstr>Example</vt:lpstr>
      <vt:lpstr>Example 3.3 P.142</vt:lpstr>
      <vt:lpstr>Example 3.3 P.142</vt:lpstr>
      <vt:lpstr>Example 3.3 P.142</vt:lpstr>
      <vt:lpstr>3.5 Converting a Transfer Function to State Space</vt:lpstr>
      <vt:lpstr>Converting T.F to S.S</vt:lpstr>
      <vt:lpstr>Converting T.F to S.S</vt:lpstr>
      <vt:lpstr>  Direct Decomposition</vt:lpstr>
      <vt:lpstr>Direct Decomposition</vt:lpstr>
      <vt:lpstr>Direct Decomposition</vt:lpstr>
      <vt:lpstr>Direct Decomposition</vt:lpstr>
      <vt:lpstr>Direct Decomposition</vt:lpstr>
      <vt:lpstr>Cascade (Series) Decomposition</vt:lpstr>
      <vt:lpstr>Cascade (Series) Decomposition</vt:lpstr>
      <vt:lpstr>Cascade (Series) Decomposition</vt:lpstr>
      <vt:lpstr>Cascade (Series) Decomposition</vt:lpstr>
      <vt:lpstr>Parallel Decomposition</vt:lpstr>
      <vt:lpstr>Parallel Decomposition</vt:lpstr>
      <vt:lpstr>Parallel Decomposition</vt:lpstr>
      <vt:lpstr>Parallel Decomposition</vt:lpstr>
      <vt:lpstr>3.6 Converting from State Space to a Transfer Function</vt:lpstr>
      <vt:lpstr>Converting From S.S to T.F</vt:lpstr>
      <vt:lpstr>Example</vt:lpstr>
      <vt:lpstr>Example</vt:lpstr>
      <vt:lpstr>Example 3.6</vt:lpstr>
      <vt:lpstr>Example 3.6</vt:lpstr>
      <vt:lpstr>3.7 Linearization</vt:lpstr>
      <vt:lpstr>Why Linearization</vt:lpstr>
      <vt:lpstr>Linearization Steps</vt:lpstr>
      <vt:lpstr>Linear Approximation</vt:lpstr>
      <vt:lpstr>Example of Nonlinear</vt:lpstr>
      <vt:lpstr>Linearization</vt:lpstr>
      <vt:lpstr>Example</vt:lpstr>
      <vt:lpstr>Example</vt:lpstr>
      <vt:lpstr>Example  </vt:lpstr>
      <vt:lpstr>Example</vt:lpstr>
      <vt:lpstr>Example</vt:lpstr>
      <vt:lpstr>Example</vt:lpstr>
      <vt:lpstr>Example</vt:lpstr>
      <vt:lpstr>Example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Systems</dc:title>
  <dc:creator>Basil Hamed</dc:creator>
  <cp:lastModifiedBy>Basil Hamed</cp:lastModifiedBy>
  <cp:revision>191</cp:revision>
  <dcterms:created xsi:type="dcterms:W3CDTF">2006-08-16T00:00:00Z</dcterms:created>
  <dcterms:modified xsi:type="dcterms:W3CDTF">2016-02-21T19:45:06Z</dcterms:modified>
</cp:coreProperties>
</file>