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sldIdLst>
    <p:sldId id="257" r:id="rId2"/>
    <p:sldId id="305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85" r:id="rId11"/>
    <p:sldId id="264" r:id="rId12"/>
    <p:sldId id="306" r:id="rId13"/>
    <p:sldId id="282" r:id="rId14"/>
    <p:sldId id="283" r:id="rId15"/>
    <p:sldId id="284" r:id="rId16"/>
    <p:sldId id="330" r:id="rId17"/>
    <p:sldId id="331" r:id="rId18"/>
    <p:sldId id="307" r:id="rId19"/>
    <p:sldId id="265" r:id="rId20"/>
    <p:sldId id="317" r:id="rId21"/>
    <p:sldId id="318" r:id="rId22"/>
    <p:sldId id="319" r:id="rId23"/>
    <p:sldId id="266" r:id="rId24"/>
    <p:sldId id="308" r:id="rId25"/>
    <p:sldId id="267" r:id="rId26"/>
    <p:sldId id="268" r:id="rId27"/>
    <p:sldId id="269" r:id="rId28"/>
    <p:sldId id="320" r:id="rId29"/>
    <p:sldId id="270" r:id="rId30"/>
    <p:sldId id="275" r:id="rId31"/>
    <p:sldId id="271" r:id="rId32"/>
    <p:sldId id="309" r:id="rId33"/>
    <p:sldId id="321" r:id="rId34"/>
    <p:sldId id="322" r:id="rId35"/>
    <p:sldId id="323" r:id="rId36"/>
    <p:sldId id="272" r:id="rId37"/>
    <p:sldId id="273" r:id="rId38"/>
    <p:sldId id="274" r:id="rId39"/>
    <p:sldId id="276" r:id="rId40"/>
    <p:sldId id="277" r:id="rId41"/>
    <p:sldId id="278" r:id="rId42"/>
    <p:sldId id="279" r:id="rId43"/>
    <p:sldId id="280" r:id="rId44"/>
    <p:sldId id="290" r:id="rId45"/>
    <p:sldId id="286" r:id="rId46"/>
    <p:sldId id="287" r:id="rId47"/>
    <p:sldId id="288" r:id="rId48"/>
    <p:sldId id="310" r:id="rId49"/>
    <p:sldId id="289" r:id="rId50"/>
    <p:sldId id="324" r:id="rId51"/>
    <p:sldId id="325" r:id="rId52"/>
    <p:sldId id="326" r:id="rId53"/>
    <p:sldId id="291" r:id="rId54"/>
    <p:sldId id="327" r:id="rId55"/>
    <p:sldId id="293" r:id="rId56"/>
    <p:sldId id="294" r:id="rId57"/>
    <p:sldId id="295" r:id="rId58"/>
    <p:sldId id="296" r:id="rId59"/>
    <p:sldId id="297" r:id="rId60"/>
    <p:sldId id="311" r:id="rId61"/>
    <p:sldId id="312" r:id="rId62"/>
    <p:sldId id="298" r:id="rId63"/>
    <p:sldId id="313" r:id="rId64"/>
    <p:sldId id="299" r:id="rId65"/>
    <p:sldId id="300" r:id="rId66"/>
    <p:sldId id="301" r:id="rId67"/>
    <p:sldId id="314" r:id="rId68"/>
    <p:sldId id="302" r:id="rId69"/>
    <p:sldId id="303" r:id="rId70"/>
    <p:sldId id="328" r:id="rId71"/>
    <p:sldId id="329" r:id="rId72"/>
    <p:sldId id="304" r:id="rId73"/>
    <p:sldId id="316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15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15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2.wmf"/><Relationship Id="rId5" Type="http://schemas.openxmlformats.org/officeDocument/2006/relationships/image" Target="../media/image17.wmf"/><Relationship Id="rId4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C065A-C6B2-4DEC-B60B-0331A0C0834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F807C-1CAD-42AE-B23B-65E2B6D41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807C-1CAD-42AE-B23B-65E2B6D411C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7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807C-1CAD-42AE-B23B-65E2B6D411C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49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0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55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4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0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6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71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2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4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8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2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67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4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2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9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33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467600" cy="1752600"/>
          </a:xfrm>
        </p:spPr>
        <p:txBody>
          <a:bodyPr/>
          <a:lstStyle/>
          <a:p>
            <a:r>
              <a:rPr lang="en-US" sz="3000" b="1" dirty="0" smtClean="0">
                <a:solidFill>
                  <a:schemeClr val="tx1"/>
                </a:solidFill>
                <a:cs typeface="+mj-cs"/>
              </a:rPr>
              <a:t>Lect.2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smtClean="0">
                <a:solidFill>
                  <a:srgbClr val="FF0000"/>
                </a:solidFill>
              </a:rPr>
              <a:t>Modeling in The Frequency Domain</a:t>
            </a:r>
          </a:p>
          <a:p>
            <a:r>
              <a:rPr lang="en-US" dirty="0" smtClean="0"/>
              <a:t>Basil Hamed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96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77200" cy="838200"/>
          </a:xfrm>
        </p:spPr>
        <p:txBody>
          <a:bodyPr/>
          <a:lstStyle/>
          <a:p>
            <a:r>
              <a:rPr lang="en-US" sz="4000" b="1" dirty="0">
                <a:latin typeface="Arial"/>
              </a:rPr>
              <a:t>Chapter Learning </a:t>
            </a:r>
            <a:r>
              <a:rPr lang="en-US" sz="4000" b="1" dirty="0" smtClean="0">
                <a:latin typeface="Arial"/>
              </a:rPr>
              <a:t>Outcomes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82000" cy="4724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/>
              <a:t>• Find the Laplace transform of time functions and the inverse </a:t>
            </a:r>
            <a:r>
              <a:rPr lang="en-US" sz="2200" dirty="0" smtClean="0"/>
              <a:t>      </a:t>
            </a:r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 Laplace transform (Sections </a:t>
            </a:r>
            <a:r>
              <a:rPr lang="en-US" sz="2200" dirty="0"/>
              <a:t>2.1-2.2)</a:t>
            </a:r>
          </a:p>
          <a:p>
            <a:pPr marL="0" indent="0" algn="just">
              <a:buNone/>
            </a:pPr>
            <a:r>
              <a:rPr lang="en-US" sz="2200" dirty="0"/>
              <a:t>• Find the transfer function from a differential equation and solve </a:t>
            </a:r>
            <a:r>
              <a:rPr lang="en-US" sz="2200" dirty="0" smtClean="0"/>
              <a:t>  </a:t>
            </a:r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the differential equation </a:t>
            </a:r>
            <a:r>
              <a:rPr lang="en-US" sz="2200" dirty="0"/>
              <a:t>using the transfer function (Section 2.3)</a:t>
            </a:r>
          </a:p>
          <a:p>
            <a:pPr marL="0" indent="0" algn="just">
              <a:buNone/>
            </a:pPr>
            <a:r>
              <a:rPr lang="en-US" sz="2200" dirty="0"/>
              <a:t>• Find the transfer function for linear, time-invariant electrical </a:t>
            </a:r>
            <a:endParaRPr lang="en-US" sz="2200" dirty="0" smtClean="0"/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networks </a:t>
            </a:r>
            <a:r>
              <a:rPr lang="en-US" sz="2200" dirty="0"/>
              <a:t>(Section 2.4)</a:t>
            </a:r>
          </a:p>
          <a:p>
            <a:pPr marL="0" indent="0" algn="just">
              <a:buNone/>
            </a:pPr>
            <a:r>
              <a:rPr lang="en-US" sz="2200" dirty="0"/>
              <a:t>• Find the transfer function for linear, time-invariant translational </a:t>
            </a:r>
            <a:endParaRPr lang="en-US" sz="2200" dirty="0" smtClean="0"/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mechanical systems (Section </a:t>
            </a:r>
            <a:r>
              <a:rPr lang="en-US" sz="2200" dirty="0"/>
              <a:t>2.5)</a:t>
            </a:r>
          </a:p>
          <a:p>
            <a:pPr marL="0" indent="0" algn="just">
              <a:buNone/>
            </a:pPr>
            <a:r>
              <a:rPr lang="en-US" sz="2200" dirty="0"/>
              <a:t>• Find the transfer function for linear, time-invariant rotational </a:t>
            </a:r>
            <a:endParaRPr lang="en-US" sz="2200" dirty="0" smtClean="0"/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mechanical systems (Section </a:t>
            </a:r>
            <a:r>
              <a:rPr lang="en-US" sz="2200" dirty="0"/>
              <a:t>2.6</a:t>
            </a:r>
            <a:r>
              <a:rPr lang="en-US" sz="2200" dirty="0" smtClean="0"/>
              <a:t>)</a:t>
            </a:r>
            <a:endParaRPr lang="en-US" sz="2200" dirty="0"/>
          </a:p>
          <a:p>
            <a:pPr marL="0" indent="0" algn="just">
              <a:buNone/>
            </a:pPr>
            <a:r>
              <a:rPr lang="en-US" sz="2200" dirty="0" smtClean="0"/>
              <a:t>•Find </a:t>
            </a:r>
            <a:r>
              <a:rPr lang="en-US" sz="2200" dirty="0"/>
              <a:t>the transfer function for linear, time-invariant </a:t>
            </a:r>
            <a:r>
              <a:rPr lang="en-US" sz="2200" dirty="0" smtClean="0"/>
              <a:t> </a:t>
            </a:r>
          </a:p>
          <a:p>
            <a:pPr marL="0" indent="0" algn="just">
              <a:buNone/>
            </a:pPr>
            <a:r>
              <a:rPr lang="en-US" sz="2200" dirty="0"/>
              <a:t> </a:t>
            </a:r>
            <a:r>
              <a:rPr lang="en-US" sz="2200" dirty="0" smtClean="0"/>
              <a:t> electromechanical systems (Section </a:t>
            </a:r>
            <a:r>
              <a:rPr lang="en-US" sz="2200" dirty="0"/>
              <a:t>2.8</a:t>
            </a:r>
            <a:r>
              <a:rPr lang="en-US" sz="2200" dirty="0" smtClean="0"/>
              <a:t>)</a:t>
            </a:r>
            <a:endParaRPr lang="en-US" sz="2200" dirty="0"/>
          </a:p>
          <a:p>
            <a:pPr marL="0" indent="0" algn="just">
              <a:buNone/>
            </a:pP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  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2.1 Introduction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163" y="1905000"/>
            <a:ext cx="664247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83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6997700" cy="1057275"/>
          </a:xfrm>
        </p:spPr>
        <p:txBody>
          <a:bodyPr/>
          <a:lstStyle/>
          <a:p>
            <a:pPr defTabSz="914400"/>
            <a:r>
              <a:rPr lang="en-AU" dirty="0"/>
              <a:t>Mathematical Modelling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342900" indent="-342900" algn="just" defTabSz="914400"/>
            <a:r>
              <a:rPr lang="en-AU" sz="2400" dirty="0"/>
              <a:t>To understand system performance, a mathematical model of the plant is required</a:t>
            </a:r>
          </a:p>
          <a:p>
            <a:pPr marL="342900" indent="-342900" algn="just" defTabSz="914400"/>
            <a:r>
              <a:rPr lang="en-AU" sz="2400" dirty="0"/>
              <a:t>This will eventually allow us to design control systems to achieve a particular specification</a:t>
            </a:r>
          </a:p>
        </p:txBody>
      </p:sp>
      <p:pic>
        <p:nvPicPr>
          <p:cNvPr id="2816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89100"/>
            <a:ext cx="4468813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10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2.2 Laplace Transform Review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400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5800" y="3429000"/>
                <a:ext cx="807720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dirty="0">
                    <a:latin typeface="Times New Roman"/>
                  </a:rPr>
                  <a:t>The </a:t>
                </a:r>
                <a:r>
                  <a:rPr lang="en-US" sz="2800" dirty="0" smtClean="0">
                    <a:latin typeface="Times New Roman"/>
                  </a:rPr>
                  <a:t>defining equation above is </a:t>
                </a:r>
                <a:r>
                  <a:rPr lang="en-US" sz="2800" dirty="0">
                    <a:latin typeface="Times New Roman"/>
                  </a:rPr>
                  <a:t>also known as the </a:t>
                </a:r>
                <a:r>
                  <a:rPr lang="en-US" sz="2800" b="1" dirty="0">
                    <a:latin typeface="Times New Roman"/>
                  </a:rPr>
                  <a:t>one-sided Laplace transform, </a:t>
                </a:r>
                <a:r>
                  <a:rPr lang="en-US" sz="2800" dirty="0">
                    <a:latin typeface="Times New Roman"/>
                  </a:rPr>
                  <a:t>as </a:t>
                </a:r>
                <a:r>
                  <a:rPr lang="en-US" sz="2800" dirty="0" smtClean="0">
                    <a:latin typeface="Times New Roman"/>
                  </a:rPr>
                  <a:t>the integration </a:t>
                </a:r>
                <a:r>
                  <a:rPr lang="en-US" sz="2800" dirty="0">
                    <a:latin typeface="Times New Roman"/>
                  </a:rPr>
                  <a:t>is evaluated from </a:t>
                </a:r>
                <a:r>
                  <a:rPr lang="en-US" sz="2800" i="1" dirty="0">
                    <a:latin typeface="Times New Roman"/>
                  </a:rPr>
                  <a:t>t = </a:t>
                </a:r>
                <a:r>
                  <a:rPr lang="en-US" sz="2800" dirty="0">
                    <a:latin typeface="Times New Roman"/>
                  </a:rPr>
                  <a:t>0</a:t>
                </a:r>
                <a:r>
                  <a:rPr lang="en-US" sz="2800" dirty="0" smtClean="0">
                    <a:latin typeface="Times New Roman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800" i="1" dirty="0" smtClean="0">
                    <a:latin typeface="Times New Roman"/>
                  </a:rPr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429000"/>
                <a:ext cx="8077200" cy="1384995"/>
              </a:xfrm>
              <a:prstGeom prst="rect">
                <a:avLst/>
              </a:prstGeom>
              <a:blipFill rotWithShape="1">
                <a:blip r:embed="rId3"/>
                <a:stretch>
                  <a:fillRect l="-1585" t="-4405" r="-1509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888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Laplace Transform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Laplace Table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00200"/>
            <a:ext cx="4119563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79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Laplace Transform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Example 2.3 P.39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Given the following differential equation, solve for </a:t>
            </a:r>
            <a:r>
              <a:rPr lang="en-US" sz="2400" i="1" dirty="0">
                <a:latin typeface="Times New Roman"/>
              </a:rPr>
              <a:t>y(t) </a:t>
            </a:r>
            <a:r>
              <a:rPr lang="en-US" sz="2400" dirty="0">
                <a:latin typeface="Times New Roman"/>
              </a:rPr>
              <a:t>if all </a:t>
            </a:r>
            <a:r>
              <a:rPr lang="en-US" sz="2400" dirty="0" smtClean="0">
                <a:latin typeface="Times New Roman"/>
              </a:rPr>
              <a:t>initial conditions </a:t>
            </a:r>
            <a:r>
              <a:rPr lang="en-US" sz="2400" dirty="0">
                <a:latin typeface="Times New Roman"/>
              </a:rPr>
              <a:t>are zero. Use the Laplace transform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Solution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Solving </a:t>
            </a:r>
            <a:r>
              <a:rPr lang="en-US" sz="2400" dirty="0">
                <a:latin typeface="Times New Roman"/>
              </a:rPr>
              <a:t>for the response, </a:t>
            </a:r>
            <a:r>
              <a:rPr lang="en-US" sz="2400" i="1" dirty="0">
                <a:latin typeface="Times New Roman"/>
              </a:rPr>
              <a:t>Y(s), </a:t>
            </a:r>
            <a:r>
              <a:rPr lang="en-US" sz="2400" dirty="0" smtClean="0">
                <a:latin typeface="Times New Roman"/>
              </a:rPr>
              <a:t>yields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00"/>
            <a:ext cx="32766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114800"/>
            <a:ext cx="3200400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181600"/>
            <a:ext cx="3733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52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Laplace Transform Review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108" y="1676400"/>
            <a:ext cx="526309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95800"/>
            <a:ext cx="4953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108" y="5867400"/>
            <a:ext cx="434869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0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2.3 Transfer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 smtClean="0">
                <a:cs typeface="+mj-cs"/>
              </a:rPr>
              <a:t>T.F of LTI system is defined as the Laplace transform of the impulse response, with all the initial condition set to zero</a:t>
            </a:r>
          </a:p>
          <a:p>
            <a:pPr marL="0" indent="0" algn="just">
              <a:buNone/>
            </a:pPr>
            <a:endParaRPr lang="en-US" sz="28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52800"/>
            <a:ext cx="6019800" cy="106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648200"/>
            <a:ext cx="74676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53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</a:t>
            </a:r>
            <a:r>
              <a:rPr lang="en-AU" dirty="0"/>
              <a:t/>
            </a:r>
            <a:br>
              <a:rPr lang="en-AU" dirty="0"/>
            </a:br>
            <a:r>
              <a:rPr lang="en-AU" dirty="0"/>
              <a:t>Transfer Functions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7848600" cy="2057400"/>
          </a:xfrm>
        </p:spPr>
        <p:txBody>
          <a:bodyPr/>
          <a:lstStyle/>
          <a:p>
            <a:pPr algn="just"/>
            <a:r>
              <a:rPr lang="en-AU" sz="2600" b="0" dirty="0"/>
              <a:t>Transfer Function </a:t>
            </a:r>
            <a:r>
              <a:rPr lang="en-AU" sz="2600" b="0" i="1" dirty="0"/>
              <a:t>G(s)</a:t>
            </a:r>
            <a:r>
              <a:rPr lang="en-AU" sz="2600" b="0" dirty="0"/>
              <a:t> describes system </a:t>
            </a:r>
            <a:r>
              <a:rPr lang="en-AU" sz="2600" b="0" dirty="0" smtClean="0"/>
              <a:t>component</a:t>
            </a:r>
          </a:p>
          <a:p>
            <a:pPr marL="0" indent="0" algn="just">
              <a:buNone/>
            </a:pPr>
            <a:endParaRPr lang="en-AU" sz="2600" b="0" dirty="0"/>
          </a:p>
          <a:p>
            <a:pPr algn="just"/>
            <a:r>
              <a:rPr lang="en-AU" sz="2600" b="0" dirty="0"/>
              <a:t>Described as a Laplace transform because</a:t>
            </a:r>
          </a:p>
        </p:txBody>
      </p:sp>
      <p:grpSp>
        <p:nvGrpSpPr>
          <p:cNvPr id="229387" name="Group 11"/>
          <p:cNvGrpSpPr>
            <a:grpSpLocks/>
          </p:cNvGrpSpPr>
          <p:nvPr/>
        </p:nvGrpSpPr>
        <p:grpSpPr bwMode="auto">
          <a:xfrm>
            <a:off x="1752600" y="4953000"/>
            <a:ext cx="5091113" cy="939800"/>
            <a:chOff x="912" y="3104"/>
            <a:chExt cx="3207" cy="592"/>
          </a:xfrm>
        </p:grpSpPr>
        <p:sp>
          <p:nvSpPr>
            <p:cNvPr id="229381" name="Rectangle 5"/>
            <p:cNvSpPr>
              <a:spLocks noChangeArrowheads="1"/>
            </p:cNvSpPr>
            <p:nvPr/>
          </p:nvSpPr>
          <p:spPr bwMode="auto">
            <a:xfrm>
              <a:off x="1824" y="3168"/>
              <a:ext cx="1392" cy="52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cxnSp>
          <p:nvCxnSpPr>
            <p:cNvPr id="229382" name="AutoShape 6"/>
            <p:cNvCxnSpPr>
              <a:cxnSpLocks noChangeShapeType="1"/>
              <a:stCxn id="229381" idx="3"/>
            </p:cNvCxnSpPr>
            <p:nvPr/>
          </p:nvCxnSpPr>
          <p:spPr bwMode="auto">
            <a:xfrm flipV="1">
              <a:off x="3225" y="3420"/>
              <a:ext cx="894" cy="12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9383" name="AutoShape 7"/>
            <p:cNvCxnSpPr>
              <a:cxnSpLocks noChangeShapeType="1"/>
            </p:cNvCxnSpPr>
            <p:nvPr/>
          </p:nvCxnSpPr>
          <p:spPr bwMode="auto">
            <a:xfrm flipV="1">
              <a:off x="912" y="3456"/>
              <a:ext cx="894" cy="12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aphicFrame>
          <p:nvGraphicFramePr>
            <p:cNvPr id="229384" name="Object 8"/>
            <p:cNvGraphicFramePr>
              <a:graphicFrameLocks noChangeAspect="1"/>
            </p:cNvGraphicFramePr>
            <p:nvPr/>
          </p:nvGraphicFramePr>
          <p:xfrm>
            <a:off x="3387" y="3104"/>
            <a:ext cx="549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28" name="Equation" r:id="rId3" imgW="317160" imgH="203040" progId="Equation.DSMT4">
                    <p:embed/>
                  </p:oleObj>
                </mc:Choice>
                <mc:Fallback>
                  <p:oleObj name="Equation" r:id="rId3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7" y="3104"/>
                          <a:ext cx="549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9385" name="Object 9"/>
            <p:cNvGraphicFramePr>
              <a:graphicFrameLocks noChangeAspect="1"/>
            </p:cNvGraphicFramePr>
            <p:nvPr/>
          </p:nvGraphicFramePr>
          <p:xfrm>
            <a:off x="960" y="3152"/>
            <a:ext cx="61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29" name="Equation" r:id="rId5" imgW="355320" imgH="203040" progId="Equation.DSMT4">
                    <p:embed/>
                  </p:oleObj>
                </mc:Choice>
                <mc:Fallback>
                  <p:oleObj name="Equation" r:id="rId5" imgW="3553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3152"/>
                          <a:ext cx="614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9386" name="Object 10"/>
            <p:cNvGraphicFramePr>
              <a:graphicFrameLocks noChangeAspect="1"/>
            </p:cNvGraphicFramePr>
            <p:nvPr/>
          </p:nvGraphicFramePr>
          <p:xfrm>
            <a:off x="2210" y="3264"/>
            <a:ext cx="570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0" name="Equation" r:id="rId7" imgW="330120" imgH="203040" progId="Equation.DSMT4">
                    <p:embed/>
                  </p:oleObj>
                </mc:Choice>
                <mc:Fallback>
                  <p:oleObj name="Equation" r:id="rId7" imgW="3301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0" y="3264"/>
                          <a:ext cx="570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9388" name="Object 12"/>
          <p:cNvGraphicFramePr>
            <a:graphicFrameLocks noChangeAspect="1"/>
          </p:cNvGraphicFramePr>
          <p:nvPr/>
        </p:nvGraphicFramePr>
        <p:xfrm>
          <a:off x="1295400" y="3886200"/>
          <a:ext cx="23526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1" name="Equation" r:id="rId9" imgW="1041120" imgH="203040" progId="Equation.DSMT4">
                  <p:embed/>
                </p:oleObj>
              </mc:Choice>
              <mc:Fallback>
                <p:oleObj name="Equation" r:id="rId9" imgW="10411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86200"/>
                        <a:ext cx="2352675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9" name="Object 13"/>
          <p:cNvGraphicFramePr>
            <a:graphicFrameLocks noChangeAspect="1"/>
          </p:cNvGraphicFramePr>
          <p:nvPr/>
        </p:nvGraphicFramePr>
        <p:xfrm>
          <a:off x="4648200" y="3886200"/>
          <a:ext cx="20955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2" name="Equation" r:id="rId11" imgW="927000" imgH="203040" progId="Equation.DSMT4">
                  <p:embed/>
                </p:oleObj>
              </mc:Choice>
              <mc:Fallback>
                <p:oleObj name="Equation" r:id="rId11" imgW="927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886200"/>
                        <a:ext cx="20955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006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9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Transfer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cs typeface="+mj-cs"/>
              </a:rPr>
              <a:t>Example 2.4 P.45 Find the T.F </a:t>
            </a:r>
          </a:p>
          <a:p>
            <a:pPr marL="0" indent="0">
              <a:buNone/>
            </a:pPr>
            <a:endParaRPr lang="en-US" sz="2800" dirty="0">
              <a:cs typeface="+mj-cs"/>
            </a:endParaRPr>
          </a:p>
          <a:p>
            <a:pPr marL="0" indent="0">
              <a:buNone/>
            </a:pPr>
            <a:endParaRPr lang="en-US" sz="2800" dirty="0" smtClean="0">
              <a:cs typeface="+mj-cs"/>
            </a:endParaRPr>
          </a:p>
          <a:p>
            <a:pPr marL="0" indent="0">
              <a:buNone/>
            </a:pPr>
            <a:endParaRPr lang="en-US" sz="2800" dirty="0" smtClean="0">
              <a:cs typeface="+mj-cs"/>
            </a:endParaRPr>
          </a:p>
          <a:p>
            <a:pPr marL="0" indent="0">
              <a:buNone/>
            </a:pPr>
            <a:r>
              <a:rPr lang="en-US" sz="2800" dirty="0" smtClean="0">
                <a:cs typeface="+mj-cs"/>
              </a:rPr>
              <a:t>Solution</a:t>
            </a:r>
          </a:p>
          <a:p>
            <a:pPr marL="0" indent="0">
              <a:buNone/>
            </a:pPr>
            <a:endParaRPr lang="en-US" sz="28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05100"/>
            <a:ext cx="2667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419600"/>
            <a:ext cx="228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334000"/>
            <a:ext cx="2286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8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T.F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2672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</a:rPr>
              <a:t>Example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2.5 P. 46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Use the result of Example 2.4 to find the response, </a:t>
            </a:r>
            <a:r>
              <a:rPr lang="en-US" sz="2400" i="1" dirty="0">
                <a:latin typeface="Times New Roman"/>
              </a:rPr>
              <a:t>c(t) </a:t>
            </a:r>
            <a:r>
              <a:rPr lang="en-US" sz="2400" dirty="0">
                <a:latin typeface="Times New Roman"/>
              </a:rPr>
              <a:t>to an </a:t>
            </a:r>
            <a:r>
              <a:rPr lang="en-US" sz="2400" dirty="0" smtClean="0">
                <a:latin typeface="Times New Roman"/>
              </a:rPr>
              <a:t>input, r(t) </a:t>
            </a:r>
            <a:r>
              <a:rPr lang="en-US" sz="2400" dirty="0">
                <a:latin typeface="Times New Roman"/>
              </a:rPr>
              <a:t>= u(t), a unit step, assuming zero initial conditions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400" dirty="0">
                <a:latin typeface="Times New Roman"/>
              </a:rPr>
              <a:t>To solve the problem, we </a:t>
            </a:r>
            <a:r>
              <a:rPr lang="en-US" sz="2400" dirty="0" smtClean="0">
                <a:latin typeface="Times New Roman"/>
              </a:rPr>
              <a:t>use </a:t>
            </a:r>
            <a:r>
              <a:rPr lang="en-US" sz="2400" i="1" dirty="0" smtClean="0">
                <a:solidFill>
                  <a:srgbClr val="C00000"/>
                </a:solidFill>
                <a:latin typeface="Times New Roman"/>
              </a:rPr>
              <a:t>G(s</a:t>
            </a:r>
            <a:r>
              <a:rPr lang="en-US" sz="2400" i="1" dirty="0">
                <a:solidFill>
                  <a:srgbClr val="C00000"/>
                </a:solidFill>
                <a:latin typeface="Times New Roman"/>
              </a:rPr>
              <a:t>) </a:t>
            </a:r>
            <a:r>
              <a:rPr lang="en-US" sz="2400" dirty="0">
                <a:solidFill>
                  <a:srgbClr val="C00000"/>
                </a:solidFill>
                <a:latin typeface="Times New Roman"/>
              </a:rPr>
              <a:t>= </a:t>
            </a:r>
            <a:r>
              <a:rPr lang="en-US" sz="2400" i="1" dirty="0">
                <a:solidFill>
                  <a:srgbClr val="C00000"/>
                </a:solidFill>
                <a:latin typeface="Times New Roman"/>
              </a:rPr>
              <a:t>l/(s </a:t>
            </a:r>
            <a:r>
              <a:rPr lang="en-US" sz="2400" dirty="0">
                <a:solidFill>
                  <a:srgbClr val="C00000"/>
                </a:solidFill>
                <a:latin typeface="Times New Roman"/>
              </a:rPr>
              <a:t>+ 2) </a:t>
            </a:r>
            <a:r>
              <a:rPr lang="en-US" sz="2400" dirty="0" smtClean="0">
                <a:latin typeface="Times New Roman"/>
              </a:rPr>
              <a:t>as found </a:t>
            </a:r>
            <a:r>
              <a:rPr lang="en-US" sz="2400" dirty="0">
                <a:latin typeface="Times New Roman"/>
              </a:rPr>
              <a:t>in Example 2.4. Since r(t) = </a:t>
            </a:r>
            <a:r>
              <a:rPr lang="en-US" sz="2400" dirty="0" smtClean="0">
                <a:latin typeface="Times New Roman"/>
              </a:rPr>
              <a:t>u(t), </a:t>
            </a:r>
            <a:r>
              <a:rPr lang="en-US" sz="2400" i="1" dirty="0">
                <a:latin typeface="Times New Roman"/>
              </a:rPr>
              <a:t>R(s) </a:t>
            </a:r>
            <a:r>
              <a:rPr lang="en-US" sz="2400" dirty="0">
                <a:latin typeface="Times New Roman"/>
              </a:rPr>
              <a:t>= </a:t>
            </a:r>
            <a:r>
              <a:rPr lang="en-US" sz="2400" i="1" dirty="0">
                <a:latin typeface="Times New Roman"/>
              </a:rPr>
              <a:t>1/s, </a:t>
            </a:r>
            <a:r>
              <a:rPr lang="en-US" sz="2400" dirty="0">
                <a:latin typeface="Times New Roman"/>
              </a:rPr>
              <a:t>from Table 2.1. Since the </a:t>
            </a:r>
            <a:r>
              <a:rPr lang="en-US" sz="2400" dirty="0" smtClean="0">
                <a:latin typeface="Times New Roman"/>
              </a:rPr>
              <a:t>initial conditions </a:t>
            </a:r>
            <a:r>
              <a:rPr lang="en-US" sz="2400" dirty="0">
                <a:latin typeface="Times New Roman"/>
              </a:rPr>
              <a:t>are zero,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615934"/>
            <a:ext cx="2514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0" y="4615934"/>
            <a:ext cx="44951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Expanding by partial fractions, we get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6916"/>
            <a:ext cx="1981200" cy="68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3280064" y="5629232"/>
            <a:ext cx="978408" cy="31145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6916"/>
            <a:ext cx="1942770" cy="68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07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22387" y="354013"/>
            <a:ext cx="6132513" cy="1057275"/>
          </a:xfrm>
        </p:spPr>
        <p:txBody>
          <a:bodyPr/>
          <a:lstStyle/>
          <a:p>
            <a:r>
              <a:rPr lang="en-AU" sz="3600" dirty="0"/>
              <a:t>Laplace </a:t>
            </a:r>
            <a:r>
              <a:rPr lang="en-AU" sz="3600" dirty="0" smtClean="0"/>
              <a:t>Example </a:t>
            </a:r>
            <a:endParaRPr lang="en-AU" sz="3600" dirty="0"/>
          </a:p>
        </p:txBody>
      </p:sp>
      <p:graphicFrame>
        <p:nvGraphicFramePr>
          <p:cNvPr id="2232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31295"/>
              </p:ext>
            </p:extLst>
          </p:nvPr>
        </p:nvGraphicFramePr>
        <p:xfrm>
          <a:off x="602455" y="1600200"/>
          <a:ext cx="8347869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" name="Equation" r:id="rId3" imgW="3174840" imgH="393480" progId="Equation.DSMT4">
                  <p:embed/>
                </p:oleObj>
              </mc:Choice>
              <mc:Fallback>
                <p:oleObj name="Equation" r:id="rId3" imgW="31748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5" y="1600200"/>
                        <a:ext cx="8347869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3244" name="Group 12"/>
          <p:cNvGrpSpPr>
            <a:grpSpLocks/>
          </p:cNvGrpSpPr>
          <p:nvPr/>
        </p:nvGrpSpPr>
        <p:grpSpPr bwMode="auto">
          <a:xfrm>
            <a:off x="457200" y="2819400"/>
            <a:ext cx="2828925" cy="2668588"/>
            <a:chOff x="384" y="1920"/>
            <a:chExt cx="1782" cy="1681"/>
          </a:xfrm>
        </p:grpSpPr>
        <p:sp>
          <p:nvSpPr>
            <p:cNvPr id="223237" name="Rectangle 5"/>
            <p:cNvSpPr>
              <a:spLocks noChangeArrowheads="1"/>
            </p:cNvSpPr>
            <p:nvPr/>
          </p:nvSpPr>
          <p:spPr bwMode="auto">
            <a:xfrm>
              <a:off x="576" y="2304"/>
              <a:ext cx="288" cy="960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3238" name="Object 6"/>
            <p:cNvGraphicFramePr>
              <a:graphicFrameLocks noChangeAspect="1"/>
            </p:cNvGraphicFramePr>
            <p:nvPr/>
          </p:nvGraphicFramePr>
          <p:xfrm>
            <a:off x="432" y="1920"/>
            <a:ext cx="57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" name="Equation" r:id="rId5" imgW="406080" imgH="241200" progId="Equation.DSMT4">
                    <p:embed/>
                  </p:oleObj>
                </mc:Choice>
                <mc:Fallback>
                  <p:oleObj name="Equation" r:id="rId5" imgW="40608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1920"/>
                          <a:ext cx="57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3239" name="AutoShape 7"/>
            <p:cNvSpPr>
              <a:spLocks noChangeArrowheads="1"/>
            </p:cNvSpPr>
            <p:nvPr/>
          </p:nvSpPr>
          <p:spPr bwMode="auto">
            <a:xfrm flipH="1">
              <a:off x="912" y="2640"/>
              <a:ext cx="432" cy="30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3240" name="Object 8"/>
            <p:cNvGraphicFramePr>
              <a:graphicFrameLocks noChangeAspect="1"/>
            </p:cNvGraphicFramePr>
            <p:nvPr/>
          </p:nvGraphicFramePr>
          <p:xfrm>
            <a:off x="1392" y="2640"/>
            <a:ext cx="774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3" name="Equation" r:id="rId7" imgW="545760" imgH="228600" progId="Equation.DSMT4">
                    <p:embed/>
                  </p:oleObj>
                </mc:Choice>
                <mc:Fallback>
                  <p:oleObj name="Equation" r:id="rId7" imgW="54576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640"/>
                          <a:ext cx="774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3241" name="Object 9"/>
            <p:cNvGraphicFramePr>
              <a:graphicFrameLocks noChangeAspect="1"/>
            </p:cNvGraphicFramePr>
            <p:nvPr/>
          </p:nvGraphicFramePr>
          <p:xfrm>
            <a:off x="384" y="3312"/>
            <a:ext cx="756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4" name="Equation" r:id="rId9" imgW="533160" imgH="203040" progId="Equation.DSMT4">
                    <p:embed/>
                  </p:oleObj>
                </mc:Choice>
                <mc:Fallback>
                  <p:oleObj name="Equation" r:id="rId9" imgW="533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312"/>
                          <a:ext cx="756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3242" name="AutoShape 10"/>
            <p:cNvCxnSpPr>
              <a:cxnSpLocks noChangeShapeType="1"/>
              <a:endCxn id="223237" idx="1"/>
            </p:cNvCxnSpPr>
            <p:nvPr/>
          </p:nvCxnSpPr>
          <p:spPr bwMode="auto">
            <a:xfrm rot="10800000" flipH="1">
              <a:off x="384" y="2784"/>
              <a:ext cx="183" cy="673"/>
            </a:xfrm>
            <a:prstGeom prst="curvedConnector3">
              <a:avLst>
                <a:gd name="adj1" fmla="val -7869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3243" name="Text Box 11"/>
          <p:cNvSpPr txBox="1">
            <a:spLocks noChangeArrowheads="1"/>
          </p:cNvSpPr>
          <p:nvPr/>
        </p:nvSpPr>
        <p:spPr bwMode="auto">
          <a:xfrm>
            <a:off x="228600" y="5638800"/>
            <a:ext cx="218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AU" sz="2400" b="1" u="sng" dirty="0" smtClean="0">
                <a:solidFill>
                  <a:srgbClr val="000000"/>
                </a:solidFill>
                <a:latin typeface="Times New Roman" pitchFamily="18" charset="0"/>
              </a:rPr>
              <a:t>Physical model</a:t>
            </a:r>
          </a:p>
        </p:txBody>
      </p:sp>
      <p:graphicFrame>
        <p:nvGraphicFramePr>
          <p:cNvPr id="223253" name="Object 21"/>
          <p:cNvGraphicFramePr>
            <a:graphicFrameLocks noChangeAspect="1"/>
          </p:cNvGraphicFramePr>
          <p:nvPr/>
        </p:nvGraphicFramePr>
        <p:xfrm>
          <a:off x="4191000" y="2971800"/>
          <a:ext cx="4046538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5" name="Equation" r:id="rId11" imgW="1473120" imgH="1015920" progId="Equation.DSMT4">
                  <p:embed/>
                </p:oleObj>
              </mc:Choice>
              <mc:Fallback>
                <p:oleObj name="Equation" r:id="rId11" imgW="1473120" imgH="1015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71800"/>
                        <a:ext cx="4046538" cy="2794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2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3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Laplace </a:t>
            </a:r>
            <a:r>
              <a:rPr lang="en-AU" dirty="0"/>
              <a:t>Example </a:t>
            </a:r>
          </a:p>
        </p:txBody>
      </p:sp>
      <p:graphicFrame>
        <p:nvGraphicFramePr>
          <p:cNvPr id="224259" name="Object 3"/>
          <p:cNvGraphicFramePr>
            <a:graphicFrameLocks noChangeAspect="1"/>
          </p:cNvGraphicFramePr>
          <p:nvPr/>
        </p:nvGraphicFramePr>
        <p:xfrm>
          <a:off x="228600" y="1600200"/>
          <a:ext cx="87217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3" imgW="3174840" imgH="393480" progId="Equation.DSMT4">
                  <p:embed/>
                </p:oleObj>
              </mc:Choice>
              <mc:Fallback>
                <p:oleObj name="Equation" r:id="rId3" imgW="31748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8721725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4260" name="Group 4"/>
          <p:cNvGrpSpPr>
            <a:grpSpLocks/>
          </p:cNvGrpSpPr>
          <p:nvPr/>
        </p:nvGrpSpPr>
        <p:grpSpPr bwMode="auto">
          <a:xfrm>
            <a:off x="457200" y="2819400"/>
            <a:ext cx="2828925" cy="2668588"/>
            <a:chOff x="384" y="1920"/>
            <a:chExt cx="1782" cy="1681"/>
          </a:xfrm>
        </p:grpSpPr>
        <p:sp>
          <p:nvSpPr>
            <p:cNvPr id="224261" name="Rectangle 5"/>
            <p:cNvSpPr>
              <a:spLocks noChangeArrowheads="1"/>
            </p:cNvSpPr>
            <p:nvPr/>
          </p:nvSpPr>
          <p:spPr bwMode="auto">
            <a:xfrm>
              <a:off x="576" y="2304"/>
              <a:ext cx="288" cy="960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4262" name="Object 6"/>
            <p:cNvGraphicFramePr>
              <a:graphicFrameLocks noChangeAspect="1"/>
            </p:cNvGraphicFramePr>
            <p:nvPr/>
          </p:nvGraphicFramePr>
          <p:xfrm>
            <a:off x="432" y="1920"/>
            <a:ext cx="57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0" name="Equation" r:id="rId5" imgW="406080" imgH="241200" progId="Equation.DSMT4">
                    <p:embed/>
                  </p:oleObj>
                </mc:Choice>
                <mc:Fallback>
                  <p:oleObj name="Equation" r:id="rId5" imgW="40608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1920"/>
                          <a:ext cx="57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4263" name="AutoShape 7"/>
            <p:cNvSpPr>
              <a:spLocks noChangeArrowheads="1"/>
            </p:cNvSpPr>
            <p:nvPr/>
          </p:nvSpPr>
          <p:spPr bwMode="auto">
            <a:xfrm flipH="1">
              <a:off x="912" y="2640"/>
              <a:ext cx="432" cy="30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4264" name="Object 8"/>
            <p:cNvGraphicFramePr>
              <a:graphicFrameLocks noChangeAspect="1"/>
            </p:cNvGraphicFramePr>
            <p:nvPr/>
          </p:nvGraphicFramePr>
          <p:xfrm>
            <a:off x="1392" y="2640"/>
            <a:ext cx="774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1" name="Equation" r:id="rId7" imgW="545760" imgH="228600" progId="Equation.DSMT4">
                    <p:embed/>
                  </p:oleObj>
                </mc:Choice>
                <mc:Fallback>
                  <p:oleObj name="Equation" r:id="rId7" imgW="54576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640"/>
                          <a:ext cx="774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4265" name="Object 9"/>
            <p:cNvGraphicFramePr>
              <a:graphicFrameLocks noChangeAspect="1"/>
            </p:cNvGraphicFramePr>
            <p:nvPr/>
          </p:nvGraphicFramePr>
          <p:xfrm>
            <a:off x="384" y="3312"/>
            <a:ext cx="756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2" name="Equation" r:id="rId9" imgW="533160" imgH="203040" progId="Equation.DSMT4">
                    <p:embed/>
                  </p:oleObj>
                </mc:Choice>
                <mc:Fallback>
                  <p:oleObj name="Equation" r:id="rId9" imgW="533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312"/>
                          <a:ext cx="756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4266" name="AutoShape 10"/>
            <p:cNvCxnSpPr>
              <a:cxnSpLocks noChangeShapeType="1"/>
              <a:endCxn id="224261" idx="1"/>
            </p:cNvCxnSpPr>
            <p:nvPr/>
          </p:nvCxnSpPr>
          <p:spPr bwMode="auto">
            <a:xfrm rot="10800000" flipH="1">
              <a:off x="384" y="2784"/>
              <a:ext cx="183" cy="673"/>
            </a:xfrm>
            <a:prstGeom prst="curvedConnector3">
              <a:avLst>
                <a:gd name="adj1" fmla="val -7869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228600" y="5638800"/>
            <a:ext cx="218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AU" sz="2400" b="1" u="sng" dirty="0" smtClean="0">
                <a:solidFill>
                  <a:srgbClr val="000000"/>
                </a:solidFill>
                <a:latin typeface="Times New Roman" pitchFamily="18" charset="0"/>
              </a:rPr>
              <a:t>Physical model</a:t>
            </a:r>
          </a:p>
        </p:txBody>
      </p:sp>
      <p:grpSp>
        <p:nvGrpSpPr>
          <p:cNvPr id="224268" name="Group 12"/>
          <p:cNvGrpSpPr>
            <a:grpSpLocks/>
          </p:cNvGrpSpPr>
          <p:nvPr/>
        </p:nvGrpSpPr>
        <p:grpSpPr bwMode="auto">
          <a:xfrm>
            <a:off x="4495800" y="3581400"/>
            <a:ext cx="3733800" cy="990600"/>
            <a:chOff x="2832" y="2256"/>
            <a:chExt cx="2352" cy="624"/>
          </a:xfrm>
        </p:grpSpPr>
        <p:graphicFrame>
          <p:nvGraphicFramePr>
            <p:cNvPr id="224269" name="Object 13"/>
            <p:cNvGraphicFramePr>
              <a:graphicFrameLocks noChangeAspect="1"/>
            </p:cNvGraphicFramePr>
            <p:nvPr/>
          </p:nvGraphicFramePr>
          <p:xfrm>
            <a:off x="3696" y="2306"/>
            <a:ext cx="672" cy="5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3" name="Equation" r:id="rId11" imgW="520560" imgH="444240" progId="Equation.DSMT4">
                    <p:embed/>
                  </p:oleObj>
                </mc:Choice>
                <mc:Fallback>
                  <p:oleObj name="Equation" r:id="rId11" imgW="520560" imgH="4442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2306"/>
                          <a:ext cx="672" cy="5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4270" name="Rectangle 14"/>
            <p:cNvSpPr>
              <a:spLocks noChangeArrowheads="1"/>
            </p:cNvSpPr>
            <p:nvPr/>
          </p:nvSpPr>
          <p:spPr bwMode="auto">
            <a:xfrm>
              <a:off x="3504" y="2256"/>
              <a:ext cx="1008" cy="62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4271" name="Line 15"/>
            <p:cNvSpPr>
              <a:spLocks noChangeShapeType="1"/>
            </p:cNvSpPr>
            <p:nvPr/>
          </p:nvSpPr>
          <p:spPr bwMode="auto">
            <a:xfrm>
              <a:off x="2832" y="2592"/>
              <a:ext cx="67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4272" name="Line 16"/>
            <p:cNvSpPr>
              <a:spLocks noChangeShapeType="1"/>
            </p:cNvSpPr>
            <p:nvPr/>
          </p:nvSpPr>
          <p:spPr bwMode="auto">
            <a:xfrm>
              <a:off x="4512" y="2592"/>
              <a:ext cx="67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4273" name="Object 17"/>
            <p:cNvGraphicFramePr>
              <a:graphicFrameLocks noChangeAspect="1"/>
            </p:cNvGraphicFramePr>
            <p:nvPr/>
          </p:nvGraphicFramePr>
          <p:xfrm>
            <a:off x="2928" y="2329"/>
            <a:ext cx="443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4" name="Equation" r:id="rId13" imgW="342720" imgH="203040" progId="Equation.DSMT4">
                    <p:embed/>
                  </p:oleObj>
                </mc:Choice>
                <mc:Fallback>
                  <p:oleObj name="Equation" r:id="rId13" imgW="3427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2329"/>
                          <a:ext cx="443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4274" name="Object 18"/>
            <p:cNvGraphicFramePr>
              <a:graphicFrameLocks noChangeAspect="1"/>
            </p:cNvGraphicFramePr>
            <p:nvPr/>
          </p:nvGraphicFramePr>
          <p:xfrm>
            <a:off x="4624" y="2329"/>
            <a:ext cx="410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5" name="Equation" r:id="rId15" imgW="317160" imgH="203040" progId="Equation.DSMT4">
                    <p:embed/>
                  </p:oleObj>
                </mc:Choice>
                <mc:Fallback>
                  <p:oleObj name="Equation" r:id="rId15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4" y="2329"/>
                          <a:ext cx="410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4275" name="Text Box 19"/>
          <p:cNvSpPr txBox="1">
            <a:spLocks noChangeArrowheads="1"/>
          </p:cNvSpPr>
          <p:nvPr/>
        </p:nvSpPr>
        <p:spPr bwMode="auto">
          <a:xfrm>
            <a:off x="5257800" y="5410200"/>
            <a:ext cx="21875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AU" sz="2400" b="1" u="sng" dirty="0" smtClean="0">
                <a:solidFill>
                  <a:srgbClr val="000000"/>
                </a:solidFill>
                <a:latin typeface="Times New Roman" pitchFamily="18" charset="0"/>
              </a:rPr>
              <a:t>Block Diagram model</a:t>
            </a:r>
          </a:p>
        </p:txBody>
      </p:sp>
    </p:spTree>
    <p:extLst>
      <p:ext uri="{BB962C8B-B14F-4D97-AF65-F5344CB8AC3E}">
        <p14:creationId xmlns:p14="http://schemas.microsoft.com/office/powerpoint/2010/main" val="427830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Laplace </a:t>
            </a:r>
            <a:r>
              <a:rPr lang="en-AU" dirty="0"/>
              <a:t>Example </a:t>
            </a:r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/>
        </p:nvGraphicFramePr>
        <p:xfrm>
          <a:off x="228600" y="1600200"/>
          <a:ext cx="8721725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2" name="Equation" r:id="rId3" imgW="3174840" imgH="393480" progId="Equation.DSMT4">
                  <p:embed/>
                </p:oleObj>
              </mc:Choice>
              <mc:Fallback>
                <p:oleObj name="Equation" r:id="rId3" imgW="31748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8721725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284" name="Group 4"/>
          <p:cNvGrpSpPr>
            <a:grpSpLocks/>
          </p:cNvGrpSpPr>
          <p:nvPr/>
        </p:nvGrpSpPr>
        <p:grpSpPr bwMode="auto">
          <a:xfrm>
            <a:off x="457200" y="2819400"/>
            <a:ext cx="2828925" cy="2668588"/>
            <a:chOff x="384" y="1920"/>
            <a:chExt cx="1782" cy="1681"/>
          </a:xfrm>
        </p:grpSpPr>
        <p:sp>
          <p:nvSpPr>
            <p:cNvPr id="225285" name="Rectangle 5"/>
            <p:cNvSpPr>
              <a:spLocks noChangeArrowheads="1"/>
            </p:cNvSpPr>
            <p:nvPr/>
          </p:nvSpPr>
          <p:spPr bwMode="auto">
            <a:xfrm>
              <a:off x="576" y="2304"/>
              <a:ext cx="288" cy="960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5286" name="Object 6"/>
            <p:cNvGraphicFramePr>
              <a:graphicFrameLocks noChangeAspect="1"/>
            </p:cNvGraphicFramePr>
            <p:nvPr/>
          </p:nvGraphicFramePr>
          <p:xfrm>
            <a:off x="432" y="1920"/>
            <a:ext cx="57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3" name="Equation" r:id="rId5" imgW="406080" imgH="241200" progId="Equation.DSMT4">
                    <p:embed/>
                  </p:oleObj>
                </mc:Choice>
                <mc:Fallback>
                  <p:oleObj name="Equation" r:id="rId5" imgW="40608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1920"/>
                          <a:ext cx="57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287" name="AutoShape 7"/>
            <p:cNvSpPr>
              <a:spLocks noChangeArrowheads="1"/>
            </p:cNvSpPr>
            <p:nvPr/>
          </p:nvSpPr>
          <p:spPr bwMode="auto">
            <a:xfrm flipH="1">
              <a:off x="912" y="2640"/>
              <a:ext cx="432" cy="30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5288" name="Object 8"/>
            <p:cNvGraphicFramePr>
              <a:graphicFrameLocks noChangeAspect="1"/>
            </p:cNvGraphicFramePr>
            <p:nvPr/>
          </p:nvGraphicFramePr>
          <p:xfrm>
            <a:off x="1392" y="2640"/>
            <a:ext cx="774" cy="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4" name="Equation" r:id="rId7" imgW="545760" imgH="228600" progId="Equation.DSMT4">
                    <p:embed/>
                  </p:oleObj>
                </mc:Choice>
                <mc:Fallback>
                  <p:oleObj name="Equation" r:id="rId7" imgW="54576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640"/>
                          <a:ext cx="774" cy="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289" name="Object 9"/>
            <p:cNvGraphicFramePr>
              <a:graphicFrameLocks noChangeAspect="1"/>
            </p:cNvGraphicFramePr>
            <p:nvPr/>
          </p:nvGraphicFramePr>
          <p:xfrm>
            <a:off x="384" y="3312"/>
            <a:ext cx="756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5" name="Equation" r:id="rId9" imgW="533160" imgH="203040" progId="Equation.DSMT4">
                    <p:embed/>
                  </p:oleObj>
                </mc:Choice>
                <mc:Fallback>
                  <p:oleObj name="Equation" r:id="rId9" imgW="533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312"/>
                          <a:ext cx="756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5290" name="AutoShape 10"/>
            <p:cNvCxnSpPr>
              <a:cxnSpLocks noChangeShapeType="1"/>
              <a:endCxn id="225285" idx="1"/>
            </p:cNvCxnSpPr>
            <p:nvPr/>
          </p:nvCxnSpPr>
          <p:spPr bwMode="auto">
            <a:xfrm rot="10800000" flipH="1">
              <a:off x="384" y="2784"/>
              <a:ext cx="183" cy="673"/>
            </a:xfrm>
            <a:prstGeom prst="curvedConnector3">
              <a:avLst>
                <a:gd name="adj1" fmla="val -7869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5291" name="Text Box 11"/>
          <p:cNvSpPr txBox="1">
            <a:spLocks noChangeArrowheads="1"/>
          </p:cNvSpPr>
          <p:nvPr/>
        </p:nvSpPr>
        <p:spPr bwMode="auto">
          <a:xfrm>
            <a:off x="228600" y="5638800"/>
            <a:ext cx="218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AU" sz="2400" b="1" u="sng" dirty="0" smtClean="0">
                <a:solidFill>
                  <a:srgbClr val="000000"/>
                </a:solidFill>
                <a:latin typeface="Times New Roman" pitchFamily="18" charset="0"/>
              </a:rPr>
              <a:t>Physical model</a:t>
            </a:r>
          </a:p>
        </p:txBody>
      </p:sp>
      <p:grpSp>
        <p:nvGrpSpPr>
          <p:cNvPr id="225301" name="Group 21"/>
          <p:cNvGrpSpPr>
            <a:grpSpLocks/>
          </p:cNvGrpSpPr>
          <p:nvPr/>
        </p:nvGrpSpPr>
        <p:grpSpPr bwMode="auto">
          <a:xfrm>
            <a:off x="4495800" y="3200400"/>
            <a:ext cx="3733800" cy="990600"/>
            <a:chOff x="2832" y="2256"/>
            <a:chExt cx="2352" cy="624"/>
          </a:xfrm>
        </p:grpSpPr>
        <p:graphicFrame>
          <p:nvGraphicFramePr>
            <p:cNvPr id="225293" name="Object 13"/>
            <p:cNvGraphicFramePr>
              <a:graphicFrameLocks noChangeAspect="1"/>
            </p:cNvGraphicFramePr>
            <p:nvPr/>
          </p:nvGraphicFramePr>
          <p:xfrm>
            <a:off x="3819" y="2461"/>
            <a:ext cx="426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6" name="Equation" r:id="rId11" imgW="330120" imgH="203040" progId="Equation.DSMT4">
                    <p:embed/>
                  </p:oleObj>
                </mc:Choice>
                <mc:Fallback>
                  <p:oleObj name="Equation" r:id="rId11" imgW="3301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9" y="2461"/>
                          <a:ext cx="426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294" name="Rectangle 14"/>
            <p:cNvSpPr>
              <a:spLocks noChangeArrowheads="1"/>
            </p:cNvSpPr>
            <p:nvPr/>
          </p:nvSpPr>
          <p:spPr bwMode="auto">
            <a:xfrm>
              <a:off x="3504" y="2256"/>
              <a:ext cx="1008" cy="62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295" name="Line 15"/>
            <p:cNvSpPr>
              <a:spLocks noChangeShapeType="1"/>
            </p:cNvSpPr>
            <p:nvPr/>
          </p:nvSpPr>
          <p:spPr bwMode="auto">
            <a:xfrm>
              <a:off x="2832" y="2592"/>
              <a:ext cx="67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5296" name="Line 16"/>
            <p:cNvSpPr>
              <a:spLocks noChangeShapeType="1"/>
            </p:cNvSpPr>
            <p:nvPr/>
          </p:nvSpPr>
          <p:spPr bwMode="auto">
            <a:xfrm>
              <a:off x="4512" y="2592"/>
              <a:ext cx="67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225297" name="Object 17"/>
            <p:cNvGraphicFramePr>
              <a:graphicFrameLocks noChangeAspect="1"/>
            </p:cNvGraphicFramePr>
            <p:nvPr/>
          </p:nvGraphicFramePr>
          <p:xfrm>
            <a:off x="2928" y="2329"/>
            <a:ext cx="443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7" name="Equation" r:id="rId13" imgW="342720" imgH="203040" progId="Equation.DSMT4">
                    <p:embed/>
                  </p:oleObj>
                </mc:Choice>
                <mc:Fallback>
                  <p:oleObj name="Equation" r:id="rId13" imgW="34272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2329"/>
                          <a:ext cx="443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298" name="Object 18"/>
            <p:cNvGraphicFramePr>
              <a:graphicFrameLocks noChangeAspect="1"/>
            </p:cNvGraphicFramePr>
            <p:nvPr/>
          </p:nvGraphicFramePr>
          <p:xfrm>
            <a:off x="4624" y="2329"/>
            <a:ext cx="410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8" name="Equation" r:id="rId15" imgW="317160" imgH="203040" progId="Equation.DSMT4">
                    <p:embed/>
                  </p:oleObj>
                </mc:Choice>
                <mc:Fallback>
                  <p:oleObj name="Equation" r:id="rId15" imgW="31716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4" y="2329"/>
                          <a:ext cx="410" cy="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299" name="Text Box 19"/>
          <p:cNvSpPr txBox="1">
            <a:spLocks noChangeArrowheads="1"/>
          </p:cNvSpPr>
          <p:nvPr/>
        </p:nvSpPr>
        <p:spPr bwMode="auto">
          <a:xfrm>
            <a:off x="5181600" y="5562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AU" sz="2400" b="1" u="sng" dirty="0" smtClean="0">
                <a:solidFill>
                  <a:srgbClr val="000000"/>
                </a:solidFill>
                <a:latin typeface="Times New Roman" pitchFamily="18" charset="0"/>
              </a:rPr>
              <a:t>Transfer Function</a:t>
            </a:r>
          </a:p>
        </p:txBody>
      </p:sp>
      <p:graphicFrame>
        <p:nvGraphicFramePr>
          <p:cNvPr id="225300" name="Object 20"/>
          <p:cNvGraphicFramePr>
            <a:graphicFrameLocks noChangeAspect="1"/>
          </p:cNvGraphicFramePr>
          <p:nvPr/>
        </p:nvGraphicFramePr>
        <p:xfrm>
          <a:off x="5486400" y="4572000"/>
          <a:ext cx="19780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9" name="Equation" r:id="rId17" imgW="965160" imgH="444240" progId="Equation.DSMT4">
                  <p:embed/>
                </p:oleObj>
              </mc:Choice>
              <mc:Fallback>
                <p:oleObj name="Equation" r:id="rId17" imgW="965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572000"/>
                        <a:ext cx="197802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9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915400" cy="838200"/>
          </a:xfrm>
        </p:spPr>
        <p:txBody>
          <a:bodyPr/>
          <a:lstStyle/>
          <a:p>
            <a:r>
              <a:rPr lang="en-US" sz="3600" dirty="0"/>
              <a:t>Modeling Physical Systems - Overview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8077199" cy="48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2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algn="ctr"/>
            <a:r>
              <a:rPr lang="en-US" sz="3600" dirty="0"/>
              <a:t>Modeling –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876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Helvetica"/>
              </a:rPr>
              <a:t>• Modeling is the most important and difficult task </a:t>
            </a:r>
            <a:r>
              <a:rPr lang="en-US" sz="2800" dirty="0" smtClean="0">
                <a:latin typeface="Helvetica"/>
              </a:rPr>
              <a:t>in control </a:t>
            </a:r>
            <a:r>
              <a:rPr lang="en-US" sz="2800" dirty="0">
                <a:latin typeface="Helvetica"/>
              </a:rPr>
              <a:t>system design.</a:t>
            </a:r>
          </a:p>
          <a:p>
            <a:pPr marL="0" indent="0" algn="just">
              <a:buNone/>
            </a:pPr>
            <a:r>
              <a:rPr lang="en-US" sz="2800" dirty="0">
                <a:latin typeface="Helvetica"/>
              </a:rPr>
              <a:t>• No mathematical model exactly represents a </a:t>
            </a:r>
            <a:r>
              <a:rPr lang="en-US" sz="2800" dirty="0" smtClean="0">
                <a:latin typeface="Helvetica"/>
              </a:rPr>
              <a:t>physical system.</a:t>
            </a:r>
          </a:p>
          <a:p>
            <a:pPr marL="0" lvl="0" indent="0">
              <a:buClr>
                <a:srgbClr val="6F89F7"/>
              </a:buClr>
              <a:buNone/>
            </a:pPr>
            <a:r>
              <a:rPr lang="en-US" sz="2800" dirty="0" smtClean="0">
                <a:latin typeface="Times-Roman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latin typeface="Times-Roman"/>
              </a:rPr>
              <a:t>Math Model  </a:t>
            </a:r>
            <a:r>
              <a:rPr lang="en-US" sz="2800" dirty="0" smtClean="0">
                <a:solidFill>
                  <a:srgbClr val="FF0000"/>
                </a:solidFill>
                <a:latin typeface="Symbol"/>
              </a:rPr>
              <a:t>¹</a:t>
            </a:r>
            <a:r>
              <a:rPr lang="en-US" sz="2800" dirty="0" smtClean="0">
                <a:solidFill>
                  <a:srgbClr val="FF0000"/>
                </a:solidFill>
                <a:latin typeface="Helvetica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-Roman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-Roman"/>
              </a:rPr>
              <a:t>Physical System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-Roman"/>
              </a:rPr>
              <a:t>	Math </a:t>
            </a:r>
            <a:r>
              <a:rPr lang="en-US" sz="2800" dirty="0">
                <a:solidFill>
                  <a:srgbClr val="FF0000"/>
                </a:solidFill>
                <a:latin typeface="Times-Roman"/>
              </a:rPr>
              <a:t>Model </a:t>
            </a:r>
            <a:r>
              <a:rPr lang="en-US" sz="2800" dirty="0">
                <a:solidFill>
                  <a:srgbClr val="FF0000"/>
                </a:solidFill>
                <a:latin typeface="Symbol"/>
              </a:rPr>
              <a:t>»</a:t>
            </a:r>
            <a:r>
              <a:rPr lang="en-US" sz="2800" dirty="0" smtClean="0">
                <a:solidFill>
                  <a:srgbClr val="FF0000"/>
                </a:solidFill>
                <a:latin typeface="Helvetica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-Roman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-Roman"/>
              </a:rPr>
              <a:t>Physical </a:t>
            </a:r>
            <a:r>
              <a:rPr lang="en-US" sz="2800" dirty="0" smtClean="0">
                <a:solidFill>
                  <a:srgbClr val="FF0000"/>
                </a:solidFill>
                <a:latin typeface="Times-Roman"/>
              </a:rPr>
              <a:t>System</a:t>
            </a:r>
            <a:endParaRPr lang="en-US" sz="2800" dirty="0">
              <a:latin typeface="Helvetica"/>
            </a:endParaRPr>
          </a:p>
          <a:p>
            <a:pPr marL="0" indent="0" algn="just">
              <a:buNone/>
            </a:pPr>
            <a:r>
              <a:rPr lang="en-US" sz="2800" dirty="0">
                <a:latin typeface="Helvetica"/>
              </a:rPr>
              <a:t>• Do not confuse models with physical systems!</a:t>
            </a:r>
          </a:p>
          <a:p>
            <a:pPr marL="0" indent="0" algn="just">
              <a:buNone/>
            </a:pPr>
            <a:r>
              <a:rPr lang="en-US" sz="2800" dirty="0">
                <a:latin typeface="Helvetica"/>
              </a:rPr>
              <a:t>• In this course, we may use the term “system” or “</a:t>
            </a:r>
            <a:r>
              <a:rPr lang="en-US" sz="2800" dirty="0" smtClean="0">
                <a:latin typeface="Helvetica"/>
              </a:rPr>
              <a:t>plant” to </a:t>
            </a:r>
            <a:r>
              <a:rPr lang="en-US" sz="2800" dirty="0">
                <a:latin typeface="Helvetica"/>
              </a:rPr>
              <a:t>mean a mathematical model.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9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srgbClr val="660066"/>
                </a:solidFill>
              </a:rPr>
              <a:t>2.4 Electric Network Transfer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/>
              <a:t>In this section, we formally apply the transfer function to the mathematical </a:t>
            </a:r>
            <a:r>
              <a:rPr lang="en-US" sz="2400" dirty="0" smtClean="0"/>
              <a:t>modeling of </a:t>
            </a:r>
            <a:r>
              <a:rPr lang="en-US" sz="2400" dirty="0"/>
              <a:t>electric circuits including passive </a:t>
            </a:r>
            <a:r>
              <a:rPr lang="en-US" sz="2400" dirty="0" smtClean="0"/>
              <a:t>networks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Equivalent circuits for the electric networks that we work with first consist </a:t>
            </a:r>
            <a:r>
              <a:rPr lang="en-US" sz="2400" dirty="0" smtClean="0"/>
              <a:t>of three </a:t>
            </a:r>
            <a:r>
              <a:rPr lang="en-US" sz="2400" dirty="0"/>
              <a:t>passive linear components: resistors, capacitors, and inductors</a:t>
            </a:r>
            <a:r>
              <a:rPr lang="en-US" sz="2400" dirty="0" smtClean="0"/>
              <a:t>.“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We now combine electrical components into circuits, decide on the input </a:t>
            </a:r>
            <a:r>
              <a:rPr lang="en-US" sz="2400" dirty="0" smtClean="0"/>
              <a:t>and output</a:t>
            </a:r>
            <a:r>
              <a:rPr lang="en-US" sz="2400" dirty="0"/>
              <a:t>, and find the transfer function. Our guiding principles are Kirchhoff s laws.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2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cs typeface="+mn-cs"/>
              </a:rPr>
              <a:t>2.4 Electric Network Transfer Function</a:t>
            </a:r>
            <a:endParaRPr lang="en-US" sz="3400" dirty="0"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8153400" cy="288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19812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Table 2.3</a:t>
            </a:r>
            <a:r>
              <a:rPr lang="en-US" sz="2400" b="1" kern="0" noProof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Voltage-current, voltage-charge, and impedance relationships for capacitors, resistors, and inductors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0507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Electrical Elements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239000" cy="24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02918"/>
            <a:ext cx="6781800" cy="72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4000"/>
            <a:ext cx="670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2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Helvetica"/>
              </a:rPr>
              <a:t>Modeling – Impedance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2938"/>
            <a:ext cx="723899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15938"/>
            <a:ext cx="6927271" cy="23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28" y="5181600"/>
            <a:ext cx="6698672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72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9067800" cy="762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Helvetica"/>
              </a:rPr>
              <a:t>Modeling – Kirchhoff’s Voltage &amp; Current Laws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11601"/>
            <a:ext cx="8001000" cy="113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1"/>
            <a:ext cx="7086600" cy="302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0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2.6 P. 48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en-US" sz="2800" b="1" dirty="0" smtClean="0">
                    <a:solidFill>
                      <a:srgbClr val="FF0000"/>
                    </a:solidFill>
                    <a:cs typeface="+mj-cs"/>
                  </a:rPr>
                  <a:t>Problem: </a:t>
                </a:r>
                <a:r>
                  <a:rPr lang="en-US" sz="2800" dirty="0" smtClean="0">
                    <a:cs typeface="+mj-cs"/>
                  </a:rPr>
                  <a:t>Find the transfer function relating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800" dirty="0" smtClean="0">
                    <a:cs typeface="+mj-cs"/>
                  </a:rPr>
                  <a:t>(t) to the input voltage v(t).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47" t="-1481" r="-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818" y="3200400"/>
            <a:ext cx="58293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81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2.6 P. 48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79418"/>
                <a:ext cx="8077200" cy="4516582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C00000"/>
                    </a:solidFill>
                  </a:rPr>
                  <a:t>SOLUTION: </a:t>
                </a:r>
                <a:r>
                  <a:rPr lang="en-US" sz="2400" dirty="0"/>
                  <a:t>In any problem, the designer must first decide what the input </a:t>
                </a:r>
                <a:r>
                  <a:rPr lang="en-US" sz="2400" dirty="0" smtClean="0"/>
                  <a:t>and output </a:t>
                </a:r>
                <a:r>
                  <a:rPr lang="en-US" sz="2400" dirty="0"/>
                  <a:t>should be. In this network, several variables could have been chosen to </a:t>
                </a:r>
                <a:r>
                  <a:rPr lang="en-US" sz="2400" dirty="0" smtClean="0"/>
                  <a:t>be the output.</a:t>
                </a:r>
              </a:p>
              <a:p>
                <a:pPr marL="0" indent="0" algn="just">
                  <a:buNone/>
                </a:pPr>
                <a:r>
                  <a:rPr lang="en-US" sz="2400" dirty="0"/>
                  <a:t>Summing the voltages around the loop, assuming zero initial </a:t>
                </a:r>
                <a:r>
                  <a:rPr lang="en-US" sz="2400" dirty="0" smtClean="0"/>
                  <a:t>conditions, yields </a:t>
                </a:r>
                <a:r>
                  <a:rPr lang="en-US" sz="2400" dirty="0"/>
                  <a:t>the </a:t>
                </a:r>
                <a:r>
                  <a:rPr lang="en-US" sz="2400" dirty="0" err="1"/>
                  <a:t>integro</a:t>
                </a:r>
                <a:r>
                  <a:rPr lang="en-US" sz="2400" dirty="0"/>
                  <a:t>-differential equation for this network </a:t>
                </a:r>
                <a:r>
                  <a:rPr lang="en-US" sz="2400" dirty="0" smtClean="0"/>
                  <a:t>as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:r>
                  <a:rPr lang="en-US" sz="2000" dirty="0" smtClean="0"/>
                  <a:t>Taking Laplace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𝑐𝑠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  substitute in above eq.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    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79418"/>
                <a:ext cx="8077200" cy="4516582"/>
              </a:xfrm>
              <a:blipFill rotWithShape="1">
                <a:blip r:embed="rId2"/>
                <a:stretch>
                  <a:fillRect l="-1208" t="-1080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86200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2514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3657600" y="5188021"/>
            <a:ext cx="978408" cy="26282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9530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0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</a:t>
            </a:r>
            <a:r>
              <a:rPr lang="en-US" sz="4000" dirty="0" smtClean="0">
                <a:solidFill>
                  <a:srgbClr val="660066"/>
                </a:solidFill>
              </a:rPr>
              <a:t>2.9 </a:t>
            </a:r>
            <a:r>
              <a:rPr lang="en-US" sz="4000" dirty="0">
                <a:solidFill>
                  <a:srgbClr val="660066"/>
                </a:solidFill>
              </a:rPr>
              <a:t>P. </a:t>
            </a:r>
            <a:r>
              <a:rPr lang="en-US" sz="4000" dirty="0" smtClean="0">
                <a:solidFill>
                  <a:srgbClr val="660066"/>
                </a:solidFill>
              </a:rPr>
              <a:t>51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426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C0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Repeat Example 2.6 using 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the </a:t>
            </a:r>
            <a:r>
              <a:rPr lang="en-US" sz="2400" dirty="0" smtClean="0">
                <a:latin typeface="Times New Roman"/>
              </a:rPr>
              <a:t>transformed circuit</a:t>
            </a:r>
            <a:r>
              <a:rPr lang="en-US" sz="2400" dirty="0">
                <a:latin typeface="Times New Roman"/>
              </a:rPr>
              <a:t>.</a:t>
            </a:r>
            <a:endParaRPr lang="en-US" sz="2400" b="1" dirty="0" smtClean="0">
              <a:solidFill>
                <a:srgbClr val="FF0000"/>
              </a:solidFill>
              <a:cs typeface="+mj-cs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  <a:cs typeface="+mj-cs"/>
              </a:rPr>
              <a:t>Solution</a:t>
            </a:r>
          </a:p>
          <a:p>
            <a:pPr marL="0" indent="0">
              <a:buNone/>
            </a:pPr>
            <a:r>
              <a:rPr lang="en-US" sz="2800" dirty="0">
                <a:latin typeface="Times New Roman"/>
              </a:rPr>
              <a:t>using voltage division</a:t>
            </a:r>
            <a:endParaRPr lang="en-US" sz="28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440873"/>
            <a:ext cx="4114800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668982"/>
            <a:ext cx="4924425" cy="1635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3800"/>
            <a:ext cx="3124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69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</a:t>
            </a:r>
            <a:r>
              <a:rPr lang="en-US" sz="4000" dirty="0" smtClean="0">
                <a:solidFill>
                  <a:srgbClr val="660066"/>
                </a:solidFill>
              </a:rPr>
              <a:t>2.10 </a:t>
            </a:r>
            <a:r>
              <a:rPr lang="en-US" sz="4000" dirty="0">
                <a:solidFill>
                  <a:srgbClr val="660066"/>
                </a:solidFill>
              </a:rPr>
              <a:t>P. </a:t>
            </a:r>
            <a:r>
              <a:rPr lang="en-US" sz="4000" dirty="0" smtClean="0">
                <a:solidFill>
                  <a:srgbClr val="660066"/>
                </a:solidFill>
              </a:rPr>
              <a:t>52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FF0000"/>
                    </a:solidFill>
                    <a:cs typeface="+mj-cs"/>
                  </a:rPr>
                  <a:t>Problem: </a:t>
                </a:r>
                <a:r>
                  <a:rPr lang="en-US" sz="2800" dirty="0" smtClean="0"/>
                  <a:t>Find the T.F  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487679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1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2.10 P. </a:t>
            </a:r>
            <a:r>
              <a:rPr lang="en-US" sz="4000" dirty="0" smtClean="0">
                <a:solidFill>
                  <a:srgbClr val="660066"/>
                </a:solidFill>
              </a:rPr>
              <a:t>52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cs typeface="+mj-cs"/>
              </a:rPr>
              <a:t>Solution: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  <a:cs typeface="+mj-cs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  <a:cs typeface="+mj-cs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cs typeface="+mj-cs"/>
              </a:rPr>
              <a:t>Using mesh current </a:t>
            </a:r>
            <a:endParaRPr lang="en-US" sz="2800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71600"/>
            <a:ext cx="4191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19400" y="3740727"/>
                <a:ext cx="3627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𝐿𝑆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𝐿𝑆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r>
                  <a:rPr lang="en-US" dirty="0" smtClean="0"/>
                  <a:t>-LS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𝐿𝑆</m:t>
                        </m:r>
                        <m:r>
                          <a:rPr lang="en-US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𝐶𝑆</m:t>
                        </m:r>
                      </m:e>
                    </m:d>
                    <m:sSub>
                      <m:sSubPr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=0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3740727"/>
                <a:ext cx="3627828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151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72000"/>
            <a:ext cx="5029199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46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144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Summary (Electrical System)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dirty="0">
                <a:solidFill>
                  <a:srgbClr val="FF0000"/>
                </a:solidFill>
              </a:rPr>
              <a:t>Modeling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Modeling is an important task!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Mathematical model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Transfer function</a:t>
            </a:r>
          </a:p>
          <a:p>
            <a:pPr marL="0" indent="0">
              <a:buNone/>
            </a:pPr>
            <a:r>
              <a:rPr lang="en-US" dirty="0" smtClean="0"/>
              <a:t>	– </a:t>
            </a:r>
            <a:r>
              <a:rPr lang="en-US" dirty="0"/>
              <a:t>Modeling of electrical systems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>
                <a:solidFill>
                  <a:srgbClr val="FF0000"/>
                </a:solidFill>
              </a:rPr>
              <a:t>Next, modeling of mechanical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4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990600"/>
          </a:xfrm>
        </p:spPr>
        <p:txBody>
          <a:bodyPr/>
          <a:lstStyle/>
          <a:p>
            <a:r>
              <a:rPr lang="en-US" sz="3600" dirty="0" smtClean="0"/>
              <a:t>2.5 Translational Mechanical System T.F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191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cs typeface="+mj-cs"/>
              </a:rPr>
              <a:t>The motion of Mechanical elements can be described in various dimensions as translational, rotational, or combinations of both.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cs typeface="+mj-cs"/>
              </a:rPr>
              <a:t>Mechanical systems, like electrical systems have three passive linear components.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cs typeface="+mj-cs"/>
              </a:rPr>
              <a:t>Two of them, the spring and the mass, are energy-storage elements; one of them, the viscous damper, dissipate energy.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motion of translation is defined as a motion that takes place along a straight or </a:t>
            </a:r>
            <a:r>
              <a:rPr lang="en-US" sz="2400" dirty="0" smtClean="0">
                <a:latin typeface="Times New Roman"/>
              </a:rPr>
              <a:t>curved path</a:t>
            </a:r>
            <a:r>
              <a:rPr lang="en-US" sz="2400" dirty="0">
                <a:latin typeface="Times New Roman"/>
              </a:rPr>
              <a:t>. The variables that are used to describe translational motion are </a:t>
            </a:r>
            <a:r>
              <a:rPr lang="en-US" sz="2400" b="1" dirty="0" smtClean="0">
                <a:latin typeface="Times New Roman"/>
              </a:rPr>
              <a:t>acceleration, velocity</a:t>
            </a:r>
            <a:r>
              <a:rPr lang="en-US" sz="2400" b="1" dirty="0">
                <a:latin typeface="Times New Roman"/>
              </a:rPr>
              <a:t>,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b="1" dirty="0">
                <a:latin typeface="Times New Roman"/>
              </a:rPr>
              <a:t>displacement.</a:t>
            </a:r>
            <a:endParaRPr lang="en-US" sz="2400" dirty="0" smtClean="0">
              <a:cs typeface="+mj-cs"/>
            </a:endParaRPr>
          </a:p>
          <a:p>
            <a:pPr marL="0" indent="0" algn="just">
              <a:buNone/>
            </a:pPr>
            <a:endParaRPr lang="en-US" sz="24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5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2.5 Translational Mechanical System T.F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800" dirty="0">
                    <a:latin typeface="Times New Roman"/>
                  </a:rPr>
                  <a:t>Newton's law of motion states that the algebraic sum of external forces acting on </a:t>
                </a:r>
                <a:r>
                  <a:rPr lang="en-US" sz="2800" dirty="0" smtClean="0">
                    <a:latin typeface="Times New Roman"/>
                  </a:rPr>
                  <a:t>a rigid </a:t>
                </a:r>
                <a:r>
                  <a:rPr lang="en-US" sz="2800" dirty="0">
                    <a:latin typeface="Times New Roman"/>
                  </a:rPr>
                  <a:t>body in a given direction is equal to the product of the mass of the body and </a:t>
                </a:r>
                <a:r>
                  <a:rPr lang="en-US" sz="2800" dirty="0" smtClean="0">
                    <a:latin typeface="Times New Roman"/>
                  </a:rPr>
                  <a:t>its acceleration </a:t>
                </a:r>
                <a:r>
                  <a:rPr lang="en-US" sz="2800" dirty="0">
                    <a:latin typeface="Times New Roman"/>
                  </a:rPr>
                  <a:t>in the same direction. The law can be expressed </a:t>
                </a:r>
                <a:r>
                  <a:rPr lang="en-US" sz="2800" dirty="0" smtClean="0">
                    <a:latin typeface="Times New Roman"/>
                  </a:rPr>
                  <a:t>as</a:t>
                </a:r>
              </a:p>
              <a:p>
                <a:pPr marL="0" indent="0" algn="just">
                  <a:buNone/>
                </a:pPr>
                <a:endParaRPr lang="en-US" sz="28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solidFill>
                                <a:srgbClr val="40458C"/>
                              </a:solidFill>
                              <a:latin typeface="Cambria Math"/>
                              <a:cs typeface="+mj-cs"/>
                            </a:rPr>
                            <m:t>𝐹𝑜𝑟𝑐𝑒𝑠</m:t>
                          </m:r>
                          <m:r>
                            <a:rPr lang="en-US" sz="2400" i="1">
                              <a:solidFill>
                                <a:srgbClr val="40458C"/>
                              </a:solidFill>
                              <a:latin typeface="Cambria Math"/>
                              <a:cs typeface="+mj-cs"/>
                            </a:rPr>
                            <m:t>=</m:t>
                          </m:r>
                          <m:r>
                            <a:rPr lang="en-US" sz="2400" i="1">
                              <a:solidFill>
                                <a:srgbClr val="40458C"/>
                              </a:solidFill>
                              <a:latin typeface="Cambria Math"/>
                              <a:cs typeface="+mj-cs"/>
                            </a:rPr>
                            <m:t>𝑀𝑎</m:t>
                          </m:r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  <a:blipFill rotWithShape="1">
                <a:blip r:embed="rId2"/>
                <a:stretch>
                  <a:fillRect l="-1585" t="-1481" r="-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8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8382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2.5 Translational Mechanical System T.F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3382"/>
            <a:ext cx="2895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Table 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2.4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Force-velocity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, force-displacement, and impedance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translational relationships for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springs,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viscous dampers, and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mass</a:t>
            </a:r>
            <a:endParaRPr lang="en-US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5029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62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Mechanical Elements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95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838200"/>
          </a:xfrm>
        </p:spPr>
        <p:txBody>
          <a:bodyPr/>
          <a:lstStyle/>
          <a:p>
            <a:pPr algn="ctr"/>
            <a:r>
              <a:rPr lang="en-US" sz="3400" dirty="0">
                <a:solidFill>
                  <a:srgbClr val="C00000"/>
                </a:solidFill>
                <a:latin typeface="Helvetica"/>
              </a:rPr>
              <a:t>Modeling – Spring-Mass-Damper Systems</a:t>
            </a:r>
            <a:endParaRPr lang="en-US" sz="34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2971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72000"/>
            <a:ext cx="54864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51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Free Body Diagram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26" y="1524000"/>
            <a:ext cx="639387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257800"/>
            <a:ext cx="7086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43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7620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Spring-Mass-Damper </a:t>
            </a:r>
            <a:r>
              <a:rPr lang="en-US" sz="3600" dirty="0" smtClean="0">
                <a:solidFill>
                  <a:srgbClr val="C00000"/>
                </a:solidFill>
                <a:latin typeface="Helvetica"/>
              </a:rPr>
              <a:t>System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2971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519055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953000"/>
            <a:ext cx="6400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5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2.16 P. 70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Problem: </a:t>
            </a:r>
            <a:r>
              <a:rPr lang="en-US" sz="2800" dirty="0" smtClean="0"/>
              <a:t>Find the transfer function X(S)/F(S)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43188"/>
            <a:ext cx="3886199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3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2.16 P. 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006" y="1578479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Solution: 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105400"/>
            <a:ext cx="3657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1524000"/>
            <a:ext cx="260350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3282228"/>
            <a:ext cx="2603500" cy="167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3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/>
              </a:rPr>
              <a:t>Write the force equations of the </a:t>
            </a:r>
            <a:r>
              <a:rPr lang="en-US" sz="2800" dirty="0" smtClean="0">
                <a:latin typeface="Times New Roman"/>
              </a:rPr>
              <a:t>linear translational </a:t>
            </a:r>
            <a:r>
              <a:rPr lang="en-US" sz="2800" dirty="0">
                <a:latin typeface="Times New Roman"/>
              </a:rPr>
              <a:t>systems </a:t>
            </a:r>
            <a:r>
              <a:rPr lang="en-US" sz="2800" dirty="0" smtClean="0">
                <a:latin typeface="Times New Roman"/>
              </a:rPr>
              <a:t>shown </a:t>
            </a:r>
            <a:r>
              <a:rPr lang="en-US" sz="2800" dirty="0">
                <a:latin typeface="Times New Roman"/>
              </a:rPr>
              <a:t>in </a:t>
            </a:r>
            <a:r>
              <a:rPr lang="en-US" sz="2800" dirty="0" smtClean="0">
                <a:latin typeface="Times New Roman"/>
              </a:rPr>
              <a:t>Fig below;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24200"/>
            <a:ext cx="46482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90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1" y="2195063"/>
            <a:ext cx="4800600" cy="143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19600"/>
            <a:ext cx="5105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17027" y="3821668"/>
            <a:ext cx="3461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/>
              </a:rPr>
              <a:t>Rearrange the following equations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167184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Solution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5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2.17 P. 72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rgbClr val="C00000"/>
                    </a:solidFill>
                  </a:rPr>
                  <a:t>Problem: </a:t>
                </a:r>
                <a:r>
                  <a:rPr lang="en-US" dirty="0" smtClean="0"/>
                  <a:t>Find the T.F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39" t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95600"/>
            <a:ext cx="5867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93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2.17 P. 72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Solution: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1"/>
            <a:ext cx="6095999" cy="1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192590"/>
            <a:ext cx="3581400" cy="194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14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2.17 P. 72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5715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114800"/>
            <a:ext cx="3657600" cy="19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46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2.17 P. 72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Transfer Function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78138"/>
            <a:ext cx="4952999" cy="169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82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2.6 Rotational Mechanical System T.F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800" dirty="0">
                <a:latin typeface="Times New Roman"/>
              </a:rPr>
              <a:t>Rotational mechanical systems </a:t>
            </a:r>
            <a:r>
              <a:rPr lang="en-US" sz="2800" dirty="0" smtClean="0">
                <a:latin typeface="Times New Roman"/>
              </a:rPr>
              <a:t>are handled </a:t>
            </a:r>
            <a:r>
              <a:rPr lang="en-US" sz="2800" dirty="0">
                <a:latin typeface="Times New Roman"/>
              </a:rPr>
              <a:t>the same way as translational mechanical systems, except that </a:t>
            </a:r>
            <a:r>
              <a:rPr lang="en-US" sz="2800" dirty="0" smtClean="0">
                <a:latin typeface="Times New Roman"/>
              </a:rPr>
              <a:t>torque replaces </a:t>
            </a:r>
            <a:r>
              <a:rPr lang="en-US" sz="2800" dirty="0">
                <a:latin typeface="Times New Roman"/>
              </a:rPr>
              <a:t>force and angular displacement replaces translational displacement. </a:t>
            </a:r>
            <a:endParaRPr lang="en-US" sz="2800" dirty="0" smtClean="0">
              <a:latin typeface="Times New Roman"/>
            </a:endParaRPr>
          </a:p>
          <a:p>
            <a:pPr marL="0" indent="0" algn="just">
              <a:buNone/>
            </a:pPr>
            <a:endParaRPr lang="en-US" sz="28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Times New Roman"/>
              </a:rPr>
              <a:t>The mechanical </a:t>
            </a:r>
            <a:r>
              <a:rPr lang="en-US" sz="2800" dirty="0">
                <a:latin typeface="Times New Roman"/>
              </a:rPr>
              <a:t>components for rotational systems are the same as those for </a:t>
            </a:r>
            <a:r>
              <a:rPr lang="en-US" sz="2800" dirty="0" smtClean="0">
                <a:latin typeface="Times New Roman"/>
              </a:rPr>
              <a:t>translational systems</a:t>
            </a:r>
            <a:r>
              <a:rPr lang="en-US" sz="2800" dirty="0">
                <a:latin typeface="Times New Roman"/>
              </a:rPr>
              <a:t>, except that </a:t>
            </a:r>
            <a:r>
              <a:rPr lang="en-US" sz="2800" dirty="0" smtClean="0">
                <a:latin typeface="Times New Roman"/>
              </a:rPr>
              <a:t>the components </a:t>
            </a:r>
            <a:r>
              <a:rPr lang="en-US" sz="2800" dirty="0">
                <a:latin typeface="Times New Roman"/>
              </a:rPr>
              <a:t>undergo rotation instead of translation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7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660066"/>
                </a:solidFill>
              </a:rPr>
              <a:t>2.6 Rotational </a:t>
            </a:r>
            <a:r>
              <a:rPr lang="en-US" sz="3600" dirty="0">
                <a:solidFill>
                  <a:srgbClr val="660066"/>
                </a:solidFill>
              </a:rPr>
              <a:t>Mechanical System T.F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752600"/>
                <a:ext cx="8001000" cy="42672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800" dirty="0" smtClean="0">
                    <a:latin typeface="Times New Roman"/>
                  </a:rPr>
                  <a:t>The rotational motion of a body can be defined as motion about a fixed axis. 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800" dirty="0" smtClean="0">
                    <a:latin typeface="Times New Roman"/>
                  </a:rPr>
                  <a:t>The extension of </a:t>
                </a:r>
                <a:r>
                  <a:rPr lang="en-US" sz="2800" dirty="0">
                    <a:latin typeface="Times New Roman"/>
                  </a:rPr>
                  <a:t>Newton's law of motion for rotational motion :</a:t>
                </a:r>
              </a:p>
              <a:p>
                <a:pPr marL="0" indent="0">
                  <a:buNone/>
                </a:pPr>
                <a:r>
                  <a:rPr lang="en-US" i="1" dirty="0" smtClean="0">
                    <a:solidFill>
                      <a:srgbClr val="C00000"/>
                    </a:solidFill>
                    <a:latin typeface="Times New Roman"/>
                  </a:rPr>
                  <a:t>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𝑇𝑜𝑟𝑞𝑢𝑒𝑠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𝐽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where </a:t>
                </a:r>
                <a:r>
                  <a:rPr lang="en-US" sz="2400" i="1" dirty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J </a:t>
                </a:r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denotes the inertia and </a:t>
                </a:r>
                <a:r>
                  <a:rPr lang="en-US" sz="2400" i="1" dirty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 </a:t>
                </a:r>
                <a:r>
                  <a:rPr lang="el-GR" sz="2400" i="1" dirty="0" smtClean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α</a:t>
                </a:r>
                <a:r>
                  <a:rPr lang="en-US" sz="2400" i="1" dirty="0" smtClean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 </a:t>
                </a:r>
                <a:r>
                  <a:rPr lang="en-US" sz="2400" dirty="0" smtClean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is </a:t>
                </a:r>
                <a:r>
                  <a:rPr lang="en-US" sz="2400" dirty="0">
                    <a:solidFill>
                      <a:schemeClr val="bg2">
                        <a:lumMod val="10000"/>
                      </a:schemeClr>
                    </a:solidFill>
                    <a:latin typeface="Times New Roman"/>
                  </a:rPr>
                  <a:t>the angular acceleration</a:t>
                </a:r>
                <a:r>
                  <a:rPr lang="en-US" dirty="0">
                    <a:latin typeface="Times New Roman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752600"/>
                <a:ext cx="8001000" cy="4267200"/>
              </a:xfrm>
              <a:blipFill rotWithShape="1">
                <a:blip r:embed="rId2"/>
                <a:stretch>
                  <a:fillRect l="-1599" t="-1857" r="-1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5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2.6 Rotational Mechanical System T.F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39624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The other variables generally used to describe the motion of rotation are </a:t>
                </a:r>
                <a:r>
                  <a:rPr lang="en-US" sz="2400" b="1" dirty="0" smtClean="0">
                    <a:solidFill>
                      <a:srgbClr val="FF0000"/>
                    </a:solidFill>
                    <a:latin typeface="Times New Roman"/>
                  </a:rPr>
                  <a:t>torque T, angular velocity </a:t>
                </a:r>
                <a:r>
                  <a:rPr lang="en-US" sz="2400" b="1" i="1" dirty="0">
                    <a:solidFill>
                      <a:srgbClr val="FF0000"/>
                    </a:solidFill>
                    <a:latin typeface="Times New Roman"/>
                  </a:rPr>
                  <a:t>ω</a:t>
                </a:r>
                <a:r>
                  <a:rPr lang="en-US" sz="2400" b="1" i="1" dirty="0" smtClean="0">
                    <a:solidFill>
                      <a:srgbClr val="FF0000"/>
                    </a:solidFill>
                    <a:latin typeface="Times New Roman"/>
                  </a:rPr>
                  <a:t>,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and </a:t>
                </a:r>
                <a:r>
                  <a:rPr lang="en-US" sz="2400" b="1" dirty="0" smtClean="0">
                    <a:solidFill>
                      <a:srgbClr val="FF0000"/>
                    </a:solidFill>
                    <a:latin typeface="Times New Roman"/>
                  </a:rPr>
                  <a:t>angular displacement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θ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/>
                  </a:rPr>
                  <a:t>.</a:t>
                </a:r>
                <a:r>
                  <a:rPr lang="en-US" sz="2400" i="1" dirty="0" smtClean="0">
                    <a:latin typeface="Times New Roman"/>
                  </a:rPr>
                  <a:t> </a:t>
                </a:r>
                <a:r>
                  <a:rPr lang="en-US" sz="2400" dirty="0" smtClean="0">
                    <a:latin typeface="Times New Roman"/>
                  </a:rPr>
                  <a:t>The elements involved with the rotational motion are as follows:</a:t>
                </a:r>
              </a:p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• </a:t>
                </a:r>
                <a:r>
                  <a:rPr lang="en-US" sz="2400" b="1" dirty="0" smtClean="0">
                    <a:latin typeface="Times New Roman"/>
                  </a:rPr>
                  <a:t>Inertia. </a:t>
                </a:r>
                <a:r>
                  <a:rPr lang="en-US" sz="2400" i="1" dirty="0" smtClean="0">
                    <a:latin typeface="Times New Roman"/>
                  </a:rPr>
                  <a:t>Inertia, J, is considered a property of an element that stores the kinetic energy of rotational motion. </a:t>
                </a:r>
                <a:r>
                  <a:rPr lang="en-US" sz="2400" dirty="0" smtClean="0">
                    <a:latin typeface="Times New Roman"/>
                  </a:rPr>
                  <a:t>The inertia of a given element depends on the geometric composition about the axis of rotation and its density. For instance, the inertia of a circular disk or shaft, of radius </a:t>
                </a:r>
                <a:r>
                  <a:rPr lang="en-US" sz="2400" i="1" dirty="0" smtClean="0">
                    <a:latin typeface="Times New Roman"/>
                  </a:rPr>
                  <a:t>r </a:t>
                </a:r>
                <a:r>
                  <a:rPr lang="en-US" sz="2400" dirty="0" smtClean="0">
                    <a:latin typeface="Times New Roman"/>
                  </a:rPr>
                  <a:t>and mass </a:t>
                </a:r>
                <a:r>
                  <a:rPr lang="en-US" sz="2400" i="1" dirty="0" smtClean="0">
                    <a:latin typeface="Times New Roman"/>
                  </a:rPr>
                  <a:t>M, </a:t>
                </a:r>
                <a:r>
                  <a:rPr lang="en-US" sz="2400" dirty="0" smtClean="0">
                    <a:latin typeface="Times New Roman"/>
                  </a:rPr>
                  <a:t>about its geometric axis is given by</a:t>
                </a: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𝑱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/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𝑴</m:t>
                      </m:r>
                      <m:sSup>
                        <m:sSup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800" b="1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3962400"/>
              </a:xfrm>
              <a:blipFill rotWithShape="1">
                <a:blip r:embed="rId3"/>
                <a:stretch>
                  <a:fillRect l="-1208" t="-1231" r="-1132" b="-17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94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2.6 Rotational Mechanical System T.F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52600"/>
            <a:ext cx="5410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1752600"/>
            <a:ext cx="2819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Table 2.5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Torque-angular velocity, torque-angular displacement,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and impedance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rotational relationships for springs, viscous dampers, and inertia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85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Helvetica"/>
              </a:rPr>
              <a:t>Modeling – Rotational Mechanism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7099937" cy="477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51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5181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rotational system shown in </a:t>
            </a:r>
            <a:r>
              <a:rPr lang="en-US" sz="2400" dirty="0" smtClean="0">
                <a:latin typeface="Times New Roman"/>
              </a:rPr>
              <a:t>Fig</a:t>
            </a:r>
            <a:r>
              <a:rPr lang="en-US" sz="2400" dirty="0">
                <a:latin typeface="Times New Roman"/>
              </a:rPr>
              <a:t> </a:t>
            </a:r>
            <a:r>
              <a:rPr lang="en-US" sz="2400" dirty="0" smtClean="0">
                <a:latin typeface="Times New Roman"/>
              </a:rPr>
              <a:t>below </a:t>
            </a:r>
            <a:r>
              <a:rPr lang="en-US" sz="2400" dirty="0">
                <a:latin typeface="Times New Roman"/>
              </a:rPr>
              <a:t>consists </a:t>
            </a:r>
            <a:r>
              <a:rPr lang="en-US" sz="2400" dirty="0" smtClean="0">
                <a:latin typeface="Times New Roman"/>
              </a:rPr>
              <a:t>of a </a:t>
            </a:r>
            <a:r>
              <a:rPr lang="en-US" sz="2400" dirty="0">
                <a:latin typeface="Times New Roman"/>
              </a:rPr>
              <a:t>disk mounted on a shaft that is fixed at </a:t>
            </a:r>
            <a:r>
              <a:rPr lang="en-US" sz="2400" dirty="0" smtClean="0">
                <a:latin typeface="Times New Roman"/>
              </a:rPr>
              <a:t>one end.</a:t>
            </a:r>
            <a:r>
              <a:rPr lang="en-US" sz="2400" dirty="0">
                <a:latin typeface="Times New Roman"/>
              </a:rPr>
              <a:t> Assume that a torque is applied to the disk, as </a:t>
            </a:r>
            <a:r>
              <a:rPr lang="en-US" sz="2400" dirty="0" smtClean="0">
                <a:latin typeface="Times New Roman"/>
              </a:rPr>
              <a:t>shown.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Solution:</a:t>
            </a:r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47800"/>
            <a:ext cx="2209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6200"/>
            <a:ext cx="2057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29588"/>
            <a:ext cx="4495800" cy="98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16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8382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Torsional Pendulum System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5181600" cy="28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24400"/>
            <a:ext cx="4648200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30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Free Body Diagram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7391400" cy="228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67200"/>
            <a:ext cx="7543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88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Torsional Pendulum System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00200"/>
            <a:ext cx="3429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5943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6477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09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Problem: </a:t>
            </a:r>
            <a:r>
              <a:rPr lang="en-US" sz="2400" dirty="0" smtClean="0">
                <a:latin typeface="Times New Roman"/>
              </a:rPr>
              <a:t>Fig</a:t>
            </a:r>
            <a:r>
              <a:rPr lang="en-US" sz="2400" dirty="0">
                <a:latin typeface="Times New Roman"/>
              </a:rPr>
              <a:t> </a:t>
            </a:r>
            <a:r>
              <a:rPr lang="en-US" sz="2400" dirty="0" smtClean="0">
                <a:latin typeface="Times New Roman"/>
              </a:rPr>
              <a:t>below </a:t>
            </a:r>
            <a:r>
              <a:rPr lang="en-US" sz="2400" dirty="0">
                <a:latin typeface="Times New Roman"/>
              </a:rPr>
              <a:t>shows the diagram of a motor coupled to an inertial load through a shaft with a </a:t>
            </a:r>
            <a:r>
              <a:rPr lang="en-US" sz="2400" dirty="0" smtClean="0">
                <a:latin typeface="Times New Roman"/>
              </a:rPr>
              <a:t>spring constant </a:t>
            </a:r>
            <a:r>
              <a:rPr lang="en-US" sz="2400" i="1" dirty="0">
                <a:latin typeface="Times New Roman"/>
              </a:rPr>
              <a:t>K. A </a:t>
            </a:r>
            <a:r>
              <a:rPr lang="en-US" sz="2400" dirty="0">
                <a:latin typeface="Times New Roman"/>
              </a:rPr>
              <a:t>non-rigid coupling between two mechanical components in a control system </a:t>
            </a:r>
            <a:r>
              <a:rPr lang="en-US" sz="2400" dirty="0" smtClean="0">
                <a:latin typeface="Times New Roman"/>
              </a:rPr>
              <a:t>often causes </a:t>
            </a:r>
            <a:r>
              <a:rPr lang="en-US" sz="2400" dirty="0">
                <a:latin typeface="Times New Roman"/>
              </a:rPr>
              <a:t>torsional resonances that can be transmitted to all parts of the system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343400"/>
            <a:ext cx="6629400" cy="1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11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Solution: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4200"/>
            <a:ext cx="73152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24400"/>
            <a:ext cx="7315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524000"/>
            <a:ext cx="6553201" cy="140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23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/>
              </a:rPr>
              <a:t>Example </a:t>
            </a:r>
            <a:r>
              <a:rPr lang="en-US" b="1" dirty="0" smtClean="0">
                <a:latin typeface="Arial"/>
              </a:rPr>
              <a:t>2.19 P.78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Find the transfer function, </a:t>
            </a:r>
            <a:r>
              <a:rPr lang="en-US" sz="2400" i="1" dirty="0">
                <a:latin typeface="Times New Roman"/>
              </a:rPr>
              <a:t>θ</a:t>
            </a:r>
            <a:r>
              <a:rPr lang="en-US" sz="2400" i="1" dirty="0" smtClean="0">
                <a:latin typeface="Times New Roman"/>
              </a:rPr>
              <a:t>2(s</a:t>
            </a:r>
            <a:r>
              <a:rPr lang="en-US" sz="2400" i="1" dirty="0">
                <a:latin typeface="Times New Roman"/>
              </a:rPr>
              <a:t>)/T(s), </a:t>
            </a:r>
            <a:r>
              <a:rPr lang="en-US" sz="2400" dirty="0">
                <a:latin typeface="Times New Roman"/>
              </a:rPr>
              <a:t>for the rotational system </a:t>
            </a:r>
            <a:r>
              <a:rPr lang="en-US" sz="2400" dirty="0" smtClean="0">
                <a:latin typeface="Times New Roman"/>
              </a:rPr>
              <a:t>shown below</a:t>
            </a:r>
            <a:r>
              <a:rPr lang="en-US" sz="2400" i="1" dirty="0" smtClean="0">
                <a:latin typeface="Times New Roman"/>
              </a:rPr>
              <a:t>. </a:t>
            </a:r>
            <a:r>
              <a:rPr lang="en-US" sz="2400" dirty="0">
                <a:latin typeface="Times New Roman"/>
              </a:rPr>
              <a:t>The rod is supported by bearings at either end and is </a:t>
            </a:r>
            <a:r>
              <a:rPr lang="en-US" sz="2400" dirty="0" smtClean="0">
                <a:latin typeface="Times New Roman"/>
              </a:rPr>
              <a:t>undergoing torsion</a:t>
            </a:r>
            <a:r>
              <a:rPr lang="en-US" sz="2400" dirty="0">
                <a:latin typeface="Times New Roman"/>
              </a:rPr>
              <a:t>. A torque is applied at the left, and the displacement is measured at </a:t>
            </a:r>
            <a:r>
              <a:rPr lang="en-US" sz="2400" dirty="0" smtClean="0">
                <a:latin typeface="Times New Roman"/>
              </a:rPr>
              <a:t>the right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038600"/>
            <a:ext cx="6934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64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660066"/>
                </a:solidFill>
                <a:latin typeface="Arial"/>
              </a:rPr>
              <a:t>Example 2.19 P.78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Solution: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8440"/>
            <a:ext cx="4343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95400" y="3842791"/>
                <a:ext cx="4629791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842791"/>
                <a:ext cx="4629791" cy="47878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47800" y="4876800"/>
                <a:ext cx="4114800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4876800"/>
                <a:ext cx="4114800" cy="4787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489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Example </a:t>
            </a:r>
            <a:r>
              <a:rPr lang="en-US" dirty="0" smtClean="0">
                <a:latin typeface="Arial"/>
              </a:rPr>
              <a:t>2.20 P.80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343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Write, but do not solve, the Laplace transform of the equations </a:t>
            </a:r>
            <a:r>
              <a:rPr lang="en-US" sz="2400" dirty="0" smtClean="0">
                <a:latin typeface="Times New Roman"/>
              </a:rPr>
              <a:t>of motion </a:t>
            </a:r>
            <a:r>
              <a:rPr lang="en-US" sz="2400" dirty="0">
                <a:latin typeface="Times New Roman"/>
              </a:rPr>
              <a:t>for the system </a:t>
            </a:r>
            <a:r>
              <a:rPr lang="en-US" sz="2400" dirty="0" smtClean="0">
                <a:latin typeface="Times New Roman"/>
              </a:rPr>
              <a:t>shown.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54313"/>
            <a:ext cx="8153399" cy="174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77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  <a:latin typeface="Arial"/>
              </a:rPr>
              <a:t>Example 2.20 P.80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Solution: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75438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45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1143000"/>
          </a:xfrm>
        </p:spPr>
        <p:txBody>
          <a:bodyPr/>
          <a:lstStyle/>
          <a:p>
            <a:pPr algn="ctr"/>
            <a:r>
              <a:rPr lang="en-US" sz="3200" b="1" dirty="0">
                <a:latin typeface="Arial"/>
              </a:rPr>
              <a:t>2.8 Electromechanical </a:t>
            </a:r>
            <a:r>
              <a:rPr lang="en-US" sz="3200" b="1" dirty="0" smtClean="0">
                <a:latin typeface="Arial"/>
              </a:rPr>
              <a:t>System Transfer </a:t>
            </a:r>
            <a:r>
              <a:rPr lang="en-US" sz="3200" b="1" dirty="0">
                <a:latin typeface="Arial"/>
              </a:rPr>
              <a:t>Functions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572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Now, we move to systems that </a:t>
            </a:r>
            <a:r>
              <a:rPr lang="en-US" sz="2400" dirty="0" smtClean="0">
                <a:latin typeface="Times New Roman"/>
              </a:rPr>
              <a:t>are hybrids </a:t>
            </a:r>
            <a:r>
              <a:rPr lang="en-US" sz="2400" dirty="0">
                <a:latin typeface="Times New Roman"/>
              </a:rPr>
              <a:t>of electrical and mechanical variables, the </a:t>
            </a:r>
            <a:r>
              <a:rPr lang="en-US" sz="2400" i="1" dirty="0">
                <a:latin typeface="Times New Roman"/>
              </a:rPr>
              <a:t>electromechanical systems</a:t>
            </a:r>
            <a:r>
              <a:rPr lang="en-US" sz="2400" i="1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i="1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motor is an electromechanical component that yields a displacement </a:t>
            </a:r>
            <a:r>
              <a:rPr lang="en-US" sz="2400" dirty="0" smtClean="0">
                <a:latin typeface="Times New Roman"/>
              </a:rPr>
              <a:t>output for </a:t>
            </a:r>
            <a:r>
              <a:rPr lang="en-US" sz="2400" dirty="0">
                <a:latin typeface="Times New Roman"/>
              </a:rPr>
              <a:t>a voltage input, that is, a mechanical output generated by an electrical input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We will derive the transfer function for one particular kind of </a:t>
            </a:r>
            <a:r>
              <a:rPr lang="en-US" sz="2400" dirty="0" smtClean="0">
                <a:latin typeface="Times New Roman"/>
              </a:rPr>
              <a:t>electromechanical system</a:t>
            </a:r>
            <a:r>
              <a:rPr lang="en-US" sz="2400" dirty="0">
                <a:latin typeface="Times New Roman"/>
              </a:rPr>
              <a:t>, the armature-controlled dc </a:t>
            </a:r>
            <a:r>
              <a:rPr lang="en-US" sz="2400" dirty="0" smtClean="0">
                <a:latin typeface="Times New Roman"/>
              </a:rPr>
              <a:t>servomotor</a:t>
            </a:r>
            <a:r>
              <a:rPr lang="en-US" sz="2400" i="1" dirty="0" smtClean="0">
                <a:latin typeface="Times New Roman"/>
              </a:rPr>
              <a:t>. 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Dc motors are extensively used in control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59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7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144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Electromechanical Systems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Helvetica"/>
                <a:cs typeface="+mj-cs"/>
              </a:rPr>
              <a:t>What is DC motor?</a:t>
            </a:r>
          </a:p>
          <a:p>
            <a:pPr marL="0" indent="0" algn="just">
              <a:buNone/>
            </a:pPr>
            <a:r>
              <a:rPr lang="en-US" sz="2400" dirty="0">
                <a:latin typeface="Helvetica-Oblique"/>
                <a:cs typeface="+mj-cs"/>
              </a:rPr>
              <a:t>An </a:t>
            </a:r>
            <a:r>
              <a:rPr lang="en-US" sz="2400" dirty="0" smtClean="0">
                <a:latin typeface="Helvetica-Oblique"/>
                <a:cs typeface="+mj-cs"/>
              </a:rPr>
              <a:t>actuator, converting electrical </a:t>
            </a:r>
            <a:r>
              <a:rPr lang="en-US" sz="2400" dirty="0">
                <a:latin typeface="Helvetica-Oblique"/>
                <a:cs typeface="+mj-cs"/>
              </a:rPr>
              <a:t>energy </a:t>
            </a:r>
            <a:r>
              <a:rPr lang="en-US" sz="2400" dirty="0" smtClean="0">
                <a:latin typeface="Helvetica-Oblique"/>
                <a:cs typeface="+mj-cs"/>
              </a:rPr>
              <a:t>into rotational mechanical </a:t>
            </a:r>
            <a:r>
              <a:rPr lang="en-US" sz="2400" dirty="0">
                <a:latin typeface="Helvetica-Oblique"/>
                <a:cs typeface="+mj-cs"/>
              </a:rPr>
              <a:t>energy</a:t>
            </a:r>
            <a:endParaRPr lang="en-US" sz="24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3276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30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Why DC motor?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Advantages:</a:t>
            </a:r>
          </a:p>
          <a:p>
            <a:pPr marL="0" indent="0" algn="just">
              <a:buNone/>
            </a:pPr>
            <a:r>
              <a:rPr lang="en-US" sz="2400" dirty="0"/>
              <a:t>– high torque</a:t>
            </a:r>
          </a:p>
          <a:p>
            <a:pPr marL="0" indent="0" algn="just">
              <a:buNone/>
            </a:pPr>
            <a:r>
              <a:rPr lang="en-US" sz="2400" dirty="0"/>
              <a:t>– speed controllability</a:t>
            </a:r>
          </a:p>
          <a:p>
            <a:pPr marL="0" indent="0" algn="just">
              <a:buNone/>
            </a:pPr>
            <a:r>
              <a:rPr lang="en-US" sz="2400" dirty="0"/>
              <a:t>– portability, etc.</a:t>
            </a:r>
          </a:p>
          <a:p>
            <a:pPr marL="0" indent="0" algn="just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Widely used in control applications: robot, tape drives,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printers, machine tool industries, radar tracking system,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etc.</a:t>
            </a:r>
          </a:p>
          <a:p>
            <a:pPr marL="0" indent="0" algn="just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Used for moving loads when</a:t>
            </a:r>
          </a:p>
          <a:p>
            <a:pPr marL="0" indent="0" algn="just">
              <a:buNone/>
            </a:pPr>
            <a:r>
              <a:rPr lang="en-US" sz="2400" dirty="0"/>
              <a:t>– Rapid (microseconds) response is not required</a:t>
            </a:r>
          </a:p>
          <a:p>
            <a:pPr marL="0" indent="0" algn="just">
              <a:buNone/>
            </a:pPr>
            <a:r>
              <a:rPr lang="en-US" sz="2400" dirty="0"/>
              <a:t>– Relatively low power is required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61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8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Motor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772400" cy="347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05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Model of DC Motor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696200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63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Motor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ia</a:t>
            </a:r>
            <a:r>
              <a:rPr lang="en-US" sz="2400" dirty="0"/>
              <a:t>(t) = armature </a:t>
            </a:r>
            <a:r>
              <a:rPr lang="en-US" sz="2400" dirty="0" smtClean="0"/>
              <a:t>current         Ra </a:t>
            </a:r>
            <a:r>
              <a:rPr lang="en-US" sz="2400" dirty="0"/>
              <a:t>= armature resistance</a:t>
            </a:r>
          </a:p>
          <a:p>
            <a:pPr marL="0" indent="0">
              <a:buNone/>
            </a:pPr>
            <a:r>
              <a:rPr lang="en-US" sz="2400" dirty="0" err="1" smtClean="0"/>
              <a:t>Ei</a:t>
            </a:r>
            <a:r>
              <a:rPr lang="en-US" sz="2400" dirty="0" smtClean="0"/>
              <a:t>(t</a:t>
            </a:r>
            <a:r>
              <a:rPr lang="en-US" sz="2400" dirty="0"/>
              <a:t>) = back </a:t>
            </a:r>
            <a:r>
              <a:rPr lang="en-US" sz="2400" dirty="0" err="1" smtClean="0"/>
              <a:t>emf</a:t>
            </a:r>
            <a:r>
              <a:rPr lang="en-US" sz="2400" dirty="0" smtClean="0"/>
              <a:t>                   TL(t</a:t>
            </a:r>
            <a:r>
              <a:rPr lang="en-US" sz="2400" dirty="0"/>
              <a:t>) = load torque</a:t>
            </a:r>
          </a:p>
          <a:p>
            <a:pPr marL="0" indent="0">
              <a:buNone/>
            </a:pPr>
            <a:r>
              <a:rPr lang="en-US" sz="2400" dirty="0" smtClean="0"/>
              <a:t>T</a:t>
            </a:r>
            <a:r>
              <a:rPr lang="en-US" sz="1800" dirty="0" smtClean="0"/>
              <a:t>m</a:t>
            </a:r>
            <a:r>
              <a:rPr lang="en-US" sz="2400" dirty="0"/>
              <a:t>(</a:t>
            </a:r>
            <a:r>
              <a:rPr lang="en-US" sz="2400" dirty="0" smtClean="0"/>
              <a:t>t</a:t>
            </a:r>
            <a:r>
              <a:rPr lang="en-US" sz="2400" dirty="0"/>
              <a:t>) = motor </a:t>
            </a:r>
            <a:r>
              <a:rPr lang="en-US" sz="2400" dirty="0" smtClean="0"/>
              <a:t>torque          </a:t>
            </a:r>
            <a:r>
              <a:rPr lang="el-GR" sz="2400" dirty="0" smtClean="0"/>
              <a:t>θ</a:t>
            </a:r>
            <a:r>
              <a:rPr lang="en-US" sz="1800" dirty="0" smtClean="0"/>
              <a:t>m</a:t>
            </a:r>
            <a:r>
              <a:rPr lang="en-US" sz="2400" dirty="0" smtClean="0"/>
              <a:t>(t</a:t>
            </a:r>
            <a:r>
              <a:rPr lang="en-US" sz="2400" dirty="0"/>
              <a:t>) = rotor displacement</a:t>
            </a:r>
          </a:p>
          <a:p>
            <a:pPr marL="0" indent="0">
              <a:buNone/>
            </a:pPr>
            <a:r>
              <a:rPr lang="en-US" sz="2400" dirty="0"/>
              <a:t>Ki — torque </a:t>
            </a:r>
            <a:r>
              <a:rPr lang="en-US" sz="2400" dirty="0" smtClean="0"/>
              <a:t>constant            L</a:t>
            </a:r>
            <a:r>
              <a:rPr lang="en-US" sz="1800" dirty="0" smtClean="0"/>
              <a:t>a</a:t>
            </a:r>
            <a:r>
              <a:rPr lang="en-US" sz="2400" dirty="0" smtClean="0"/>
              <a:t> </a:t>
            </a:r>
            <a:r>
              <a:rPr lang="en-US" sz="2400" dirty="0"/>
              <a:t>= armature inductance</a:t>
            </a:r>
          </a:p>
          <a:p>
            <a:pPr marL="0" indent="0">
              <a:buNone/>
            </a:pPr>
            <a:r>
              <a:rPr lang="en-US" sz="2400" dirty="0" err="1" smtClean="0"/>
              <a:t>e</a:t>
            </a:r>
            <a:r>
              <a:rPr lang="en-US" sz="1600" dirty="0" err="1" smtClean="0"/>
              <a:t>a</a:t>
            </a:r>
            <a:r>
              <a:rPr lang="en-US" sz="2400" dirty="0" smtClean="0"/>
              <a:t>(t</a:t>
            </a:r>
            <a:r>
              <a:rPr lang="en-US" sz="2400" dirty="0"/>
              <a:t>) = applied </a:t>
            </a:r>
            <a:r>
              <a:rPr lang="en-US" sz="2400" dirty="0" smtClean="0"/>
              <a:t>voltage         K</a:t>
            </a:r>
            <a:r>
              <a:rPr lang="en-US" sz="1800" dirty="0" smtClean="0"/>
              <a:t>b</a:t>
            </a:r>
            <a:r>
              <a:rPr lang="en-US" sz="2400" dirty="0" smtClean="0"/>
              <a:t> </a:t>
            </a:r>
            <a:r>
              <a:rPr lang="en-US" sz="2400" dirty="0"/>
              <a:t>= back-</a:t>
            </a:r>
            <a:r>
              <a:rPr lang="en-US" sz="2400" dirty="0" err="1"/>
              <a:t>emf</a:t>
            </a:r>
            <a:r>
              <a:rPr lang="en-US" sz="2400" dirty="0"/>
              <a:t> constant</a:t>
            </a:r>
          </a:p>
          <a:p>
            <a:pPr marL="0" indent="0">
              <a:buNone/>
            </a:pPr>
            <a:r>
              <a:rPr lang="en-US" sz="2400" dirty="0" err="1" smtClean="0"/>
              <a:t>ω</a:t>
            </a:r>
            <a:r>
              <a:rPr lang="en-US" sz="18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/>
              <a:t>magnetic flux in the air </a:t>
            </a:r>
            <a:r>
              <a:rPr lang="en-US" sz="2400" dirty="0" smtClean="0"/>
              <a:t>gap   </a:t>
            </a:r>
            <a:r>
              <a:rPr lang="el-GR" sz="2400" dirty="0" smtClean="0"/>
              <a:t>θ</a:t>
            </a:r>
            <a:r>
              <a:rPr lang="en-US" sz="1600" dirty="0" smtClean="0"/>
              <a:t>m</a:t>
            </a:r>
            <a:r>
              <a:rPr lang="en-US" sz="2400" dirty="0" smtClean="0"/>
              <a:t>(t</a:t>
            </a:r>
            <a:r>
              <a:rPr lang="en-US" sz="2400" dirty="0"/>
              <a:t>) — rotor angular velocity</a:t>
            </a:r>
          </a:p>
          <a:p>
            <a:pPr marL="0" indent="0">
              <a:buNone/>
            </a:pPr>
            <a:r>
              <a:rPr lang="en-US" sz="2400" dirty="0" err="1" smtClean="0"/>
              <a:t>J</a:t>
            </a:r>
            <a:r>
              <a:rPr lang="en-US" sz="16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/>
              <a:t>= rotor </a:t>
            </a:r>
            <a:r>
              <a:rPr lang="en-US" sz="2400" dirty="0" smtClean="0"/>
              <a:t>inertia           </a:t>
            </a:r>
            <a:r>
              <a:rPr lang="en-US" sz="2400" dirty="0" err="1" smtClean="0"/>
              <a:t>B</a:t>
            </a:r>
            <a:r>
              <a:rPr lang="en-US" sz="1800" dirty="0" err="1" smtClean="0"/>
              <a:t>m</a:t>
            </a:r>
            <a:r>
              <a:rPr lang="en-US" sz="2400" dirty="0" smtClean="0"/>
              <a:t> </a:t>
            </a:r>
            <a:r>
              <a:rPr lang="en-US" sz="2400" dirty="0"/>
              <a:t>= viscous-friction coefficient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6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The </a:t>
            </a:r>
            <a:r>
              <a:rPr lang="en-US" sz="3600" dirty="0" smtClean="0">
                <a:solidFill>
                  <a:srgbClr val="660066"/>
                </a:solidFill>
              </a:rPr>
              <a:t>Mathematical </a:t>
            </a:r>
            <a:r>
              <a:rPr lang="en-US" sz="3600" dirty="0">
                <a:solidFill>
                  <a:srgbClr val="660066"/>
                </a:solidFill>
              </a:rPr>
              <a:t>Model Of Dc Motor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648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relationship between the armature current, </a:t>
            </a:r>
            <a:r>
              <a:rPr lang="en-US" sz="2400" i="1" dirty="0" err="1">
                <a:latin typeface="Times New Roman"/>
              </a:rPr>
              <a:t>ia</a:t>
            </a:r>
            <a:r>
              <a:rPr lang="en-US" sz="2400" i="1" dirty="0">
                <a:latin typeface="Times New Roman"/>
              </a:rPr>
              <a:t>(t), </a:t>
            </a:r>
            <a:r>
              <a:rPr lang="en-US" sz="2400" dirty="0">
                <a:latin typeface="Times New Roman"/>
              </a:rPr>
              <a:t>the applied </a:t>
            </a:r>
            <a:r>
              <a:rPr lang="en-US" sz="2400" dirty="0" smtClean="0">
                <a:latin typeface="Times New Roman"/>
              </a:rPr>
              <a:t>armature voltage</a:t>
            </a:r>
            <a:r>
              <a:rPr lang="en-US" sz="2400" dirty="0">
                <a:latin typeface="Times New Roman"/>
              </a:rPr>
              <a:t>, </a:t>
            </a:r>
            <a:r>
              <a:rPr lang="en-US" sz="2400" i="1" dirty="0" err="1">
                <a:latin typeface="Times New Roman"/>
              </a:rPr>
              <a:t>ea</a:t>
            </a:r>
            <a:r>
              <a:rPr lang="en-US" sz="2400" i="1" dirty="0">
                <a:latin typeface="Times New Roman"/>
              </a:rPr>
              <a:t>(t), </a:t>
            </a:r>
            <a:r>
              <a:rPr lang="en-US" sz="2400" dirty="0">
                <a:latin typeface="Times New Roman"/>
              </a:rPr>
              <a:t>and the back </a:t>
            </a:r>
            <a:r>
              <a:rPr lang="en-US" sz="2400" dirty="0" err="1">
                <a:latin typeface="Times New Roman"/>
              </a:rPr>
              <a:t>emf</a:t>
            </a:r>
            <a:r>
              <a:rPr lang="en-US" sz="2400" dirty="0">
                <a:latin typeface="Times New Roman"/>
              </a:rPr>
              <a:t>, </a:t>
            </a:r>
            <a:r>
              <a:rPr lang="en-US" sz="2400" i="1" dirty="0" err="1">
                <a:latin typeface="Times New Roman"/>
              </a:rPr>
              <a:t>vb</a:t>
            </a:r>
            <a:r>
              <a:rPr lang="en-US" sz="2400" i="1" dirty="0">
                <a:latin typeface="Times New Roman"/>
              </a:rPr>
              <a:t>(t), </a:t>
            </a:r>
            <a:r>
              <a:rPr lang="en-US" sz="2400" dirty="0">
                <a:latin typeface="Times New Roman"/>
              </a:rPr>
              <a:t>is found by writing a loop equation around </a:t>
            </a:r>
            <a:r>
              <a:rPr lang="en-US" sz="2400" dirty="0" smtClean="0">
                <a:latin typeface="Times New Roman"/>
              </a:rPr>
              <a:t>the Laplace </a:t>
            </a:r>
            <a:r>
              <a:rPr lang="en-US" sz="2400" dirty="0">
                <a:latin typeface="Times New Roman"/>
              </a:rPr>
              <a:t>transformed armature </a:t>
            </a:r>
            <a:r>
              <a:rPr lang="en-US" sz="2400" dirty="0" smtClean="0">
                <a:latin typeface="Times New Roman"/>
              </a:rPr>
              <a:t>circuit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The torque developed by the motor is proportional to the armature current; </a:t>
            </a:r>
            <a:r>
              <a:rPr lang="en-US" sz="2400" dirty="0" smtClean="0">
                <a:latin typeface="Times New Roman"/>
              </a:rPr>
              <a:t>thus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marL="0" indent="0" algn="just">
              <a:buNone/>
            </a:pPr>
            <a:endParaRPr lang="en-US" sz="20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/>
              </a:rPr>
              <a:t>where </a:t>
            </a:r>
            <a:r>
              <a:rPr lang="en-US" sz="2000" i="1" dirty="0">
                <a:latin typeface="Times New Roman"/>
              </a:rPr>
              <a:t>Tm </a:t>
            </a:r>
            <a:r>
              <a:rPr lang="en-US" sz="2000" dirty="0">
                <a:latin typeface="Times New Roman"/>
              </a:rPr>
              <a:t>is the torque developed by the motor, and </a:t>
            </a:r>
            <a:r>
              <a:rPr lang="en-US" sz="2000" i="1" dirty="0" err="1">
                <a:latin typeface="Times New Roman"/>
              </a:rPr>
              <a:t>Kt</a:t>
            </a:r>
            <a:r>
              <a:rPr lang="en-US" sz="2000" i="1" dirty="0">
                <a:latin typeface="Times New Roman"/>
              </a:rPr>
              <a:t> </a:t>
            </a:r>
            <a:r>
              <a:rPr lang="en-US" sz="2000" dirty="0">
                <a:latin typeface="Times New Roman"/>
              </a:rPr>
              <a:t>is a constant of </a:t>
            </a:r>
            <a:r>
              <a:rPr lang="en-US" sz="2000" dirty="0" smtClean="0">
                <a:latin typeface="Times New Roman"/>
              </a:rPr>
              <a:t>proportionality, called </a:t>
            </a:r>
            <a:r>
              <a:rPr lang="en-US" sz="2000" dirty="0">
                <a:latin typeface="Times New Roman"/>
              </a:rPr>
              <a:t>the motor torque constant, which depends on the motor and </a:t>
            </a:r>
            <a:r>
              <a:rPr lang="en-US" sz="2000" dirty="0" smtClean="0">
                <a:latin typeface="Times New Roman"/>
              </a:rPr>
              <a:t>magnetic field </a:t>
            </a:r>
            <a:r>
              <a:rPr lang="en-US" sz="2000" dirty="0">
                <a:latin typeface="Times New Roman"/>
              </a:rPr>
              <a:t>characteristics.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0"/>
            <a:ext cx="40386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5229"/>
            <a:ext cx="259080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2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The </a:t>
            </a:r>
            <a:r>
              <a:rPr lang="en-US" sz="3600" dirty="0" smtClean="0">
                <a:solidFill>
                  <a:srgbClr val="660066"/>
                </a:solidFill>
              </a:rPr>
              <a:t>Mathematical Model Of Dc Motor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Mechanical System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Since the current-carrying armature is rotating in a </a:t>
            </a:r>
            <a:r>
              <a:rPr lang="en-US" sz="2400" dirty="0" smtClean="0">
                <a:latin typeface="Times New Roman"/>
              </a:rPr>
              <a:t>magnetic field</a:t>
            </a:r>
            <a:r>
              <a:rPr lang="en-US" sz="2400" dirty="0">
                <a:latin typeface="Times New Roman"/>
              </a:rPr>
              <a:t>, its voltage is proportional to speed. Thus,</a:t>
            </a:r>
            <a:r>
              <a:rPr lang="en-US" sz="2400" dirty="0" smtClean="0"/>
              <a:t> 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 smtClean="0"/>
              <a:t>Taking Laplace Transform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09800"/>
            <a:ext cx="2895600" cy="72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0"/>
            <a:ext cx="2073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48187"/>
            <a:ext cx="19812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5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The Mathematical Model Of Dc Motor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We have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Electrical System</a:t>
            </a:r>
          </a:p>
          <a:p>
            <a:pPr marL="0" indent="0">
              <a:buNone/>
            </a:pP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                                                    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GIVEN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Mechanical System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45" y="2813628"/>
            <a:ext cx="40417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473" y="2937742"/>
            <a:ext cx="2020888" cy="61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71" y="4658519"/>
            <a:ext cx="28956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063" y="4646358"/>
            <a:ext cx="2193130" cy="52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6553200" y="3400715"/>
            <a:ext cx="282611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>
            <a:off x="6553200" y="4114800"/>
            <a:ext cx="0" cy="543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425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The Mathematical Model Of Dc Motor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153400" cy="44910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To find T.F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If we assume that the armature inductance, </a:t>
            </a:r>
            <a:r>
              <a:rPr lang="en-US" sz="2200" i="1" dirty="0">
                <a:latin typeface="Times New Roman"/>
              </a:rPr>
              <a:t>La, </a:t>
            </a:r>
            <a:r>
              <a:rPr lang="en-US" sz="2200" dirty="0">
                <a:latin typeface="Times New Roman"/>
              </a:rPr>
              <a:t>is small compared to the </a:t>
            </a:r>
            <a:r>
              <a:rPr lang="en-US" sz="2200" dirty="0" smtClean="0">
                <a:latin typeface="Times New Roman"/>
              </a:rPr>
              <a:t>armature resistance</a:t>
            </a:r>
            <a:r>
              <a:rPr lang="en-US" sz="2200" dirty="0">
                <a:latin typeface="Times New Roman"/>
              </a:rPr>
              <a:t>, </a:t>
            </a:r>
            <a:r>
              <a:rPr lang="en-US" sz="2200" i="1" dirty="0">
                <a:latin typeface="Times New Roman"/>
              </a:rPr>
              <a:t>Ra, </a:t>
            </a:r>
            <a:r>
              <a:rPr lang="en-US" sz="2200" dirty="0">
                <a:latin typeface="Times New Roman"/>
              </a:rPr>
              <a:t>which is usual for a dc motor, </a:t>
            </a:r>
            <a:r>
              <a:rPr lang="en-US" sz="2200" dirty="0" smtClean="0">
                <a:latin typeface="Times New Roman"/>
              </a:rPr>
              <a:t>above Eq</a:t>
            </a:r>
            <a:r>
              <a:rPr lang="en-US" sz="2200" dirty="0">
                <a:latin typeface="Times New Roman"/>
              </a:rPr>
              <a:t>. </a:t>
            </a:r>
            <a:r>
              <a:rPr lang="en-US" sz="2200" dirty="0" smtClean="0">
                <a:latin typeface="Times New Roman"/>
              </a:rPr>
              <a:t> Becomes</a:t>
            </a:r>
          </a:p>
          <a:p>
            <a:pPr marL="0" indent="0" algn="just">
              <a:buNone/>
            </a:pPr>
            <a:endParaRPr lang="en-US" sz="2200" dirty="0" smtClean="0"/>
          </a:p>
          <a:p>
            <a:pPr marL="0" indent="0" algn="just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400" dirty="0">
                <a:latin typeface="Times New Roman"/>
              </a:rPr>
              <a:t>the desired transfer function</a:t>
            </a:r>
            <a:r>
              <a:rPr lang="en-US" sz="2400" dirty="0" smtClean="0"/>
              <a:t> of DC Motor: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93272"/>
            <a:ext cx="4267200" cy="85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1"/>
            <a:ext cx="457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257800"/>
            <a:ext cx="4724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75" y="3886200"/>
            <a:ext cx="4455031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1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2.10 Nonlinearities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models thus far are developed from systems that can be described </a:t>
            </a:r>
            <a:r>
              <a:rPr lang="en-US" sz="2400" dirty="0" smtClean="0">
                <a:latin typeface="Times New Roman"/>
              </a:rPr>
              <a:t>approximately by </a:t>
            </a:r>
            <a:r>
              <a:rPr lang="en-US" sz="2400" dirty="0">
                <a:latin typeface="Times New Roman"/>
              </a:rPr>
              <a:t>linear, time-invariant differential equations. An assumption of </a:t>
            </a:r>
            <a:r>
              <a:rPr lang="en-US" sz="2400" i="1" dirty="0" smtClean="0">
                <a:latin typeface="Times New Roman"/>
              </a:rPr>
              <a:t>linearity </a:t>
            </a:r>
            <a:r>
              <a:rPr lang="en-US" sz="2400" dirty="0" smtClean="0">
                <a:latin typeface="Times New Roman"/>
              </a:rPr>
              <a:t>was </a:t>
            </a:r>
            <a:r>
              <a:rPr lang="en-US" sz="2400" dirty="0">
                <a:latin typeface="Times New Roman"/>
              </a:rPr>
              <a:t>implicit in the development of these models</a:t>
            </a:r>
            <a:r>
              <a:rPr lang="en-US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i="1" dirty="0">
                <a:latin typeface="Times New Roman"/>
              </a:rPr>
              <a:t>A </a:t>
            </a:r>
            <a:r>
              <a:rPr lang="en-US" sz="2400" dirty="0">
                <a:latin typeface="Times New Roman"/>
              </a:rPr>
              <a:t>linear system possesses two properties: superposition and homogeneity. </a:t>
            </a:r>
            <a:r>
              <a:rPr lang="en-US" sz="2400" dirty="0" smtClean="0">
                <a:latin typeface="Times New Roman"/>
              </a:rPr>
              <a:t>The property </a:t>
            </a:r>
            <a:r>
              <a:rPr lang="en-US" sz="2400" dirty="0">
                <a:latin typeface="Times New Roman"/>
              </a:rPr>
              <a:t>of </a:t>
            </a:r>
            <a:r>
              <a:rPr lang="en-US" sz="2400" i="1" dirty="0">
                <a:latin typeface="Times New Roman"/>
              </a:rPr>
              <a:t>superposition </a:t>
            </a:r>
            <a:r>
              <a:rPr lang="en-US" sz="2400" dirty="0">
                <a:latin typeface="Times New Roman"/>
              </a:rPr>
              <a:t>means that the output response of a system to the sum </a:t>
            </a:r>
            <a:r>
              <a:rPr lang="en-US" sz="2400" dirty="0" smtClean="0">
                <a:latin typeface="Times New Roman"/>
              </a:rPr>
              <a:t>of inputs </a:t>
            </a:r>
            <a:r>
              <a:rPr lang="en-US" sz="2400" dirty="0">
                <a:latin typeface="Times New Roman"/>
              </a:rPr>
              <a:t>is the sum of the responses to the individual inputs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69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30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What Is a Linear System?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01000" cy="762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Helvetica"/>
              </a:rPr>
              <a:t>A system having </a:t>
            </a:r>
            <a:r>
              <a:rPr lang="en-US" sz="2800" b="1" i="1" dirty="0">
                <a:solidFill>
                  <a:srgbClr val="FF0000"/>
                </a:solidFill>
                <a:latin typeface="Helvetica-BoldOblique"/>
              </a:rPr>
              <a:t>Principle of Superposition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7315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4641273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Helvetica"/>
              </a:rPr>
              <a:t>A nonlinear system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does not satisfy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the principle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of superposition.</a:t>
            </a:r>
            <a:endParaRPr lang="en-US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472270"/>
            <a:ext cx="670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90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Why Linear System?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3962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Helvetica"/>
              </a:rPr>
              <a:t>• Easier to understand and obtain solutions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Helvetica"/>
              </a:rPr>
              <a:t>• Linear ordinary differential equations (ODEs),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0000FF"/>
                </a:solidFill>
                <a:latin typeface="Helvetica"/>
              </a:rPr>
              <a:t>– Homogeneous solution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particular solution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0000FF"/>
                </a:solidFill>
                <a:latin typeface="Helvetica"/>
              </a:rPr>
              <a:t>– Transient solution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steady state solution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0000FF"/>
                </a:solidFill>
                <a:latin typeface="Helvetica"/>
              </a:rPr>
              <a:t>– Solution caused by initial values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, and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forced solution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•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Easy to check the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Stability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of stationary states (</a:t>
            </a:r>
            <a:r>
              <a:rPr lang="en-US" sz="2400" dirty="0" smtClean="0">
                <a:solidFill>
                  <a:srgbClr val="0000FF"/>
                </a:solidFill>
                <a:latin typeface="Helvetica"/>
              </a:rPr>
              <a:t>Laplace Transform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71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1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2.11 Linearization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/>
              </a:rPr>
              <a:t>The electrical and mechanical systems covered thus far were assumed to </a:t>
            </a:r>
            <a:r>
              <a:rPr lang="en-US" sz="2800" dirty="0" smtClean="0">
                <a:latin typeface="Times New Roman"/>
              </a:rPr>
              <a:t>be linear</a:t>
            </a:r>
            <a:r>
              <a:rPr lang="en-US" sz="2800" dirty="0">
                <a:latin typeface="Times New Roman"/>
              </a:rPr>
              <a:t>. However, if any nonlinear components are present, we must </a:t>
            </a:r>
            <a:r>
              <a:rPr lang="en-US" sz="2800" dirty="0" smtClean="0">
                <a:latin typeface="Times New Roman"/>
              </a:rPr>
              <a:t>linearize the </a:t>
            </a:r>
            <a:r>
              <a:rPr lang="en-US" sz="2800" dirty="0">
                <a:latin typeface="Times New Roman"/>
              </a:rPr>
              <a:t>system before we can find the transfer function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1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Modeling – Why Linearization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3434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Helvetica"/>
              </a:rPr>
              <a:t>Actual physical systems are inherently nonlinear.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Helvetica"/>
              </a:rPr>
              <a:t>Linear systems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do not exist!) </a:t>
            </a:r>
            <a:endParaRPr lang="en-US" sz="2400" dirty="0">
              <a:solidFill>
                <a:srgbClr val="FF0000"/>
              </a:solidFill>
              <a:latin typeface="Times-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Helvetica"/>
              </a:rPr>
              <a:t>TF </a:t>
            </a:r>
            <a:r>
              <a:rPr lang="en-US" sz="2400" dirty="0">
                <a:latin typeface="Helvetica"/>
              </a:rPr>
              <a:t>models are only for Linear Time-Invariant (LTI) systems.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Helvetica"/>
              </a:rPr>
              <a:t>Many </a:t>
            </a:r>
            <a:r>
              <a:rPr lang="en-US" sz="2400" dirty="0">
                <a:latin typeface="Helvetica"/>
              </a:rPr>
              <a:t>control analysis/design techniques are available </a:t>
            </a:r>
            <a:r>
              <a:rPr lang="en-US" sz="2400" dirty="0" smtClean="0">
                <a:latin typeface="Helvetica"/>
              </a:rPr>
              <a:t>only for </a:t>
            </a:r>
            <a:r>
              <a:rPr lang="en-US" sz="2400" dirty="0">
                <a:latin typeface="Helvetica"/>
              </a:rPr>
              <a:t>linear systems.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Helvetica"/>
              </a:rPr>
              <a:t>Nonlinear </a:t>
            </a:r>
            <a:r>
              <a:rPr lang="en-US" sz="2400" dirty="0">
                <a:latin typeface="Helvetica"/>
              </a:rPr>
              <a:t>systems are difficult to deal with mathematically.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Helvetica"/>
              </a:rPr>
              <a:t>Often </a:t>
            </a:r>
            <a:r>
              <a:rPr lang="en-US" sz="2400" dirty="0">
                <a:latin typeface="Helvetica"/>
              </a:rPr>
              <a:t>we linearize nonlinear systems before analysis </a:t>
            </a:r>
            <a:r>
              <a:rPr lang="en-US" sz="2400" dirty="0" smtClean="0">
                <a:latin typeface="Helvetica"/>
              </a:rPr>
              <a:t>and design</a:t>
            </a:r>
            <a:r>
              <a:rPr lang="en-US" sz="2400" dirty="0">
                <a:latin typeface="Helvetica"/>
              </a:rPr>
              <a:t>.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73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63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2206</Words>
  <Application>Microsoft Office PowerPoint</Application>
  <PresentationFormat>On-screen Show (4:3)</PresentationFormat>
  <Paragraphs>391</Paragraphs>
  <Slides>73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6" baseType="lpstr">
      <vt:lpstr>Arial</vt:lpstr>
      <vt:lpstr>Calibri</vt:lpstr>
      <vt:lpstr>Cambria Math</vt:lpstr>
      <vt:lpstr>Helvetica</vt:lpstr>
      <vt:lpstr>Helvetica-BoldOblique</vt:lpstr>
      <vt:lpstr>Helvetica-Oblique</vt:lpstr>
      <vt:lpstr>Symbol</vt:lpstr>
      <vt:lpstr>Tahoma</vt:lpstr>
      <vt:lpstr>Times New Roman</vt:lpstr>
      <vt:lpstr>Times-Roman</vt:lpstr>
      <vt:lpstr>Wingdings</vt:lpstr>
      <vt:lpstr>2_Blueprint</vt:lpstr>
      <vt:lpstr>Equation</vt:lpstr>
      <vt:lpstr>Control Systems</vt:lpstr>
      <vt:lpstr>Chapter Learning Outcomes</vt:lpstr>
      <vt:lpstr>2.1 Introduction</vt:lpstr>
      <vt:lpstr>Mathematical Modelling</vt:lpstr>
      <vt:lpstr>2.2 Laplace Transform Review </vt:lpstr>
      <vt:lpstr>Laplace Transform Review</vt:lpstr>
      <vt:lpstr>Laplace Transform Review</vt:lpstr>
      <vt:lpstr>Laplace Transform Review</vt:lpstr>
      <vt:lpstr>2.3 Transfer Function</vt:lpstr>
      <vt:lpstr>  Transfer Functions</vt:lpstr>
      <vt:lpstr>Transfer Function</vt:lpstr>
      <vt:lpstr>T.F</vt:lpstr>
      <vt:lpstr>Laplace Example </vt:lpstr>
      <vt:lpstr>Laplace Example </vt:lpstr>
      <vt:lpstr>Laplace Example </vt:lpstr>
      <vt:lpstr>Modeling Physical Systems - Overview</vt:lpstr>
      <vt:lpstr>Modeling – Remarks</vt:lpstr>
      <vt:lpstr>2.4 Electric Network Transfer Function</vt:lpstr>
      <vt:lpstr>2.4 Electric Network Transfer Function</vt:lpstr>
      <vt:lpstr>Modeling – Electrical Elements</vt:lpstr>
      <vt:lpstr>Modeling – Impedance</vt:lpstr>
      <vt:lpstr>Modeling – Kirchhoff’s Voltage &amp; Current Laws</vt:lpstr>
      <vt:lpstr>Example 2.6 P. 48</vt:lpstr>
      <vt:lpstr>Example 2.6 P. 48</vt:lpstr>
      <vt:lpstr>Example 2.9 P. 51</vt:lpstr>
      <vt:lpstr>Example 2.10 P. 52</vt:lpstr>
      <vt:lpstr>Example 2.10 P. 52</vt:lpstr>
      <vt:lpstr>Modeling – Summary (Electrical System)</vt:lpstr>
      <vt:lpstr>2.5 Translational Mechanical System T.F</vt:lpstr>
      <vt:lpstr>2.5 Translational Mechanical System T.F</vt:lpstr>
      <vt:lpstr>2.5 Translational Mechanical System T.F</vt:lpstr>
      <vt:lpstr>Modeling – Mechanical Elements</vt:lpstr>
      <vt:lpstr>Modeling – Spring-Mass-Damper Systems</vt:lpstr>
      <vt:lpstr>Modeling – Free Body Diagram</vt:lpstr>
      <vt:lpstr>Modeling – Spring-Mass-Damper System</vt:lpstr>
      <vt:lpstr>Example 2.16 P. 70</vt:lpstr>
      <vt:lpstr>Example 2.16 P. 70</vt:lpstr>
      <vt:lpstr>Example</vt:lpstr>
      <vt:lpstr>Example</vt:lpstr>
      <vt:lpstr>Example 2.17 P. 72</vt:lpstr>
      <vt:lpstr>Example 2.17 P. 72</vt:lpstr>
      <vt:lpstr>Example 2.17 P. 72</vt:lpstr>
      <vt:lpstr>Example 2.17 P. 72</vt:lpstr>
      <vt:lpstr>2.6 Rotational Mechanical System T.F</vt:lpstr>
      <vt:lpstr>2.6 Rotational Mechanical System T.F</vt:lpstr>
      <vt:lpstr>2.6 Rotational Mechanical System T.F</vt:lpstr>
      <vt:lpstr>2.6 Rotational Mechanical System T.F</vt:lpstr>
      <vt:lpstr>Modeling – Rotational Mechanism</vt:lpstr>
      <vt:lpstr>Example</vt:lpstr>
      <vt:lpstr>Modeling – Torsional Pendulum System</vt:lpstr>
      <vt:lpstr>Modeling – Free Body Diagram</vt:lpstr>
      <vt:lpstr>Modeling – Torsional Pendulum System</vt:lpstr>
      <vt:lpstr>Example</vt:lpstr>
      <vt:lpstr>Example</vt:lpstr>
      <vt:lpstr>Example 2.19 P.78</vt:lpstr>
      <vt:lpstr>Example 2.19 P.78</vt:lpstr>
      <vt:lpstr>Example 2.20 P.80</vt:lpstr>
      <vt:lpstr>Example 2.20 P.80</vt:lpstr>
      <vt:lpstr>2.8 Electromechanical System Transfer Functions</vt:lpstr>
      <vt:lpstr>Modeling – Electromechanical Systems</vt:lpstr>
      <vt:lpstr>Modeling – Why DC motor?</vt:lpstr>
      <vt:lpstr>DC Motor</vt:lpstr>
      <vt:lpstr>Modeling – Model of DC Motor</vt:lpstr>
      <vt:lpstr>Dc Motor</vt:lpstr>
      <vt:lpstr>The Mathematical Model Of Dc Motor</vt:lpstr>
      <vt:lpstr>The Mathematical Model Of Dc Motor</vt:lpstr>
      <vt:lpstr>The Mathematical Model Of Dc Motor</vt:lpstr>
      <vt:lpstr>The Mathematical Model Of Dc Motor</vt:lpstr>
      <vt:lpstr>2.10 Nonlinearities</vt:lpstr>
      <vt:lpstr>Modeling – What Is a Linear System?</vt:lpstr>
      <vt:lpstr>Modeling – Why Linear System?</vt:lpstr>
      <vt:lpstr>2.11 Linearization</vt:lpstr>
      <vt:lpstr>Modeling – Why Linearization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176</cp:revision>
  <dcterms:created xsi:type="dcterms:W3CDTF">2006-08-16T00:00:00Z</dcterms:created>
  <dcterms:modified xsi:type="dcterms:W3CDTF">2015-02-10T07:12:04Z</dcterms:modified>
</cp:coreProperties>
</file>