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33"/>
  </p:notesMasterIdLst>
  <p:handoutMasterIdLst>
    <p:handoutMasterId r:id="rId34"/>
  </p:handoutMasterIdLst>
  <p:sldIdLst>
    <p:sldId id="403" r:id="rId2"/>
    <p:sldId id="318" r:id="rId3"/>
    <p:sldId id="427" r:id="rId4"/>
    <p:sldId id="285" r:id="rId5"/>
    <p:sldId id="269" r:id="rId6"/>
    <p:sldId id="351" r:id="rId7"/>
    <p:sldId id="428" r:id="rId8"/>
    <p:sldId id="274" r:id="rId9"/>
    <p:sldId id="275" r:id="rId10"/>
    <p:sldId id="409" r:id="rId11"/>
    <p:sldId id="410" r:id="rId12"/>
    <p:sldId id="412" r:id="rId13"/>
    <p:sldId id="413" r:id="rId14"/>
    <p:sldId id="414" r:id="rId15"/>
    <p:sldId id="415" r:id="rId16"/>
    <p:sldId id="416" r:id="rId17"/>
    <p:sldId id="298" r:id="rId18"/>
    <p:sldId id="417" r:id="rId19"/>
    <p:sldId id="418" r:id="rId20"/>
    <p:sldId id="419" r:id="rId21"/>
    <p:sldId id="420" r:id="rId22"/>
    <p:sldId id="326" r:id="rId23"/>
    <p:sldId id="422" r:id="rId24"/>
    <p:sldId id="423" r:id="rId25"/>
    <p:sldId id="424" r:id="rId26"/>
    <p:sldId id="425" r:id="rId27"/>
    <p:sldId id="332" r:id="rId28"/>
    <p:sldId id="334" r:id="rId29"/>
    <p:sldId id="335" r:id="rId30"/>
    <p:sldId id="336" r:id="rId31"/>
    <p:sldId id="406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FF89"/>
    <a:srgbClr val="0000FF"/>
    <a:srgbClr val="FF3399"/>
    <a:srgbClr val="FF6699"/>
    <a:srgbClr val="FF0066"/>
    <a:srgbClr val="CC0099"/>
    <a:srgbClr val="00FFFF"/>
    <a:srgbClr val="00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3011" autoAdjust="0"/>
  </p:normalViewPr>
  <p:slideViewPr>
    <p:cSldViewPr>
      <p:cViewPr>
        <p:scale>
          <a:sx n="140" d="100"/>
          <a:sy n="140" d="100"/>
        </p:scale>
        <p:origin x="-245" y="-20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MY"/>
              <a:t>SOLIDWORKS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0EA45-F549-41BA-A516-C07BC38EA841}" type="datetimeFigureOut">
              <a:rPr lang="en-MY" smtClean="0"/>
              <a:pPr/>
              <a:t>23/11/2025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CB119-8131-4790-8136-547FACA29E3E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792119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MY"/>
              <a:t>SOLIDWORKS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4C311-C288-4034-BCA2-50F24A5AA10C}" type="datetimeFigureOut">
              <a:rPr lang="en-MY" smtClean="0"/>
              <a:pPr/>
              <a:t>23/11/2025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72328-896B-4E15-AB00-09CBD5314CDE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35006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0421-A43C-490A-965C-25DD185B32E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7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0421-A43C-490A-965C-25DD185B32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88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0421-A43C-490A-965C-25DD185B32E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62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5F5AD-F976-4B6C-B6D2-751CBD9891B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31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90421-A43C-490A-965C-25DD185B32E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6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A680F-F854-4BF9-A9CE-A0B02D085D08}" type="datetime1">
              <a:rPr lang="en-MY" smtClean="0"/>
              <a:t>23/11/2025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89848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21E11-83FF-4865-8490-F360D4E1356E}" type="datetime1">
              <a:rPr lang="en-MY" smtClean="0"/>
              <a:t>23/11/2025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90895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5D30-C39C-4E7E-942D-3755BBB46B05}" type="datetime1">
              <a:rPr lang="en-MY" smtClean="0"/>
              <a:t>23/11/2025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64143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43A33-113D-4E10-8E75-A122DF691C52}" type="datetime1">
              <a:rPr lang="en-MY" smtClean="0"/>
              <a:t>23/11/2025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3732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82EA-55EE-4C0C-910A-F4F240CFA043}" type="datetime1">
              <a:rPr lang="en-MY" smtClean="0"/>
              <a:t>23/11/2025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08466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2E7ED-6DAF-487E-8A0F-66EEFBB72A41}" type="datetime1">
              <a:rPr lang="en-MY" smtClean="0"/>
              <a:t>23/11/2025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3690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2E6BF-8A87-4CAD-A25F-9E1C43964CE3}" type="datetime1">
              <a:rPr lang="en-MY" smtClean="0"/>
              <a:t>23/11/2025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6436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0C44-F5CC-44FF-806A-93AFAFA90507}" type="datetime1">
              <a:rPr lang="en-MY" smtClean="0"/>
              <a:t>23/11/2025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8698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20CC-9605-4ACD-B9F5-F5CC0F48E27E}" type="datetime1">
              <a:rPr lang="en-MY" smtClean="0"/>
              <a:t>23/11/2025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18558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BCE2-A617-4C50-B6C8-7987C116E5B4}" type="datetime1">
              <a:rPr lang="en-MY" smtClean="0"/>
              <a:t>23/11/2025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8104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A65B-19B1-4499-816B-3B8317A122E3}" type="datetime1">
              <a:rPr lang="en-MY" smtClean="0"/>
              <a:t>23/11/2025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1754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86B0-97AF-4088-8852-D2127EC8D9DF}" type="datetime1">
              <a:rPr lang="en-MY" smtClean="0"/>
              <a:t>23/11/2025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70708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A597-DD6C-4968-BC71-DC3CB619912A}" type="datetime1">
              <a:rPr lang="en-MY" smtClean="0"/>
              <a:t>23/11/2025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0726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B242-B584-4D4B-A35C-F9F493589654}" type="datetime1">
              <a:rPr lang="en-MY" smtClean="0"/>
              <a:t>23/11/2025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8707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34D04-63AC-4D82-9B09-ED8261D337FB}" type="datetime1">
              <a:rPr lang="en-MY" smtClean="0"/>
              <a:t>23/11/2025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80631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8DD88-168B-4534-BCDE-38E8D39D0D0B}" type="datetime1">
              <a:rPr lang="en-MY" smtClean="0"/>
              <a:t>23/11/2025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MY"/>
              <a:t>Afifah Mohd. Ali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1691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0A1C2-95B4-4AED-B18B-80A0C3841CA9}" type="datetime1">
              <a:rPr lang="en-MY" smtClean="0"/>
              <a:t>23/11/2025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MY"/>
              <a:t>Afifah Mohd. Ali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C19F6FF-52D1-4459-9713-03AF9217A0AA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2598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06" name="Straight Connector 8">
            <a:extLst>
              <a:ext uri="{FF2B5EF4-FFF2-40B4-BE49-F238E27FC236}">
                <a16:creationId xmlns:a16="http://schemas.microsoft.com/office/drawing/2014/main" id="{4DC8DDE1-9048-4A02-8CA2-62D3E018AB3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65313" y="2057400"/>
            <a:ext cx="5886450" cy="0"/>
          </a:xfrm>
          <a:prstGeom prst="line">
            <a:avLst/>
          </a:prstGeom>
          <a:noFill/>
          <a:ln w="38100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C74F1C3A-CCA5-4444-A0BD-501FFE5AB071}"/>
              </a:ext>
            </a:extLst>
          </p:cNvPr>
          <p:cNvSpPr txBox="1">
            <a:spLocks/>
          </p:cNvSpPr>
          <p:nvPr/>
        </p:nvSpPr>
        <p:spPr bwMode="auto">
          <a:xfrm>
            <a:off x="1863725" y="2303463"/>
            <a:ext cx="6391275" cy="9096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69056" tIns="34529" rIns="69056" bIns="34529"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 Aided Drawing</a:t>
            </a:r>
            <a:endParaRPr lang="en-US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6">
            <a:extLst>
              <a:ext uri="{FF2B5EF4-FFF2-40B4-BE49-F238E27FC236}">
                <a16:creationId xmlns:a16="http://schemas.microsoft.com/office/drawing/2014/main" id="{96890C72-9B86-48AA-BD35-B227E697767F}"/>
              </a:ext>
            </a:extLst>
          </p:cNvPr>
          <p:cNvSpPr txBox="1">
            <a:spLocks/>
          </p:cNvSpPr>
          <p:nvPr/>
        </p:nvSpPr>
        <p:spPr>
          <a:xfrm>
            <a:off x="1863725" y="3500438"/>
            <a:ext cx="6391275" cy="30972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006699"/>
              </a:buClr>
              <a:defRPr/>
            </a:pPr>
            <a:endParaRPr lang="en-CA" altLang="en-US" sz="1100" b="1" u="sng" kern="0" dirty="0">
              <a:solidFill>
                <a:srgbClr val="000000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  <a:buClr>
                <a:srgbClr val="006699"/>
              </a:buClr>
              <a:defRPr/>
            </a:pPr>
            <a:r>
              <a:rPr lang="en-CA" altLang="en-US" sz="2900" b="1" kern="0" dirty="0">
                <a:solidFill>
                  <a:srgbClr val="000000"/>
                </a:solidFill>
                <a:latin typeface="Arial"/>
              </a:rPr>
              <a:t>INTRODUCTION TO 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Clr>
                <a:srgbClr val="006699"/>
              </a:buClr>
              <a:defRPr/>
            </a:pPr>
            <a:r>
              <a:rPr lang="en-CA" altLang="en-US" sz="2900" b="1" kern="0" dirty="0">
                <a:solidFill>
                  <a:srgbClr val="000000"/>
                </a:solidFill>
                <a:latin typeface="Arial"/>
              </a:rPr>
              <a:t>COMPUTER AIDED DRAWING</a:t>
            </a:r>
            <a:endParaRPr lang="en-CA" altLang="en-US" sz="24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966B6C-F4EA-456C-9230-1FAD4FE9D610}"/>
              </a:ext>
            </a:extLst>
          </p:cNvPr>
          <p:cNvSpPr/>
          <p:nvPr/>
        </p:nvSpPr>
        <p:spPr>
          <a:xfrm>
            <a:off x="1865313" y="509588"/>
            <a:ext cx="6389687" cy="154781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KULLIYYAH OF ENGINEERING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INTERNATIONAL ISLAMIC UNIVERSITY MALAYSIA</a:t>
            </a:r>
          </a:p>
        </p:txBody>
      </p:sp>
      <p:sp>
        <p:nvSpPr>
          <p:cNvPr id="21510" name="Slide Number Placeholder 4">
            <a:extLst>
              <a:ext uri="{FF2B5EF4-FFF2-40B4-BE49-F238E27FC236}">
                <a16:creationId xmlns:a16="http://schemas.microsoft.com/office/drawing/2014/main" id="{108DD45F-DFC7-4284-B0E5-50243817BD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0E80C43-61BB-49EC-80D9-A935826B6387}" type="slidenum">
              <a:rPr lang="en-US" altLang="en-US" smtClean="0">
                <a:solidFill>
                  <a:srgbClr val="FE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</a:t>
            </a:fld>
            <a:endParaRPr lang="en-US" altLang="en-US">
              <a:solidFill>
                <a:srgbClr val="FE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543800" cy="1342196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br>
              <a:rPr lang="en-US" sz="4400" b="1" spc="0" dirty="0">
                <a:ln/>
                <a:solidFill>
                  <a:srgbClr val="660066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4400" b="1" spc="0" dirty="0">
                <a:ln/>
                <a:solidFill>
                  <a:srgbClr val="660066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OUTLINE</a:t>
            </a:r>
            <a:endParaRPr lang="en-MY" sz="4400" b="1" spc="0" dirty="0">
              <a:ln/>
              <a:solidFill>
                <a:srgbClr val="660066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2420888"/>
            <a:ext cx="7275726" cy="3387006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Clr>
                <a:schemeClr val="accent4"/>
              </a:buClr>
              <a:buFont typeface="+mj-lt"/>
              <a:buAutoNum type="arabicPeriod"/>
            </a:pPr>
            <a:r>
              <a:rPr lang="en-US" sz="2800" b="1">
                <a:solidFill>
                  <a:schemeClr val="tx1"/>
                </a:solidFill>
              </a:rPr>
              <a:t>Introduction </a:t>
            </a:r>
            <a:r>
              <a:rPr lang="en-US" sz="2800" b="1" dirty="0">
                <a:solidFill>
                  <a:schemeClr val="tx1"/>
                </a:solidFill>
              </a:rPr>
              <a:t>to CAD </a:t>
            </a:r>
          </a:p>
          <a:p>
            <a:pPr marL="457200" indent="-457200">
              <a:spcAft>
                <a:spcPts val="1200"/>
              </a:spcAft>
              <a:buClr>
                <a:schemeClr val="accent4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</a:rPr>
              <a:t>Scales &amp; lines</a:t>
            </a:r>
          </a:p>
          <a:p>
            <a:pPr marL="457200" indent="-457200">
              <a:spcAft>
                <a:spcPts val="1200"/>
              </a:spcAft>
              <a:buClr>
                <a:schemeClr val="accent4"/>
              </a:buClr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</a:rPr>
              <a:t>Geometrical Dimension &amp; Tolerance (GD&amp;T)</a:t>
            </a:r>
          </a:p>
        </p:txBody>
      </p:sp>
      <p:pic>
        <p:nvPicPr>
          <p:cNvPr id="5" name="Picture 2" descr="http://rocksolidperspect.files.wordpress.com/2010/06/icon_solidwork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3314" y="260648"/>
            <a:ext cx="759166" cy="708927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3E7A9-70EE-4FCC-9553-D54C22FFD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2</a:t>
            </a:fld>
            <a:endParaRPr lang="en-MY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39" y="2786848"/>
            <a:ext cx="7305593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b="1" kern="1200" dirty="0">
                <a:solidFill>
                  <a:srgbClr val="660066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1. INTRODUCTION TO </a:t>
            </a:r>
            <a:br>
              <a:rPr lang="en-US" altLang="en-US" b="1" kern="1200" dirty="0">
                <a:solidFill>
                  <a:srgbClr val="660066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</a:br>
            <a:r>
              <a:rPr lang="en-US" altLang="en-US" b="1" kern="1200" dirty="0">
                <a:solidFill>
                  <a:srgbClr val="660066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CAD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08825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ABAD2830-F273-4060-86D4-4212F883872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9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15616" y="408781"/>
            <a:ext cx="7543800" cy="1449388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spc="0" dirty="0">
                <a:ln/>
                <a:solidFill>
                  <a:srgbClr val="66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INTRODUCTION TO </a:t>
            </a:r>
            <a:br>
              <a:rPr lang="en-US" sz="3600" b="1" spc="0" dirty="0">
                <a:ln/>
                <a:solidFill>
                  <a:srgbClr val="66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3600" b="1" spc="0" dirty="0">
                <a:ln/>
                <a:solidFill>
                  <a:srgbClr val="66006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ENGINEERING DRAWING / CAD</a:t>
            </a:r>
            <a:endParaRPr lang="en-MY" sz="3600" b="1" spc="0" dirty="0">
              <a:ln/>
              <a:solidFill>
                <a:srgbClr val="66006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1" name="Picture 2" descr="http://rocksolidperspect.files.wordpress.com/2010/06/icon_solidwork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3314" y="260648"/>
            <a:ext cx="759166" cy="708927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4E6AE0-FEA5-402B-B675-FB7E86F3E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4</a:t>
            </a:fld>
            <a:endParaRPr lang="en-M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235839-F926-4C09-8C96-68C87E8CD365}"/>
              </a:ext>
            </a:extLst>
          </p:cNvPr>
          <p:cNvSpPr txBox="1"/>
          <p:nvPr/>
        </p:nvSpPr>
        <p:spPr>
          <a:xfrm>
            <a:off x="899592" y="2006302"/>
            <a:ext cx="7992888" cy="44781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MY" sz="2400" dirty="0"/>
              <a:t>CAD serves as an aid to shape and communicate an abstract idea in your imagination into a 3D or 2D model for others to understand. </a:t>
            </a:r>
          </a:p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MY" sz="2400" dirty="0"/>
              <a:t>CAD enables the development, modification, and optimization of the design process. </a:t>
            </a:r>
          </a:p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MY" sz="2400" dirty="0"/>
              <a:t>CAD enables the development, modification, and optimization of the design process.</a:t>
            </a:r>
          </a:p>
          <a:p>
            <a:pPr marL="342900" indent="-342900" algn="just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MY" sz="2400" dirty="0"/>
              <a:t>Engineers can make more accurate representations and modify them easily to improve design quality.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580149"/>
            <a:ext cx="6589199" cy="1280890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none" dirty="0">
                <a:ln/>
                <a:solidFill>
                  <a:srgbClr val="660066"/>
                </a:solidFill>
              </a:rPr>
              <a:t>CREATE A DRAWING : </a:t>
            </a:r>
            <a:br>
              <a:rPr lang="en-US" b="1" cap="none" dirty="0">
                <a:ln/>
                <a:solidFill>
                  <a:srgbClr val="660066"/>
                </a:solidFill>
              </a:rPr>
            </a:br>
            <a:r>
              <a:rPr lang="en-US" b="1" cap="none" dirty="0">
                <a:ln/>
                <a:solidFill>
                  <a:srgbClr val="660066"/>
                </a:solidFill>
              </a:rPr>
              <a:t>Using a computer</a:t>
            </a:r>
            <a:endParaRPr lang="en-MY" b="1" cap="none" dirty="0">
              <a:ln/>
              <a:solidFill>
                <a:srgbClr val="660066"/>
              </a:solidFill>
            </a:endParaRPr>
          </a:p>
        </p:txBody>
      </p:sp>
      <p:sp>
        <p:nvSpPr>
          <p:cNvPr id="32772" name="Content Placeholder 8"/>
          <p:cNvSpPr>
            <a:spLocks noGrp="1"/>
          </p:cNvSpPr>
          <p:nvPr>
            <p:ph idx="1"/>
          </p:nvPr>
        </p:nvSpPr>
        <p:spPr>
          <a:xfrm>
            <a:off x="1942415" y="1893204"/>
            <a:ext cx="6591985" cy="3777622"/>
          </a:xfrm>
        </p:spPr>
        <p:txBody>
          <a:bodyPr>
            <a:normAutofit/>
          </a:bodyPr>
          <a:lstStyle/>
          <a:p>
            <a:pPr marL="270000" indent="-270000" algn="just">
              <a:buClr>
                <a:srgbClr val="FF0066"/>
              </a:buClr>
              <a:buSzPct val="70000"/>
              <a:buFont typeface="Wingdings 2" panose="05020102010507070707" pitchFamily="18" charset="2"/>
              <a:buChar char="õ"/>
            </a:pPr>
            <a:r>
              <a:rPr lang="en-US" altLang="en-US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Usually made by commercial software such as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altLang="en-US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olidWorks, Catia, </a:t>
            </a:r>
            <a:r>
              <a:rPr lang="en-US" altLang="en-US" sz="2800" cap="none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AutoCaD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en-US" sz="2800" cap="none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libre</a:t>
            </a:r>
            <a:r>
              <a:rPr lang="en-US" altLang="en-US" sz="28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etc.</a:t>
            </a:r>
            <a:endParaRPr lang="en-MY" altLang="en-US" sz="28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E0E9DC-C8BD-40B6-B930-6CCE7CAA6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24" descr="te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99" y="3332670"/>
            <a:ext cx="4338343" cy="273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2" descr="Chapter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136" y="3332670"/>
            <a:ext cx="3945397" cy="266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741395" y="6170071"/>
            <a:ext cx="1657350" cy="457200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2D Drawing</a:t>
            </a:r>
            <a:endParaRPr lang="en-MY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5606560" y="6170071"/>
            <a:ext cx="2842847" cy="457200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Solid Modeling</a:t>
            </a: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98689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91579"/>
            <a:ext cx="8839200" cy="769441"/>
          </a:xfrm>
          <a:ln>
            <a:miter lim="800000"/>
            <a:headEnd/>
            <a:tailEnd/>
          </a:ln>
        </p:spPr>
        <p:txBody>
          <a:bodyPr wrap="square" anchor="ctr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4400" b="1" kern="1200" cap="none" dirty="0">
                <a:ln/>
                <a:solidFill>
                  <a:srgbClr val="660066"/>
                </a:solidFill>
                <a:latin typeface="Calibri"/>
                <a:cs typeface="Calibri"/>
              </a:rPr>
              <a:t>PLANNING YOUR SKETCH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2409D6-856C-4F99-92A3-E8F69186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838200" y="1828800"/>
            <a:ext cx="8153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Calibri"/>
                <a:cs typeface="Calibri"/>
              </a:rPr>
              <a:t>When laying out a drawing sheet, you will need to consider:</a:t>
            </a:r>
            <a:br>
              <a:rPr lang="en-US" sz="2400" dirty="0">
                <a:latin typeface="Calibri"/>
                <a:cs typeface="Calibri"/>
              </a:rPr>
            </a:br>
            <a:endParaRPr lang="en-US" sz="2400" dirty="0">
              <a:latin typeface="Calibri"/>
              <a:cs typeface="Calibri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Calibri"/>
                <a:cs typeface="Calibri"/>
              </a:rPr>
              <a:t>The size and scale of the object you will show the sheet  size.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Calibri"/>
                <a:cs typeface="Calibri"/>
              </a:rPr>
              <a:t>The measurement system (units) for the drawing.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Calibri"/>
                <a:cs typeface="Calibri"/>
              </a:rPr>
              <a:t>The space necessary for standard notes and title block.</a:t>
            </a:r>
          </a:p>
        </p:txBody>
      </p:sp>
      <p:sp>
        <p:nvSpPr>
          <p:cNvPr id="55300" name="Rectangle 3"/>
          <p:cNvSpPr>
            <a:spLocks noChangeArrowheads="1"/>
          </p:cNvSpPr>
          <p:nvPr/>
        </p:nvSpPr>
        <p:spPr bwMode="auto">
          <a:xfrm>
            <a:off x="457200" y="4648200"/>
            <a:ext cx="6934200" cy="19383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Note: The object you are drawing is the 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“star”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of the sketch. Keep the object near the center of the sheet. It should be 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boldly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drawn, using 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thick visible lines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. Make it large enough to fill most of the sheet so that the details are clearly visible.</a:t>
            </a:r>
          </a:p>
        </p:txBody>
      </p:sp>
      <p:sp>
        <p:nvSpPr>
          <p:cNvPr id="2" name="5-Point Star 1"/>
          <p:cNvSpPr/>
          <p:nvPr/>
        </p:nvSpPr>
        <p:spPr bwMode="auto">
          <a:xfrm>
            <a:off x="7670800" y="4648200"/>
            <a:ext cx="1320800" cy="1333500"/>
          </a:xfrm>
          <a:prstGeom prst="star5">
            <a:avLst/>
          </a:prstGeom>
          <a:solidFill>
            <a:srgbClr val="FF6600"/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en-GB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64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39" y="2786848"/>
            <a:ext cx="7305593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b="1" dirty="0">
                <a:solidFill>
                  <a:srgbClr val="660066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2</a:t>
            </a:r>
            <a:r>
              <a:rPr lang="en-US" altLang="en-US" b="1" kern="1200" dirty="0">
                <a:solidFill>
                  <a:srgbClr val="660066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. SCALES &amp; LINES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08825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ABAD2830-F273-4060-86D4-4212F883872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84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276760" y="5290929"/>
            <a:ext cx="8814548" cy="14773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Designation of a scale consists of the word “SCALE” followed by the indication of its ratio as follows: </a:t>
            </a:r>
          </a:p>
          <a:p>
            <a:pPr lvl="1" indent="-342900">
              <a:buFont typeface="+mj-lt"/>
              <a:buAutoNum type="arabicPeriod"/>
              <a:defRPr/>
            </a:pPr>
            <a:r>
              <a:rPr lang="en-US" dirty="0"/>
              <a:t>SCALE 1:1  for full size</a:t>
            </a:r>
          </a:p>
          <a:p>
            <a:pPr lvl="1" indent="-342900">
              <a:buFont typeface="+mj-lt"/>
              <a:buAutoNum type="arabicPeriod"/>
              <a:defRPr/>
            </a:pPr>
            <a:r>
              <a:rPr lang="en-US" dirty="0"/>
              <a:t>SCALE X:1  for enlargement scales (i.e. X &gt; 1)</a:t>
            </a:r>
          </a:p>
          <a:p>
            <a:pPr lvl="1" indent="-342900">
              <a:buFont typeface="+mj-lt"/>
              <a:buAutoNum type="arabicPeriod"/>
              <a:defRPr/>
            </a:pPr>
            <a:r>
              <a:rPr lang="en-US" dirty="0"/>
              <a:t>SCALE 1:X  for reduction scales (i.e. X&lt; 1)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78619" y="2348487"/>
            <a:ext cx="2036454" cy="54611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SCALE  1 :  2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7992" y="438902"/>
            <a:ext cx="6589199" cy="1280890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cap="none" dirty="0">
                <a:ln/>
                <a:solidFill>
                  <a:srgbClr val="660066"/>
                </a:solidFill>
              </a:rPr>
              <a:t>ENGINEERING DRAWING BASICS: Drawing Scale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A769DD-3535-4881-BC41-0B6D546E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8</a:t>
            </a:fld>
            <a:endParaRPr lang="en-US"/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440501" y="1624315"/>
            <a:ext cx="3674299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Drawing scale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reduction or enlargement of the drawn object relative to the real object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01" y="3318868"/>
            <a:ext cx="6109097" cy="1820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ular Callout 7"/>
          <p:cNvSpPr/>
          <p:nvPr/>
        </p:nvSpPr>
        <p:spPr>
          <a:xfrm>
            <a:off x="7455815" y="1875469"/>
            <a:ext cx="1688185" cy="448267"/>
          </a:xfrm>
          <a:prstGeom prst="wedgeRoundRectCallout">
            <a:avLst>
              <a:gd name="adj1" fmla="val -59138"/>
              <a:gd name="adj2" fmla="val 490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Real Measurement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179304" y="1905688"/>
            <a:ext cx="1482539" cy="386515"/>
          </a:xfrm>
          <a:prstGeom prst="wedgeRoundRectCallout">
            <a:avLst>
              <a:gd name="adj1" fmla="val 58078"/>
              <a:gd name="adj2" fmla="val 515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Drawing</a:t>
            </a:r>
          </a:p>
        </p:txBody>
      </p:sp>
    </p:spTree>
    <p:extLst>
      <p:ext uri="{BB962C8B-B14F-4D97-AF65-F5344CB8AC3E}">
        <p14:creationId xmlns:p14="http://schemas.microsoft.com/office/powerpoint/2010/main" val="2502067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DAC30-B06C-46CC-AA59-0C7E4760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9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042259" y="2901460"/>
            <a:ext cx="2447742" cy="1694853"/>
            <a:chOff x="1905000" y="2845324"/>
            <a:chExt cx="3263656" cy="2259805"/>
          </a:xfrm>
        </p:grpSpPr>
        <p:sp>
          <p:nvSpPr>
            <p:cNvPr id="38916" name="Text Box 9"/>
            <p:cNvSpPr txBox="1">
              <a:spLocks noChangeArrowheads="1"/>
            </p:cNvSpPr>
            <p:nvPr/>
          </p:nvSpPr>
          <p:spPr bwMode="auto">
            <a:xfrm>
              <a:off x="1981201" y="3352800"/>
              <a:ext cx="3187455" cy="1524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- Shape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en-US" alt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Space between letters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  <a:buClrTx/>
                <a:buSzTx/>
                <a:buFontTx/>
                <a:buChar char="-"/>
              </a:pPr>
              <a:r>
                <a:rPr lang="en-US" alt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Space between words</a:t>
              </a:r>
            </a:p>
          </p:txBody>
        </p:sp>
        <p:sp>
          <p:nvSpPr>
            <p:cNvPr id="38917" name="AutoShape 17"/>
            <p:cNvSpPr>
              <a:spLocks noChangeArrowheads="1"/>
            </p:cNvSpPr>
            <p:nvPr/>
          </p:nvSpPr>
          <p:spPr bwMode="auto">
            <a:xfrm>
              <a:off x="1905000" y="3128682"/>
              <a:ext cx="3263648" cy="1976447"/>
            </a:xfrm>
            <a:prstGeom prst="roundRect">
              <a:avLst>
                <a:gd name="adj" fmla="val 10667"/>
              </a:avLst>
            </a:prstGeom>
            <a:noFill/>
            <a:ln w="28575">
              <a:solidFill>
                <a:srgbClr val="CC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MY" alt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918" name="Text Box 8"/>
            <p:cNvSpPr txBox="1">
              <a:spLocks noChangeArrowheads="1"/>
            </p:cNvSpPr>
            <p:nvPr/>
          </p:nvSpPr>
          <p:spPr bwMode="auto">
            <a:xfrm>
              <a:off x="2448719" y="2845324"/>
              <a:ext cx="2554716" cy="533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 b="1" i="1" dirty="0">
                  <a:solidFill>
                    <a:srgbClr val="CC00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Legibility</a:t>
              </a:r>
              <a:r>
                <a:rPr lang="en-US" altLang="en-US" sz="2000" b="1" i="1">
                  <a:solidFill>
                    <a:srgbClr val="CC00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/clarity</a:t>
              </a:r>
              <a:endParaRPr lang="en-US" altLang="en-US" sz="2000" b="1" i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070835" y="4904042"/>
            <a:ext cx="2447734" cy="1416563"/>
            <a:chOff x="1981201" y="4785286"/>
            <a:chExt cx="3263646" cy="1888749"/>
          </a:xfrm>
        </p:grpSpPr>
        <p:sp>
          <p:nvSpPr>
            <p:cNvPr id="38915" name="Text Box 6"/>
            <p:cNvSpPr txBox="1">
              <a:spLocks noChangeArrowheads="1"/>
            </p:cNvSpPr>
            <p:nvPr/>
          </p:nvSpPr>
          <p:spPr bwMode="auto">
            <a:xfrm>
              <a:off x="2223295" y="5410201"/>
              <a:ext cx="2839153" cy="1044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- Size (or text height)</a:t>
              </a:r>
              <a:br>
                <a:rPr lang="en-US" alt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alt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- line thickness</a:t>
              </a:r>
            </a:p>
          </p:txBody>
        </p:sp>
        <p:sp>
          <p:nvSpPr>
            <p:cNvPr id="38919" name="AutoShape 18"/>
            <p:cNvSpPr>
              <a:spLocks noChangeArrowheads="1"/>
            </p:cNvSpPr>
            <p:nvPr/>
          </p:nvSpPr>
          <p:spPr bwMode="auto">
            <a:xfrm>
              <a:off x="1981201" y="5012285"/>
              <a:ext cx="3263646" cy="1661750"/>
            </a:xfrm>
            <a:prstGeom prst="roundRect">
              <a:avLst>
                <a:gd name="adj" fmla="val 10667"/>
              </a:avLst>
            </a:prstGeom>
            <a:noFill/>
            <a:ln w="28575">
              <a:solidFill>
                <a:srgbClr val="CC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MY" altLang="en-US" sz="135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920" name="Text Box 5"/>
            <p:cNvSpPr txBox="1">
              <a:spLocks noChangeArrowheads="1"/>
            </p:cNvSpPr>
            <p:nvPr/>
          </p:nvSpPr>
          <p:spPr bwMode="auto">
            <a:xfrm>
              <a:off x="2448719" y="4785286"/>
              <a:ext cx="1626856" cy="4924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 i="1" dirty="0">
                  <a:solidFill>
                    <a:srgbClr val="CC00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Uniformity</a:t>
              </a:r>
            </a:p>
          </p:txBody>
        </p:sp>
      </p:grp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1300837" y="1742913"/>
            <a:ext cx="3930587" cy="86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indent="-266700">
              <a:lnSpc>
                <a:spcPct val="130000"/>
              </a:lnSpc>
              <a:buClr>
                <a:srgbClr val="FF0066"/>
              </a:buClr>
              <a:buSzPct val="70000"/>
              <a:buFont typeface="Wingdings 2" panose="05020102010507070707" pitchFamily="18" charset="2"/>
              <a:buChar char="õ"/>
              <a:defRPr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Text’s style on the drawing must have the following 2 properties</a:t>
            </a:r>
            <a:endParaRPr lang="th-TH" sz="2000" dirty="0">
              <a:latin typeface="Calibri" panose="020F0502020204030204" pitchFamily="34" charset="0"/>
            </a:endParaRPr>
          </a:p>
        </p:txBody>
      </p:sp>
      <p:sp>
        <p:nvSpPr>
          <p:cNvPr id="38922" name="Text Box 23"/>
          <p:cNvSpPr txBox="1">
            <a:spLocks noChangeArrowheads="1"/>
          </p:cNvSpPr>
          <p:nvPr/>
        </p:nvSpPr>
        <p:spPr bwMode="auto">
          <a:xfrm>
            <a:off x="5288574" y="1943101"/>
            <a:ext cx="10867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  <a:endParaRPr lang="th-TH" altLang="en-US" sz="1800" b="1">
              <a:latin typeface="Calibri" panose="020F0502020204030204" pitchFamily="34" charset="0"/>
            </a:endParaRPr>
          </a:p>
        </p:txBody>
      </p:sp>
      <p:sp>
        <p:nvSpPr>
          <p:cNvPr id="38923" name="Line 24"/>
          <p:cNvSpPr>
            <a:spLocks noChangeShapeType="1"/>
          </p:cNvSpPr>
          <p:nvPr/>
        </p:nvSpPr>
        <p:spPr bwMode="auto">
          <a:xfrm>
            <a:off x="5174273" y="2000250"/>
            <a:ext cx="0" cy="39147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Box 25"/>
          <p:cNvSpPr txBox="1">
            <a:spLocks noChangeArrowheads="1"/>
          </p:cNvSpPr>
          <p:nvPr/>
        </p:nvSpPr>
        <p:spPr bwMode="auto">
          <a:xfrm>
            <a:off x="6963783" y="2507457"/>
            <a:ext cx="68800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500" b="1" dirty="0"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</a:p>
        </p:txBody>
      </p:sp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6970926" y="2901460"/>
            <a:ext cx="191809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Not uniform in style.</a:t>
            </a:r>
          </a:p>
        </p:txBody>
      </p:sp>
      <p:sp>
        <p:nvSpPr>
          <p:cNvPr id="17" name="Text Box 27"/>
          <p:cNvSpPr txBox="1">
            <a:spLocks noChangeArrowheads="1"/>
          </p:cNvSpPr>
          <p:nvPr/>
        </p:nvSpPr>
        <p:spPr bwMode="auto">
          <a:xfrm>
            <a:off x="6945923" y="3429001"/>
            <a:ext cx="18049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Not uniform in height.</a:t>
            </a: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6968546" y="4156473"/>
            <a:ext cx="180617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Not uniformly vertical.</a:t>
            </a:r>
          </a:p>
        </p:txBody>
      </p:sp>
      <p:sp>
        <p:nvSpPr>
          <p:cNvPr id="19" name="Text Box 29"/>
          <p:cNvSpPr txBox="1">
            <a:spLocks noChangeArrowheads="1"/>
          </p:cNvSpPr>
          <p:nvPr/>
        </p:nvSpPr>
        <p:spPr bwMode="auto">
          <a:xfrm>
            <a:off x="6975689" y="4748213"/>
            <a:ext cx="179903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Not uniform in</a:t>
            </a:r>
          </a:p>
          <a:p>
            <a:pPr>
              <a:defRPr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thickness of stroke.</a:t>
            </a:r>
          </a:p>
        </p:txBody>
      </p:sp>
      <p:sp>
        <p:nvSpPr>
          <p:cNvPr id="20" name="Text Box 30"/>
          <p:cNvSpPr txBox="1">
            <a:spLocks noChangeArrowheads="1"/>
          </p:cNvSpPr>
          <p:nvPr/>
        </p:nvSpPr>
        <p:spPr bwMode="auto">
          <a:xfrm>
            <a:off x="6993548" y="5300663"/>
            <a:ext cx="1781175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Inappropriate space</a:t>
            </a:r>
          </a:p>
          <a:p>
            <a:pPr>
              <a:defRPr/>
            </a:pPr>
            <a:r>
              <a:rPr 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between letters</a:t>
            </a:r>
          </a:p>
        </p:txBody>
      </p:sp>
      <p:pic>
        <p:nvPicPr>
          <p:cNvPr id="389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574" y="2457451"/>
            <a:ext cx="1641872" cy="3288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3F1F3A5C-3F2F-4C37-9C58-3E02F68EE1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7992" y="438902"/>
            <a:ext cx="6589199" cy="1280890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cap="none" dirty="0">
                <a:ln/>
                <a:solidFill>
                  <a:srgbClr val="660066"/>
                </a:solidFill>
              </a:rPr>
              <a:t>ENGINEERING DRAWING BASICS: Drawing Scale</a:t>
            </a:r>
          </a:p>
        </p:txBody>
      </p:sp>
    </p:spTree>
    <p:extLst>
      <p:ext uri="{BB962C8B-B14F-4D97-AF65-F5344CB8AC3E}">
        <p14:creationId xmlns:p14="http://schemas.microsoft.com/office/powerpoint/2010/main" val="3192299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8535" y="413497"/>
            <a:ext cx="6005878" cy="1342690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00" b="1" cap="none" dirty="0">
                <a:ln/>
                <a:solidFill>
                  <a:srgbClr val="660066"/>
                </a:solidFill>
              </a:rPr>
              <a:t>MEANING AND TYPES OF BASIC LINES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21121C-DA45-4822-82E4-C7486935C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10</a:t>
            </a:fld>
            <a:endParaRPr lang="en-US"/>
          </a:p>
        </p:txBody>
      </p:sp>
      <p:sp>
        <p:nvSpPr>
          <p:cNvPr id="40967" name="Rectangle 51"/>
          <p:cNvSpPr>
            <a:spLocks noChangeArrowheads="1"/>
          </p:cNvSpPr>
          <p:nvPr/>
        </p:nvSpPr>
        <p:spPr bwMode="auto">
          <a:xfrm>
            <a:off x="1341375" y="4338641"/>
            <a:ext cx="7574025" cy="223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Visible line: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represent features that can be seen in the current view.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Dimension line, Extension line &amp; Leader line: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indicate the sizes and location of features.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Hidden line: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represent features that </a:t>
            </a:r>
            <a:r>
              <a:rPr lang="en-US" altLang="en-US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not be seen</a:t>
            </a:r>
            <a:r>
              <a:rPr lang="en-US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in the current view.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Center line: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represents symmetry, path of motion, centers of circles, axis of </a:t>
            </a:r>
            <a:r>
              <a:rPr lang="en-US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axisymmetrical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parts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1820007" y="2167304"/>
          <a:ext cx="5314950" cy="173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1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5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7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7710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</a:rPr>
                        <a:t>                  Thickness</a:t>
                      </a:r>
                    </a:p>
                    <a:p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</a:rPr>
                        <a:t>Style</a:t>
                      </a:r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</a:rPr>
                        <a:t>Thick</a:t>
                      </a:r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</a:rPr>
                        <a:t>Thin</a:t>
                      </a:r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Continuous</a:t>
                      </a:r>
                      <a:endParaRPr lang="en-MY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Dash</a:t>
                      </a:r>
                      <a:endParaRPr lang="en-MY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Chain</a:t>
                      </a:r>
                      <a:endParaRPr lang="en-MY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MY" sz="15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5" name="Straight Connector 44"/>
          <p:cNvCxnSpPr/>
          <p:nvPr/>
        </p:nvCxnSpPr>
        <p:spPr>
          <a:xfrm>
            <a:off x="1820007" y="2167304"/>
            <a:ext cx="2000250" cy="685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94" name="Line 8"/>
          <p:cNvSpPr>
            <a:spLocks noChangeShapeType="1"/>
          </p:cNvSpPr>
          <p:nvPr/>
        </p:nvSpPr>
        <p:spPr bwMode="auto">
          <a:xfrm>
            <a:off x="4163157" y="3081704"/>
            <a:ext cx="1200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5706207" y="3081704"/>
            <a:ext cx="1143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706207" y="3424604"/>
            <a:ext cx="1143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997" name="Group 42"/>
          <p:cNvGrpSpPr>
            <a:grpSpLocks/>
          </p:cNvGrpSpPr>
          <p:nvPr/>
        </p:nvGrpSpPr>
        <p:grpSpPr bwMode="auto">
          <a:xfrm>
            <a:off x="5706208" y="3710354"/>
            <a:ext cx="1112044" cy="0"/>
            <a:chOff x="3474" y="2224"/>
            <a:chExt cx="934" cy="0"/>
          </a:xfrm>
        </p:grpSpPr>
        <p:sp>
          <p:nvSpPr>
            <p:cNvPr id="41003" name="Line 11"/>
            <p:cNvSpPr>
              <a:spLocks noChangeShapeType="1"/>
            </p:cNvSpPr>
            <p:nvPr/>
          </p:nvSpPr>
          <p:spPr bwMode="auto">
            <a:xfrm>
              <a:off x="3474" y="2224"/>
              <a:ext cx="3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004" name="Line 12"/>
            <p:cNvSpPr>
              <a:spLocks noChangeShapeType="1"/>
            </p:cNvSpPr>
            <p:nvPr/>
          </p:nvSpPr>
          <p:spPr bwMode="auto">
            <a:xfrm>
              <a:off x="3898" y="2224"/>
              <a:ext cx="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005" name="Line 17"/>
            <p:cNvSpPr>
              <a:spLocks noChangeShapeType="1"/>
            </p:cNvSpPr>
            <p:nvPr/>
          </p:nvSpPr>
          <p:spPr bwMode="auto">
            <a:xfrm>
              <a:off x="4032" y="2224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AutoShape 46"/>
          <p:cNvSpPr>
            <a:spLocks noChangeArrowheads="1"/>
          </p:cNvSpPr>
          <p:nvPr/>
        </p:nvSpPr>
        <p:spPr bwMode="auto">
          <a:xfrm>
            <a:off x="4360985" y="2549774"/>
            <a:ext cx="1051755" cy="295486"/>
          </a:xfrm>
          <a:prstGeom prst="wedgeRectCallout">
            <a:avLst>
              <a:gd name="adj1" fmla="val -44846"/>
              <a:gd name="adj2" fmla="val 93715"/>
            </a:avLst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Visible line</a:t>
            </a:r>
            <a:endParaRPr lang="th-TH" altLang="en-US" sz="1400" b="1" dirty="0">
              <a:latin typeface="Calibri" panose="020F0502020204030204" pitchFamily="34" charset="0"/>
            </a:endParaRPr>
          </a:p>
        </p:txBody>
      </p:sp>
      <p:sp>
        <p:nvSpPr>
          <p:cNvPr id="24" name="AutoShape 43"/>
          <p:cNvSpPr>
            <a:spLocks noChangeArrowheads="1"/>
          </p:cNvSpPr>
          <p:nvPr/>
        </p:nvSpPr>
        <p:spPr bwMode="auto">
          <a:xfrm>
            <a:off x="7301645" y="1995854"/>
            <a:ext cx="1692886" cy="857250"/>
          </a:xfrm>
          <a:prstGeom prst="wedgeRectCallout">
            <a:avLst>
              <a:gd name="adj1" fmla="val -80944"/>
              <a:gd name="adj2" fmla="val 77148"/>
            </a:avLst>
          </a:prstGeom>
          <a:solidFill>
            <a:schemeClr val="accent2">
              <a:lumMod val="50000"/>
            </a:scheme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Dimension line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Extension line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Leader line</a:t>
            </a:r>
            <a:endParaRPr lang="th-TH" alt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AutoShape 44"/>
          <p:cNvSpPr>
            <a:spLocks noChangeArrowheads="1"/>
          </p:cNvSpPr>
          <p:nvPr/>
        </p:nvSpPr>
        <p:spPr bwMode="auto">
          <a:xfrm>
            <a:off x="7301645" y="3551406"/>
            <a:ext cx="1362075" cy="383493"/>
          </a:xfrm>
          <a:prstGeom prst="wedgeRectCallout">
            <a:avLst>
              <a:gd name="adj1" fmla="val -94250"/>
              <a:gd name="adj2" fmla="val -11329"/>
            </a:avLst>
          </a:prstGeom>
          <a:solidFill>
            <a:schemeClr val="accent2">
              <a:lumMod val="50000"/>
            </a:scheme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 line</a:t>
            </a:r>
            <a:endParaRPr lang="th-TH" alt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7301645" y="3144808"/>
            <a:ext cx="1362075" cy="304800"/>
          </a:xfrm>
          <a:prstGeom prst="wedgeRectCallout">
            <a:avLst>
              <a:gd name="adj1" fmla="val -98764"/>
              <a:gd name="adj2" fmla="val 41796"/>
            </a:avLst>
          </a:prstGeom>
          <a:solidFill>
            <a:schemeClr val="accent2">
              <a:lumMod val="50000"/>
            </a:scheme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Hidden line</a:t>
            </a:r>
            <a:endParaRPr lang="th-TH" alt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93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3292" y="332656"/>
            <a:ext cx="6444761" cy="1092077"/>
          </a:xfrm>
        </p:spPr>
        <p:txBody>
          <a:bodyPr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none" dirty="0">
                <a:ln/>
                <a:solidFill>
                  <a:srgbClr val="660066"/>
                </a:solidFill>
              </a:rPr>
              <a:t>TYPES OF LINES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1E5056-CF01-48EC-ABE6-85FEE0736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11</a:t>
            </a:fld>
            <a:endParaRPr lang="en-US"/>
          </a:p>
        </p:txBody>
      </p:sp>
      <p:pic>
        <p:nvPicPr>
          <p:cNvPr id="41987" name="Picture 4" descr="alp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"/>
          <a:stretch>
            <a:fillRect/>
          </a:stretch>
        </p:blipFill>
        <p:spPr bwMode="auto">
          <a:xfrm>
            <a:off x="1721745" y="1587269"/>
            <a:ext cx="546436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48"/>
          <a:stretch>
            <a:fillRect/>
          </a:stretch>
        </p:blipFill>
        <p:spPr bwMode="auto">
          <a:xfrm>
            <a:off x="1723292" y="5248870"/>
            <a:ext cx="5462819" cy="125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609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1502" y="568473"/>
            <a:ext cx="3466159" cy="857250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 sz="4400" b="1" cap="none" dirty="0">
                <a:ln/>
                <a:solidFill>
                  <a:srgbClr val="660066"/>
                </a:solidFill>
              </a:rPr>
              <a:t>EXAMPLE 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8A89C-1C7B-45FF-BB73-E0193BB7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12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397977" y="1425723"/>
            <a:ext cx="7455877" cy="5168508"/>
            <a:chOff x="1977980" y="1143000"/>
            <a:chExt cx="8374560" cy="5464175"/>
          </a:xfrm>
        </p:grpSpPr>
        <p:pic>
          <p:nvPicPr>
            <p:cNvPr id="10" name="Picture 12" descr="alphabet of line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30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7980" y="1143000"/>
              <a:ext cx="8236039" cy="54641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Rounded Rectangle 5"/>
            <p:cNvSpPr>
              <a:spLocks noChangeArrowheads="1"/>
            </p:cNvSpPr>
            <p:nvPr/>
          </p:nvSpPr>
          <p:spPr bwMode="auto">
            <a:xfrm>
              <a:off x="6708819" y="1143000"/>
              <a:ext cx="2035936" cy="69691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25098"/>
              </a:schemeClr>
            </a:solidFill>
            <a:ln w="2857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1350">
                <a:latin typeface="Tahoma" panose="020B0604030504040204" pitchFamily="34" charset="0"/>
              </a:endParaRPr>
            </a:p>
          </p:txBody>
        </p:sp>
        <p:sp>
          <p:nvSpPr>
            <p:cNvPr id="12" name="Rounded Rectangle 5"/>
            <p:cNvSpPr>
              <a:spLocks noChangeArrowheads="1"/>
            </p:cNvSpPr>
            <p:nvPr/>
          </p:nvSpPr>
          <p:spPr bwMode="auto">
            <a:xfrm>
              <a:off x="7924800" y="2136820"/>
              <a:ext cx="1905000" cy="69691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25098"/>
              </a:schemeClr>
            </a:solidFill>
            <a:ln w="2857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1350">
                <a:latin typeface="Tahoma" panose="020B0604030504040204" pitchFamily="34" charset="0"/>
              </a:endParaRPr>
            </a:p>
          </p:txBody>
        </p:sp>
        <p:sp>
          <p:nvSpPr>
            <p:cNvPr id="13" name="Rounded Rectangle 5"/>
            <p:cNvSpPr>
              <a:spLocks noChangeArrowheads="1"/>
            </p:cNvSpPr>
            <p:nvPr/>
          </p:nvSpPr>
          <p:spPr bwMode="auto">
            <a:xfrm>
              <a:off x="7164410" y="2833733"/>
              <a:ext cx="1905000" cy="69691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25098"/>
              </a:schemeClr>
            </a:solidFill>
            <a:ln w="2857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1350">
                <a:latin typeface="Tahoma" panose="020B0604030504040204" pitchFamily="34" charset="0"/>
              </a:endParaRPr>
            </a:p>
          </p:txBody>
        </p:sp>
        <p:sp>
          <p:nvSpPr>
            <p:cNvPr id="14" name="Rounded Rectangle 5"/>
            <p:cNvSpPr>
              <a:spLocks noChangeArrowheads="1"/>
            </p:cNvSpPr>
            <p:nvPr/>
          </p:nvSpPr>
          <p:spPr bwMode="auto">
            <a:xfrm>
              <a:off x="8447540" y="4325189"/>
              <a:ext cx="1905000" cy="69691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25098"/>
              </a:schemeClr>
            </a:solidFill>
            <a:ln w="2857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1350">
                <a:latin typeface="Tahoma" panose="020B0604030504040204" pitchFamily="34" charset="0"/>
              </a:endParaRPr>
            </a:p>
          </p:txBody>
        </p:sp>
        <p:sp>
          <p:nvSpPr>
            <p:cNvPr id="15" name="Rounded Rectangle 5"/>
            <p:cNvSpPr>
              <a:spLocks noChangeArrowheads="1"/>
            </p:cNvSpPr>
            <p:nvPr/>
          </p:nvSpPr>
          <p:spPr bwMode="auto">
            <a:xfrm>
              <a:off x="2098183" y="5433811"/>
              <a:ext cx="1905000" cy="69691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25098"/>
              </a:schemeClr>
            </a:solidFill>
            <a:ln w="28575" algn="ctr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135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9944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76453"/>
            <a:ext cx="7614138" cy="1436985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none" dirty="0">
                <a:ln/>
                <a:solidFill>
                  <a:srgbClr val="660066"/>
                </a:solidFill>
              </a:rPr>
              <a:t>ENGINEERING DRAWING BASICS : Dimensioning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5685D-1C0A-4AE5-9B81-991019780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13</a:t>
            </a:fld>
            <a:endParaRPr lang="en-US"/>
          </a:p>
        </p:txBody>
      </p:sp>
      <p:sp>
        <p:nvSpPr>
          <p:cNvPr id="3" name="Text Box 36"/>
          <p:cNvSpPr txBox="1">
            <a:spLocks noChangeArrowheads="1"/>
          </p:cNvSpPr>
          <p:nvPr/>
        </p:nvSpPr>
        <p:spPr bwMode="auto">
          <a:xfrm>
            <a:off x="1547446" y="2571750"/>
            <a:ext cx="7148232" cy="1961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Dimensioning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is the process of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specifying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part’s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by using of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lines, number, symbols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notes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27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503485" y="667807"/>
            <a:ext cx="73239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en-US" sz="3600" b="1" dirty="0">
                <a:ln/>
                <a:solidFill>
                  <a:srgbClr val="660066"/>
                </a:solidFill>
                <a:latin typeface="+mj-lt"/>
                <a:ea typeface="+mj-ea"/>
                <a:cs typeface="+mj-cs"/>
              </a:rPr>
              <a:t>DIMENSIONING COMPONENTS</a:t>
            </a:r>
            <a:endParaRPr lang="th-TH" altLang="en-US" sz="3600" b="1" dirty="0">
              <a:ln/>
              <a:solidFill>
                <a:srgbClr val="66006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41583" y="1560793"/>
            <a:ext cx="5333124" cy="5016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v"/>
            </a:pPr>
            <a:r>
              <a:rPr lang="en-US" altLang="en-US" sz="2000" b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Extension lines</a:t>
            </a: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indicate the location on the object’s 	   	  	   features that are dimensioned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Bef>
                <a:spcPct val="0"/>
              </a:spcBef>
              <a:buClr>
                <a:schemeClr val="accent1"/>
              </a:buClr>
              <a:buSzTx/>
              <a:buNone/>
            </a:pPr>
            <a:endParaRPr lang="en-US" altLang="en-US" sz="2000" b="1" u="sng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v"/>
            </a:pPr>
            <a:r>
              <a:rPr lang="en-US" altLang="en-US" sz="2000" b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Dimension lines 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(with arrowheads)</a:t>
            </a: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indicate the direction and extent of a dimension, and inscribe dimension numbers.</a:t>
            </a:r>
          </a:p>
          <a:p>
            <a:pPr marL="285750" indent="-285750">
              <a:spcBef>
                <a:spcPct val="0"/>
              </a:spcBef>
              <a:buClr>
                <a:schemeClr val="accent1"/>
              </a:buClr>
              <a:buSzTx/>
              <a:buFontTx/>
              <a:buChar char="-"/>
            </a:pPr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v"/>
            </a:pPr>
            <a:r>
              <a:rPr lang="en-US" altLang="en-US" sz="2000" b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Dimension numbers (or dimension figures)</a:t>
            </a: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v"/>
            </a:pPr>
            <a:endParaRPr lang="en-US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v"/>
            </a:pPr>
            <a:r>
              <a:rPr lang="en-US" altLang="en-US" sz="2000" b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Leader lines</a:t>
            </a: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</a:pPr>
            <a:r>
              <a:rPr lang="en-US" altLang="en-US" sz="20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indicate details of the feature with a local note.</a:t>
            </a:r>
          </a:p>
          <a:p>
            <a:pPr>
              <a:spcBef>
                <a:spcPct val="0"/>
              </a:spcBef>
              <a:buClr>
                <a:schemeClr val="accent1"/>
              </a:buClr>
              <a:buSzTx/>
              <a:buNone/>
            </a:pPr>
            <a:endParaRPr lang="en-US" altLang="en-US" sz="20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v"/>
            </a:pPr>
            <a:r>
              <a:rPr lang="en-US" altLang="en-US" sz="2000" b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Notes</a:t>
            </a:r>
          </a:p>
          <a:p>
            <a:pPr marL="342900" indent="-342900">
              <a:spcBef>
                <a:spcPct val="0"/>
              </a:spcBef>
              <a:buClr>
                <a:schemeClr val="accent1"/>
              </a:buClr>
              <a:buSzTx/>
            </a:pPr>
            <a:r>
              <a:rPr lang="en-US" altLang="en-US" sz="20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 or general notes.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1F1A5BD-F189-48E0-B535-8E5D77E58ADE}"/>
              </a:ext>
            </a:extLst>
          </p:cNvPr>
          <p:cNvGrpSpPr/>
          <p:nvPr/>
        </p:nvGrpSpPr>
        <p:grpSpPr>
          <a:xfrm>
            <a:off x="6125673" y="2209891"/>
            <a:ext cx="2842480" cy="2898439"/>
            <a:chOff x="5281613" y="1796654"/>
            <a:chExt cx="2627327" cy="2590800"/>
          </a:xfrm>
        </p:grpSpPr>
        <p:sp>
          <p:nvSpPr>
            <p:cNvPr id="14" name="Line 49"/>
            <p:cNvSpPr>
              <a:spLocks noChangeShapeType="1"/>
            </p:cNvSpPr>
            <p:nvPr/>
          </p:nvSpPr>
          <p:spPr bwMode="auto">
            <a:xfrm>
              <a:off x="5873354" y="4163616"/>
              <a:ext cx="0" cy="2238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5" name="Line 56"/>
            <p:cNvSpPr>
              <a:spLocks noChangeShapeType="1"/>
            </p:cNvSpPr>
            <p:nvPr/>
          </p:nvSpPr>
          <p:spPr bwMode="auto">
            <a:xfrm>
              <a:off x="5838826" y="2519363"/>
              <a:ext cx="88939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sm" len="lg"/>
              <a:tailEnd type="arrow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" name="Line 58"/>
            <p:cNvSpPr>
              <a:spLocks noChangeShapeType="1"/>
            </p:cNvSpPr>
            <p:nvPr/>
          </p:nvSpPr>
          <p:spPr bwMode="auto">
            <a:xfrm>
              <a:off x="7112794" y="2546747"/>
              <a:ext cx="1678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" name="Line 60"/>
            <p:cNvSpPr>
              <a:spLocks noChangeShapeType="1"/>
            </p:cNvSpPr>
            <p:nvPr/>
          </p:nvSpPr>
          <p:spPr bwMode="auto">
            <a:xfrm>
              <a:off x="7447361" y="4111229"/>
              <a:ext cx="4262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" name="Line 61"/>
            <p:cNvSpPr>
              <a:spLocks noChangeShapeType="1"/>
            </p:cNvSpPr>
            <p:nvPr/>
          </p:nvSpPr>
          <p:spPr bwMode="auto">
            <a:xfrm>
              <a:off x="7808119" y="3568304"/>
              <a:ext cx="0" cy="56078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sm" len="lg"/>
              <a:tailEnd type="arrow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" name="Line 65"/>
            <p:cNvSpPr>
              <a:spLocks noChangeShapeType="1"/>
            </p:cNvSpPr>
            <p:nvPr/>
          </p:nvSpPr>
          <p:spPr bwMode="auto">
            <a:xfrm flipH="1" flipV="1">
              <a:off x="5485210" y="3237311"/>
              <a:ext cx="117872" cy="1452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" name="Arc 66"/>
            <p:cNvSpPr>
              <a:spLocks/>
            </p:cNvSpPr>
            <p:nvPr/>
          </p:nvSpPr>
          <p:spPr bwMode="auto">
            <a:xfrm>
              <a:off x="5303045" y="3263505"/>
              <a:ext cx="594122" cy="1031081"/>
            </a:xfrm>
            <a:custGeom>
              <a:avLst/>
              <a:gdLst>
                <a:gd name="T0" fmla="*/ 2147483646 w 22501"/>
                <a:gd name="T1" fmla="*/ 2147483646 h 39077"/>
                <a:gd name="T2" fmla="*/ 2147483646 w 22501"/>
                <a:gd name="T3" fmla="*/ 0 h 39077"/>
                <a:gd name="T4" fmla="*/ 2147483646 w 22501"/>
                <a:gd name="T5" fmla="*/ 2147483646 h 39077"/>
                <a:gd name="T6" fmla="*/ 0 60000 65536"/>
                <a:gd name="T7" fmla="*/ 0 60000 65536"/>
                <a:gd name="T8" fmla="*/ 0 60000 65536"/>
                <a:gd name="T9" fmla="*/ 0 w 22501"/>
                <a:gd name="T10" fmla="*/ 0 h 39077"/>
                <a:gd name="T11" fmla="*/ 22501 w 22501"/>
                <a:gd name="T12" fmla="*/ 39077 h 390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501" h="39077" fill="none" extrusionOk="0">
                  <a:moveTo>
                    <a:pt x="22501" y="39058"/>
                  </a:moveTo>
                  <a:cubicBezTo>
                    <a:pt x="22200" y="39070"/>
                    <a:pt x="21900" y="39076"/>
                    <a:pt x="21600" y="39077"/>
                  </a:cubicBezTo>
                  <a:cubicBezTo>
                    <a:pt x="9670" y="39077"/>
                    <a:pt x="0" y="29406"/>
                    <a:pt x="0" y="17477"/>
                  </a:cubicBezTo>
                  <a:cubicBezTo>
                    <a:pt x="-1" y="10561"/>
                    <a:pt x="3311" y="4063"/>
                    <a:pt x="8906" y="-1"/>
                  </a:cubicBezTo>
                </a:path>
                <a:path w="22501" h="39077" stroke="0" extrusionOk="0">
                  <a:moveTo>
                    <a:pt x="22501" y="39058"/>
                  </a:moveTo>
                  <a:cubicBezTo>
                    <a:pt x="22200" y="39070"/>
                    <a:pt x="21900" y="39076"/>
                    <a:pt x="21600" y="39077"/>
                  </a:cubicBezTo>
                  <a:cubicBezTo>
                    <a:pt x="9670" y="39077"/>
                    <a:pt x="0" y="29406"/>
                    <a:pt x="0" y="17477"/>
                  </a:cubicBezTo>
                  <a:cubicBezTo>
                    <a:pt x="-1" y="10561"/>
                    <a:pt x="3311" y="4063"/>
                    <a:pt x="8906" y="-1"/>
                  </a:cubicBezTo>
                  <a:lnTo>
                    <a:pt x="21600" y="17477"/>
                  </a:lnTo>
                  <a:lnTo>
                    <a:pt x="22501" y="39058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arrow" w="sm" len="lg"/>
              <a:tailEnd type="arrow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1" name="Text Box 68"/>
            <p:cNvSpPr txBox="1">
              <a:spLocks noChangeArrowheads="1"/>
            </p:cNvSpPr>
            <p:nvPr/>
          </p:nvSpPr>
          <p:spPr bwMode="auto">
            <a:xfrm>
              <a:off x="6107906" y="2312194"/>
              <a:ext cx="37702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</a:rPr>
                <a:t>20</a:t>
              </a:r>
              <a:endParaRPr lang="th-TH" altLang="en-US" sz="1350">
                <a:latin typeface="Arial" panose="020B0604020202020204" pitchFamily="34" charset="0"/>
              </a:endParaRPr>
            </a:p>
          </p:txBody>
        </p:sp>
        <p:sp>
          <p:nvSpPr>
            <p:cNvPr id="22" name="Text Box 70"/>
            <p:cNvSpPr txBox="1">
              <a:spLocks noChangeArrowheads="1"/>
            </p:cNvSpPr>
            <p:nvPr/>
          </p:nvSpPr>
          <p:spPr bwMode="auto">
            <a:xfrm rot="-5400000">
              <a:off x="7552336" y="3717109"/>
              <a:ext cx="377026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</a:rPr>
                <a:t>13</a:t>
              </a:r>
              <a:endParaRPr lang="th-TH" altLang="en-US" sz="1350">
                <a:latin typeface="Arial" panose="020B0604020202020204" pitchFamily="34" charset="0"/>
              </a:endParaRPr>
            </a:p>
          </p:txBody>
        </p:sp>
        <p:sp>
          <p:nvSpPr>
            <p:cNvPr id="23" name="Text Box 71"/>
            <p:cNvSpPr txBox="1">
              <a:spLocks noChangeArrowheads="1"/>
            </p:cNvSpPr>
            <p:nvPr/>
          </p:nvSpPr>
          <p:spPr bwMode="auto">
            <a:xfrm rot="4168347">
              <a:off x="5195711" y="3773664"/>
              <a:ext cx="537327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</a:rPr>
                <a:t>123</a:t>
              </a:r>
              <a:r>
                <a:rPr lang="en-US" altLang="en-US" sz="1350" baseline="30000">
                  <a:latin typeface="Arial" panose="020B0604020202020204" pitchFamily="34" charset="0"/>
                </a:rPr>
                <a:t>o</a:t>
              </a:r>
              <a:endParaRPr lang="th-TH" altLang="en-US" sz="1350" baseline="30000">
                <a:latin typeface="Arial" panose="020B0604020202020204" pitchFamily="34" charset="0"/>
              </a:endParaRPr>
            </a:p>
          </p:txBody>
        </p:sp>
        <p:sp>
          <p:nvSpPr>
            <p:cNvPr id="24" name="Text Box 72"/>
            <p:cNvSpPr txBox="1">
              <a:spLocks noChangeArrowheads="1"/>
            </p:cNvSpPr>
            <p:nvPr/>
          </p:nvSpPr>
          <p:spPr bwMode="auto">
            <a:xfrm>
              <a:off x="7078266" y="2350294"/>
              <a:ext cx="394097" cy="207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500" tIns="0" rIns="1350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350">
                  <a:latin typeface="Symbol" panose="05050102010706020507" pitchFamily="18" charset="2"/>
                </a:rPr>
                <a:t>f</a:t>
              </a:r>
              <a:r>
                <a:rPr lang="en-US" altLang="en-US" sz="1350">
                  <a:latin typeface="Arial" panose="020B0604020202020204" pitchFamily="34" charset="0"/>
                </a:rPr>
                <a:t>10</a:t>
              </a:r>
              <a:endParaRPr lang="th-TH" altLang="en-US" sz="1350">
                <a:latin typeface="Arial" panose="020B0604020202020204" pitchFamily="34" charset="0"/>
              </a:endParaRPr>
            </a:p>
          </p:txBody>
        </p:sp>
        <p:grpSp>
          <p:nvGrpSpPr>
            <p:cNvPr id="2" name="Group 88"/>
            <p:cNvGrpSpPr>
              <a:grpSpLocks/>
            </p:cNvGrpSpPr>
            <p:nvPr/>
          </p:nvGrpSpPr>
          <p:grpSpPr bwMode="auto">
            <a:xfrm>
              <a:off x="5622131" y="2845595"/>
              <a:ext cx="1777604" cy="1265635"/>
              <a:chOff x="3762" y="1670"/>
              <a:chExt cx="1493" cy="1063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46115" name="Freeform 32"/>
              <p:cNvSpPr>
                <a:spLocks/>
              </p:cNvSpPr>
              <p:nvPr/>
            </p:nvSpPr>
            <p:spPr bwMode="auto">
              <a:xfrm>
                <a:off x="3762" y="1670"/>
                <a:ext cx="1493" cy="1063"/>
              </a:xfrm>
              <a:custGeom>
                <a:avLst/>
                <a:gdLst>
                  <a:gd name="T0" fmla="*/ 1493 w 1493"/>
                  <a:gd name="T1" fmla="*/ 466 h 1063"/>
                  <a:gd name="T2" fmla="*/ 1493 w 1493"/>
                  <a:gd name="T3" fmla="*/ 1063 h 1063"/>
                  <a:gd name="T4" fmla="*/ 216 w 1493"/>
                  <a:gd name="T5" fmla="*/ 1063 h 1063"/>
                  <a:gd name="T6" fmla="*/ 216 w 1493"/>
                  <a:gd name="T7" fmla="*/ 706 h 1063"/>
                  <a:gd name="T8" fmla="*/ 0 w 1493"/>
                  <a:gd name="T9" fmla="*/ 475 h 1063"/>
                  <a:gd name="T10" fmla="*/ 216 w 1493"/>
                  <a:gd name="T11" fmla="*/ 475 h 1063"/>
                  <a:gd name="T12" fmla="*/ 216 w 1493"/>
                  <a:gd name="T13" fmla="*/ 1 h 1063"/>
                  <a:gd name="T14" fmla="*/ 1048 w 1493"/>
                  <a:gd name="T15" fmla="*/ 0 h 10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93"/>
                  <a:gd name="T25" fmla="*/ 0 h 1063"/>
                  <a:gd name="T26" fmla="*/ 1493 w 1493"/>
                  <a:gd name="T27" fmla="*/ 1063 h 10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93" h="1063">
                    <a:moveTo>
                      <a:pt x="1493" y="466"/>
                    </a:moveTo>
                    <a:lnTo>
                      <a:pt x="1493" y="1063"/>
                    </a:lnTo>
                    <a:lnTo>
                      <a:pt x="216" y="1063"/>
                    </a:lnTo>
                    <a:lnTo>
                      <a:pt x="216" y="706"/>
                    </a:lnTo>
                    <a:lnTo>
                      <a:pt x="0" y="475"/>
                    </a:lnTo>
                    <a:lnTo>
                      <a:pt x="216" y="475"/>
                    </a:lnTo>
                    <a:lnTo>
                      <a:pt x="216" y="1"/>
                    </a:lnTo>
                    <a:lnTo>
                      <a:pt x="1048" y="0"/>
                    </a:lnTo>
                  </a:path>
                </a:pathLst>
              </a:cu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6116" name="Arc 33"/>
              <p:cNvSpPr>
                <a:spLocks/>
              </p:cNvSpPr>
              <p:nvPr/>
            </p:nvSpPr>
            <p:spPr bwMode="auto">
              <a:xfrm>
                <a:off x="4798" y="1670"/>
                <a:ext cx="456" cy="477"/>
              </a:xfrm>
              <a:custGeom>
                <a:avLst/>
                <a:gdLst>
                  <a:gd name="T0" fmla="*/ 0 w 21600"/>
                  <a:gd name="T1" fmla="*/ 0 h 22501"/>
                  <a:gd name="T2" fmla="*/ 0 w 21600"/>
                  <a:gd name="T3" fmla="*/ 0 h 22501"/>
                  <a:gd name="T4" fmla="*/ 0 w 21600"/>
                  <a:gd name="T5" fmla="*/ 0 h 22501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501"/>
                  <a:gd name="T11" fmla="*/ 21600 w 21600"/>
                  <a:gd name="T12" fmla="*/ 22501 h 2250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501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00"/>
                      <a:pt x="21593" y="22200"/>
                      <a:pt x="21581" y="22501"/>
                    </a:cubicBezTo>
                  </a:path>
                  <a:path w="21600" h="22501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00"/>
                      <a:pt x="21593" y="22200"/>
                      <a:pt x="21581" y="22501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46117" name="Oval 42"/>
              <p:cNvSpPr>
                <a:spLocks noChangeArrowheads="1"/>
              </p:cNvSpPr>
              <p:nvPr/>
            </p:nvSpPr>
            <p:spPr bwMode="auto">
              <a:xfrm rot="5400000">
                <a:off x="4449" y="2074"/>
                <a:ext cx="434" cy="43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50000"/>
                  <a:buFont typeface="Wingdings 2" panose="05020102010507070707" pitchFamily="18" charset="2"/>
                  <a:buChar char=""/>
                  <a:defRPr sz="32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60000"/>
                  <a:buFont typeface="Wingdings 2" panose="05020102010507070707" pitchFamily="18" charset="2"/>
                  <a:buChar char=""/>
                  <a:defRPr sz="28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60000"/>
                  <a:buFont typeface="Wingdings 2" panose="05020102010507070707" pitchFamily="18" charset="2"/>
                  <a:buChar char=""/>
                  <a:defRPr sz="24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60000"/>
                  <a:buFont typeface="Wingdings 2" panose="05020102010507070707" pitchFamily="18" charset="2"/>
                  <a:buChar char=""/>
                  <a:defRPr sz="20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SzPct val="60000"/>
                  <a:buFont typeface="Wingdings 2" panose="05020102010507070707" pitchFamily="18" charset="2"/>
                  <a:buChar char=""/>
                  <a:defRPr sz="20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 2" panose="05020102010507070707" pitchFamily="18" charset="2"/>
                  <a:buChar char=""/>
                  <a:defRPr sz="20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 2" panose="05020102010507070707" pitchFamily="18" charset="2"/>
                  <a:buChar char=""/>
                  <a:defRPr sz="20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 2" panose="05020102010507070707" pitchFamily="18" charset="2"/>
                  <a:buChar char=""/>
                  <a:defRPr sz="20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60000"/>
                  <a:buFont typeface="Wingdings 2" panose="05020102010507070707" pitchFamily="18" charset="2"/>
                  <a:buChar char=""/>
                  <a:defRPr sz="20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350">
                  <a:latin typeface="Arial" panose="020B0604020202020204" pitchFamily="34" charset="0"/>
                </a:endParaRPr>
              </a:p>
            </p:txBody>
          </p:sp>
          <p:sp>
            <p:nvSpPr>
              <p:cNvPr id="46118" name="Line 43"/>
              <p:cNvSpPr>
                <a:spLocks noChangeShapeType="1"/>
              </p:cNvSpPr>
              <p:nvPr/>
            </p:nvSpPr>
            <p:spPr bwMode="auto">
              <a:xfrm rot="-5400000">
                <a:off x="4671" y="2258"/>
                <a:ext cx="0" cy="71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6119" name="Line 44"/>
              <p:cNvSpPr>
                <a:spLocks noChangeShapeType="1"/>
              </p:cNvSpPr>
              <p:nvPr/>
            </p:nvSpPr>
            <p:spPr bwMode="auto">
              <a:xfrm rot="-5400000">
                <a:off x="4891" y="2155"/>
                <a:ext cx="0" cy="277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6120" name="Line 45"/>
              <p:cNvSpPr>
                <a:spLocks noChangeShapeType="1"/>
              </p:cNvSpPr>
              <p:nvPr/>
            </p:nvSpPr>
            <p:spPr bwMode="auto">
              <a:xfrm rot="5400000" flipH="1">
                <a:off x="4440" y="2150"/>
                <a:ext cx="0" cy="287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6121" name="Line 46"/>
              <p:cNvSpPr>
                <a:spLocks noChangeShapeType="1"/>
              </p:cNvSpPr>
              <p:nvPr/>
            </p:nvSpPr>
            <p:spPr bwMode="auto">
              <a:xfrm rot="10800000">
                <a:off x="4667" y="2257"/>
                <a:ext cx="0" cy="72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6122" name="Line 47"/>
              <p:cNvSpPr>
                <a:spLocks noChangeShapeType="1"/>
              </p:cNvSpPr>
              <p:nvPr/>
            </p:nvSpPr>
            <p:spPr bwMode="auto">
              <a:xfrm rot="10800000">
                <a:off x="4667" y="1924"/>
                <a:ext cx="0" cy="287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6123" name="Line 48"/>
              <p:cNvSpPr>
                <a:spLocks noChangeShapeType="1"/>
              </p:cNvSpPr>
              <p:nvPr/>
            </p:nvSpPr>
            <p:spPr bwMode="auto">
              <a:xfrm rot="10800000">
                <a:off x="4667" y="2379"/>
                <a:ext cx="0" cy="283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</p:grpSp>
        <p:sp>
          <p:nvSpPr>
            <p:cNvPr id="39" name="Line 62"/>
            <p:cNvSpPr>
              <a:spLocks noChangeShapeType="1"/>
            </p:cNvSpPr>
            <p:nvPr/>
          </p:nvSpPr>
          <p:spPr bwMode="auto">
            <a:xfrm flipV="1">
              <a:off x="7253288" y="2850356"/>
              <a:ext cx="219075" cy="1869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0" name="Line 41"/>
            <p:cNvSpPr>
              <a:spLocks noChangeShapeType="1"/>
            </p:cNvSpPr>
            <p:nvPr/>
          </p:nvSpPr>
          <p:spPr bwMode="auto">
            <a:xfrm flipV="1">
              <a:off x="6961585" y="3019426"/>
              <a:ext cx="314325" cy="2690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1" name="Line 63"/>
            <p:cNvSpPr>
              <a:spLocks noChangeShapeType="1"/>
            </p:cNvSpPr>
            <p:nvPr/>
          </p:nvSpPr>
          <p:spPr bwMode="auto">
            <a:xfrm>
              <a:off x="7467600" y="2852738"/>
              <a:ext cx="1666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2" name="Text Box 73"/>
            <p:cNvSpPr txBox="1">
              <a:spLocks noChangeArrowheads="1"/>
            </p:cNvSpPr>
            <p:nvPr/>
          </p:nvSpPr>
          <p:spPr bwMode="auto">
            <a:xfrm>
              <a:off x="7406879" y="2652713"/>
              <a:ext cx="502061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350">
                  <a:latin typeface="Arial" panose="020B0604020202020204" pitchFamily="34" charset="0"/>
                </a:rPr>
                <a:t>R16</a:t>
              </a:r>
              <a:endParaRPr lang="th-TH" altLang="en-US" sz="1350">
                <a:latin typeface="Arial" panose="020B0604020202020204" pitchFamily="34" charset="0"/>
              </a:endParaRPr>
            </a:p>
          </p:txBody>
        </p:sp>
        <p:sp>
          <p:nvSpPr>
            <p:cNvPr id="43" name="Line 52"/>
            <p:cNvSpPr>
              <a:spLocks noChangeShapeType="1"/>
            </p:cNvSpPr>
            <p:nvPr/>
          </p:nvSpPr>
          <p:spPr bwMode="auto">
            <a:xfrm flipV="1">
              <a:off x="6698456" y="2458642"/>
              <a:ext cx="0" cy="63936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4" name="Line 59"/>
            <p:cNvSpPr>
              <a:spLocks noChangeShapeType="1"/>
            </p:cNvSpPr>
            <p:nvPr/>
          </p:nvSpPr>
          <p:spPr bwMode="auto">
            <a:xfrm>
              <a:off x="7174706" y="3589735"/>
              <a:ext cx="6953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5" name="Line 80"/>
            <p:cNvSpPr>
              <a:spLocks noChangeShapeType="1"/>
            </p:cNvSpPr>
            <p:nvPr/>
          </p:nvSpPr>
          <p:spPr bwMode="auto">
            <a:xfrm flipV="1">
              <a:off x="5869781" y="2437211"/>
              <a:ext cx="0" cy="3536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7" name="Text Box 85"/>
            <p:cNvSpPr txBox="1">
              <a:spLocks noChangeArrowheads="1"/>
            </p:cNvSpPr>
            <p:nvPr/>
          </p:nvSpPr>
          <p:spPr bwMode="auto">
            <a:xfrm>
              <a:off x="5281613" y="1796654"/>
              <a:ext cx="11336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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"/>
                <a:defRPr sz="28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"/>
                <a:defRPr sz="24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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 2" panose="05020102010507070707" pitchFamily="18" charset="2"/>
                <a:buChar char="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Example</a:t>
              </a:r>
              <a:endParaRPr lang="th-TH" altLang="en-US" sz="1800" b="1" dirty="0">
                <a:latin typeface="Arial" panose="020B0604020202020204" pitchFamily="34" charset="0"/>
              </a:endParaRPr>
            </a:p>
          </p:txBody>
        </p:sp>
        <p:sp>
          <p:nvSpPr>
            <p:cNvPr id="48" name="Freeform 64"/>
            <p:cNvSpPr>
              <a:spLocks/>
            </p:cNvSpPr>
            <p:nvPr/>
          </p:nvSpPr>
          <p:spPr bwMode="auto">
            <a:xfrm>
              <a:off x="6800850" y="2543175"/>
              <a:ext cx="314325" cy="820341"/>
            </a:xfrm>
            <a:custGeom>
              <a:avLst/>
              <a:gdLst>
                <a:gd name="T0" fmla="*/ 0 w 234"/>
                <a:gd name="T1" fmla="*/ 2147483646 h 613"/>
                <a:gd name="T2" fmla="*/ 2147483646 w 234"/>
                <a:gd name="T3" fmla="*/ 0 h 613"/>
                <a:gd name="T4" fmla="*/ 0 60000 65536"/>
                <a:gd name="T5" fmla="*/ 0 60000 65536"/>
                <a:gd name="T6" fmla="*/ 0 w 234"/>
                <a:gd name="T7" fmla="*/ 0 h 613"/>
                <a:gd name="T8" fmla="*/ 234 w 234"/>
                <a:gd name="T9" fmla="*/ 613 h 6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4" h="613">
                  <a:moveTo>
                    <a:pt x="0" y="613"/>
                  </a:moveTo>
                  <a:lnTo>
                    <a:pt x="234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arrow" w="sm" len="lg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C31B9-8F7A-4786-80D3-5AAD35D0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F5EA02-69A3-4A1A-8868-68E158BA9F90}"/>
              </a:ext>
            </a:extLst>
          </p:cNvPr>
          <p:cNvSpPr/>
          <p:nvPr/>
        </p:nvSpPr>
        <p:spPr>
          <a:xfrm>
            <a:off x="5974707" y="2145323"/>
            <a:ext cx="3169293" cy="32971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9082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699" y="1116623"/>
            <a:ext cx="7816361" cy="3965331"/>
          </a:xfrm>
        </p:spPr>
        <p:txBody>
          <a:bodyPr anchor="ctr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none" dirty="0">
                <a:ln/>
                <a:solidFill>
                  <a:schemeClr val="accent2">
                    <a:lumMod val="50000"/>
                  </a:schemeClr>
                </a:solidFill>
              </a:rPr>
              <a:t>DIMENSIONING </a:t>
            </a:r>
            <a:br>
              <a:rPr lang="en-US" b="1" cap="none" dirty="0">
                <a:ln/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4400" b="1" cap="none" dirty="0">
                <a:ln/>
                <a:solidFill>
                  <a:schemeClr val="accent2">
                    <a:lumMod val="50000"/>
                  </a:schemeClr>
                </a:solidFill>
              </a:rPr>
              <a:t>~ Recommended Practice ~</a:t>
            </a:r>
            <a:endParaRPr lang="en-US" b="1" cap="none" dirty="0">
              <a:ln/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277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dim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49" y="1843087"/>
            <a:ext cx="6998787" cy="447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45201" y="416941"/>
            <a:ext cx="6589199" cy="1280890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none" dirty="0">
                <a:ln/>
                <a:solidFill>
                  <a:schemeClr val="accent2">
                    <a:lumMod val="50000"/>
                  </a:schemeClr>
                </a:solidFill>
              </a:rPr>
              <a:t>ENGINEERING DRAWING BASIC DIMENSIONING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211654-C406-456B-9EEB-646D7453A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22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51" name="AutoShape 135"/>
          <p:cNvSpPr>
            <a:spLocks noChangeArrowheads="1"/>
          </p:cNvSpPr>
          <p:nvPr/>
        </p:nvSpPr>
        <p:spPr bwMode="auto">
          <a:xfrm>
            <a:off x="2167303" y="4286249"/>
            <a:ext cx="2743200" cy="2171700"/>
          </a:xfrm>
          <a:prstGeom prst="roundRect">
            <a:avLst>
              <a:gd name="adj" fmla="val 8593"/>
            </a:avLst>
          </a:prstGeom>
          <a:solidFill>
            <a:schemeClr val="bg1">
              <a:lumMod val="50000"/>
            </a:scheme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350"/>
          </a:p>
        </p:txBody>
      </p:sp>
      <p:sp>
        <p:nvSpPr>
          <p:cNvPr id="49155" name="Text Box 51"/>
          <p:cNvSpPr txBox="1">
            <a:spLocks noChangeArrowheads="1"/>
          </p:cNvSpPr>
          <p:nvPr/>
        </p:nvSpPr>
        <p:spPr bwMode="auto">
          <a:xfrm>
            <a:off x="1143000" y="990601"/>
            <a:ext cx="6858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3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14340" name="Text Box 67"/>
          <p:cNvSpPr txBox="1">
            <a:spLocks noChangeArrowheads="1"/>
          </p:cNvSpPr>
          <p:nvPr/>
        </p:nvSpPr>
        <p:spPr bwMode="auto">
          <a:xfrm>
            <a:off x="1314450" y="612042"/>
            <a:ext cx="6858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en-US" sz="4400" b="1" dirty="0">
                <a:ln/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EXTENSION LINE</a:t>
            </a:r>
            <a:endParaRPr lang="th-TH" altLang="en-US" sz="4400" b="1" dirty="0">
              <a:ln/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6085" name="Text Box 69"/>
          <p:cNvSpPr txBox="1">
            <a:spLocks noChangeArrowheads="1"/>
          </p:cNvSpPr>
          <p:nvPr/>
        </p:nvSpPr>
        <p:spPr bwMode="auto">
          <a:xfrm>
            <a:off x="1428751" y="1485901"/>
            <a:ext cx="65722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1463" indent="-271463"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Always leave a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visible gap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(≈ 1 mm) from a view or center lines before start drawing a line.</a:t>
            </a:r>
          </a:p>
        </p:txBody>
      </p:sp>
      <p:sp>
        <p:nvSpPr>
          <p:cNvPr id="86089" name="Text Box 73"/>
          <p:cNvSpPr txBox="1">
            <a:spLocks noChangeArrowheads="1"/>
          </p:cNvSpPr>
          <p:nvPr/>
        </p:nvSpPr>
        <p:spPr bwMode="auto">
          <a:xfrm>
            <a:off x="1428750" y="2475280"/>
            <a:ext cx="67437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1463" indent="-271463"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Extend the lines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beyond</a:t>
            </a:r>
            <a:r>
              <a:rPr lang="en-US" sz="2400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(last) dimension line 2-3 mm.</a:t>
            </a:r>
          </a:p>
        </p:txBody>
      </p:sp>
      <p:sp>
        <p:nvSpPr>
          <p:cNvPr id="86092" name="Freeform 76"/>
          <p:cNvSpPr>
            <a:spLocks/>
          </p:cNvSpPr>
          <p:nvPr/>
        </p:nvSpPr>
        <p:spPr bwMode="auto">
          <a:xfrm>
            <a:off x="2439958" y="5139929"/>
            <a:ext cx="1468040" cy="1144190"/>
          </a:xfrm>
          <a:custGeom>
            <a:avLst/>
            <a:gdLst>
              <a:gd name="T0" fmla="*/ 2147483646 w 1233"/>
              <a:gd name="T1" fmla="*/ 2147483646 h 961"/>
              <a:gd name="T2" fmla="*/ 2147483646 w 1233"/>
              <a:gd name="T3" fmla="*/ 2147483646 h 961"/>
              <a:gd name="T4" fmla="*/ 2147483646 w 1233"/>
              <a:gd name="T5" fmla="*/ 2147483646 h 961"/>
              <a:gd name="T6" fmla="*/ 2147483646 w 1233"/>
              <a:gd name="T7" fmla="*/ 2147483646 h 961"/>
              <a:gd name="T8" fmla="*/ 2147483646 w 1233"/>
              <a:gd name="T9" fmla="*/ 0 h 961"/>
              <a:gd name="T10" fmla="*/ 0 w 1233"/>
              <a:gd name="T11" fmla="*/ 0 h 961"/>
              <a:gd name="T12" fmla="*/ 2147483646 w 1233"/>
              <a:gd name="T13" fmla="*/ 2147483646 h 96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33"/>
              <a:gd name="T22" fmla="*/ 0 h 961"/>
              <a:gd name="T23" fmla="*/ 1233 w 1233"/>
              <a:gd name="T24" fmla="*/ 961 h 96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33" h="961">
                <a:moveTo>
                  <a:pt x="1" y="961"/>
                </a:moveTo>
                <a:lnTo>
                  <a:pt x="1233" y="961"/>
                </a:lnTo>
                <a:lnTo>
                  <a:pt x="1233" y="513"/>
                </a:lnTo>
                <a:lnTo>
                  <a:pt x="977" y="513"/>
                </a:lnTo>
                <a:lnTo>
                  <a:pt x="978" y="0"/>
                </a:lnTo>
                <a:lnTo>
                  <a:pt x="0" y="0"/>
                </a:lnTo>
                <a:lnTo>
                  <a:pt x="1" y="961"/>
                </a:lnTo>
                <a:close/>
              </a:path>
            </a:pathLst>
          </a:custGeom>
          <a:solidFill>
            <a:srgbClr val="FF0066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FF0066"/>
              </a:solidFill>
            </a:endParaRPr>
          </a:p>
        </p:txBody>
      </p:sp>
      <p:sp>
        <p:nvSpPr>
          <p:cNvPr id="86093" name="Line 77"/>
          <p:cNvSpPr>
            <a:spLocks noChangeShapeType="1"/>
          </p:cNvSpPr>
          <p:nvPr/>
        </p:nvSpPr>
        <p:spPr bwMode="auto">
          <a:xfrm>
            <a:off x="3967529" y="5750718"/>
            <a:ext cx="497681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094" name="Line 78"/>
          <p:cNvSpPr>
            <a:spLocks noChangeShapeType="1"/>
          </p:cNvSpPr>
          <p:nvPr/>
        </p:nvSpPr>
        <p:spPr bwMode="auto">
          <a:xfrm>
            <a:off x="3956813" y="6286499"/>
            <a:ext cx="794147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095" name="Line 79"/>
          <p:cNvSpPr>
            <a:spLocks noChangeShapeType="1"/>
          </p:cNvSpPr>
          <p:nvPr/>
        </p:nvSpPr>
        <p:spPr bwMode="auto">
          <a:xfrm>
            <a:off x="4355672" y="5720954"/>
            <a:ext cx="0" cy="592931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096" name="Line 80"/>
          <p:cNvSpPr>
            <a:spLocks noChangeShapeType="1"/>
          </p:cNvSpPr>
          <p:nvPr/>
        </p:nvSpPr>
        <p:spPr bwMode="auto">
          <a:xfrm>
            <a:off x="3655584" y="5135165"/>
            <a:ext cx="1100138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097" name="Line 81"/>
          <p:cNvSpPr>
            <a:spLocks noChangeShapeType="1"/>
          </p:cNvSpPr>
          <p:nvPr/>
        </p:nvSpPr>
        <p:spPr bwMode="auto">
          <a:xfrm>
            <a:off x="4652138" y="5107781"/>
            <a:ext cx="0" cy="119896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00" name="Oval 84"/>
          <p:cNvSpPr>
            <a:spLocks noChangeArrowheads="1"/>
          </p:cNvSpPr>
          <p:nvPr/>
        </p:nvSpPr>
        <p:spPr bwMode="auto">
          <a:xfrm>
            <a:off x="3827035" y="6179344"/>
            <a:ext cx="178594" cy="178594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01" name="Oval 85"/>
          <p:cNvSpPr>
            <a:spLocks noChangeArrowheads="1"/>
          </p:cNvSpPr>
          <p:nvPr/>
        </p:nvSpPr>
        <p:spPr bwMode="auto">
          <a:xfrm>
            <a:off x="3819892" y="5669757"/>
            <a:ext cx="183356" cy="183356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02" name="Oval 86"/>
          <p:cNvSpPr>
            <a:spLocks noChangeArrowheads="1"/>
          </p:cNvSpPr>
          <p:nvPr/>
        </p:nvSpPr>
        <p:spPr bwMode="auto">
          <a:xfrm>
            <a:off x="3503185" y="5036344"/>
            <a:ext cx="178594" cy="178594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05" name="Line 89"/>
          <p:cNvSpPr>
            <a:spLocks noChangeShapeType="1"/>
          </p:cNvSpPr>
          <p:nvPr/>
        </p:nvSpPr>
        <p:spPr bwMode="auto">
          <a:xfrm flipV="1">
            <a:off x="2439957" y="4444603"/>
            <a:ext cx="0" cy="63817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06" name="Line 90"/>
          <p:cNvSpPr>
            <a:spLocks noChangeShapeType="1"/>
          </p:cNvSpPr>
          <p:nvPr/>
        </p:nvSpPr>
        <p:spPr bwMode="auto">
          <a:xfrm flipV="1">
            <a:off x="3604388" y="4444603"/>
            <a:ext cx="0" cy="638175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09" name="Line 93"/>
          <p:cNvSpPr>
            <a:spLocks noChangeShapeType="1"/>
          </p:cNvSpPr>
          <p:nvPr/>
        </p:nvSpPr>
        <p:spPr bwMode="auto">
          <a:xfrm>
            <a:off x="2411383" y="4536280"/>
            <a:ext cx="1221581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16" name="Oval 100"/>
          <p:cNvSpPr>
            <a:spLocks noChangeArrowheads="1"/>
          </p:cNvSpPr>
          <p:nvPr/>
        </p:nvSpPr>
        <p:spPr bwMode="auto">
          <a:xfrm>
            <a:off x="2350661" y="5029200"/>
            <a:ext cx="173831" cy="173831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17" name="Oval 101"/>
          <p:cNvSpPr>
            <a:spLocks noChangeArrowheads="1"/>
          </p:cNvSpPr>
          <p:nvPr/>
        </p:nvSpPr>
        <p:spPr bwMode="auto">
          <a:xfrm>
            <a:off x="4660473" y="5048250"/>
            <a:ext cx="169069" cy="169069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18" name="Oval 102"/>
          <p:cNvSpPr>
            <a:spLocks noChangeArrowheads="1"/>
          </p:cNvSpPr>
          <p:nvPr/>
        </p:nvSpPr>
        <p:spPr bwMode="auto">
          <a:xfrm>
            <a:off x="2348279" y="4345782"/>
            <a:ext cx="173831" cy="173831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19" name="Oval 103"/>
          <p:cNvSpPr>
            <a:spLocks noChangeArrowheads="1"/>
          </p:cNvSpPr>
          <p:nvPr/>
        </p:nvSpPr>
        <p:spPr bwMode="auto">
          <a:xfrm>
            <a:off x="3519854" y="4352925"/>
            <a:ext cx="169069" cy="169069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20" name="Oval 104"/>
          <p:cNvSpPr>
            <a:spLocks noChangeArrowheads="1"/>
          </p:cNvSpPr>
          <p:nvPr/>
        </p:nvSpPr>
        <p:spPr bwMode="auto">
          <a:xfrm>
            <a:off x="4665236" y="6193632"/>
            <a:ext cx="173831" cy="173831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46" name="Oval 130"/>
          <p:cNvSpPr>
            <a:spLocks noChangeArrowheads="1"/>
          </p:cNvSpPr>
          <p:nvPr/>
        </p:nvSpPr>
        <p:spPr bwMode="auto">
          <a:xfrm>
            <a:off x="4365198" y="5669756"/>
            <a:ext cx="159544" cy="159544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49" name="Text Box 133"/>
          <p:cNvSpPr txBox="1">
            <a:spLocks noChangeArrowheads="1"/>
          </p:cNvSpPr>
          <p:nvPr/>
        </p:nvSpPr>
        <p:spPr bwMode="auto">
          <a:xfrm>
            <a:off x="2522109" y="3730230"/>
            <a:ext cx="21300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>
                <a:latin typeface="Arial" panose="020B0604020202020204" pitchFamily="34" charset="0"/>
              </a:rPr>
              <a:t>Good practice</a:t>
            </a:r>
            <a:endParaRPr lang="th-TH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86163" name="Oval 147"/>
          <p:cNvSpPr>
            <a:spLocks noChangeArrowheads="1"/>
          </p:cNvSpPr>
          <p:nvPr/>
        </p:nvSpPr>
        <p:spPr bwMode="auto">
          <a:xfrm>
            <a:off x="2742376" y="5481636"/>
            <a:ext cx="510778" cy="510779"/>
          </a:xfrm>
          <a:prstGeom prst="ellipse">
            <a:avLst/>
          </a:prstGeom>
          <a:solidFill>
            <a:schemeClr val="tx1">
              <a:lumMod val="75000"/>
            </a:schemeClr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64" name="Line 148"/>
          <p:cNvSpPr>
            <a:spLocks noChangeShapeType="1"/>
          </p:cNvSpPr>
          <p:nvPr/>
        </p:nvSpPr>
        <p:spPr bwMode="auto">
          <a:xfrm>
            <a:off x="2999550" y="5703094"/>
            <a:ext cx="0" cy="7501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65" name="Line 149"/>
          <p:cNvSpPr>
            <a:spLocks noChangeShapeType="1"/>
          </p:cNvSpPr>
          <p:nvPr/>
        </p:nvSpPr>
        <p:spPr bwMode="auto">
          <a:xfrm>
            <a:off x="2999550" y="5367338"/>
            <a:ext cx="0" cy="30361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66" name="Line 150"/>
          <p:cNvSpPr>
            <a:spLocks noChangeShapeType="1"/>
          </p:cNvSpPr>
          <p:nvPr/>
        </p:nvSpPr>
        <p:spPr bwMode="auto">
          <a:xfrm flipH="1">
            <a:off x="3074559" y="5742384"/>
            <a:ext cx="300038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67" name="Line 151"/>
          <p:cNvSpPr>
            <a:spLocks noChangeShapeType="1"/>
          </p:cNvSpPr>
          <p:nvPr/>
        </p:nvSpPr>
        <p:spPr bwMode="auto">
          <a:xfrm rot="-5400000">
            <a:off x="2998955" y="5703688"/>
            <a:ext cx="0" cy="75009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68" name="Line 152"/>
          <p:cNvSpPr>
            <a:spLocks noChangeShapeType="1"/>
          </p:cNvSpPr>
          <p:nvPr/>
        </p:nvSpPr>
        <p:spPr bwMode="auto">
          <a:xfrm>
            <a:off x="2999550" y="5810250"/>
            <a:ext cx="0" cy="30361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69" name="Line 153"/>
          <p:cNvSpPr>
            <a:spLocks noChangeShapeType="1"/>
          </p:cNvSpPr>
          <p:nvPr/>
        </p:nvSpPr>
        <p:spPr bwMode="auto">
          <a:xfrm flipH="1">
            <a:off x="2624503" y="5742384"/>
            <a:ext cx="300038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78" name="Line 162"/>
          <p:cNvSpPr>
            <a:spLocks noChangeShapeType="1"/>
          </p:cNvSpPr>
          <p:nvPr/>
        </p:nvSpPr>
        <p:spPr bwMode="auto">
          <a:xfrm flipV="1">
            <a:off x="2995978" y="4760119"/>
            <a:ext cx="0" cy="535781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79" name="Line 163"/>
          <p:cNvSpPr>
            <a:spLocks noChangeShapeType="1"/>
          </p:cNvSpPr>
          <p:nvPr/>
        </p:nvSpPr>
        <p:spPr bwMode="auto">
          <a:xfrm>
            <a:off x="2414954" y="4843462"/>
            <a:ext cx="603647" cy="0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6180" name="Oval 164"/>
          <p:cNvSpPr>
            <a:spLocks noChangeArrowheads="1"/>
          </p:cNvSpPr>
          <p:nvPr/>
        </p:nvSpPr>
        <p:spPr bwMode="auto">
          <a:xfrm>
            <a:off x="2903110" y="5247085"/>
            <a:ext cx="178594" cy="178594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6181" name="Oval 165"/>
          <p:cNvSpPr>
            <a:spLocks noChangeArrowheads="1"/>
          </p:cNvSpPr>
          <p:nvPr/>
        </p:nvSpPr>
        <p:spPr bwMode="auto">
          <a:xfrm>
            <a:off x="2916208" y="4663679"/>
            <a:ext cx="169069" cy="169069"/>
          </a:xfrm>
          <a:prstGeom prst="ellipse">
            <a:avLst/>
          </a:prstGeom>
          <a:noFill/>
          <a:ln w="9525">
            <a:solidFill>
              <a:srgbClr val="45F727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grpSp>
        <p:nvGrpSpPr>
          <p:cNvPr id="2" name="Group 176"/>
          <p:cNvGrpSpPr>
            <a:grpSpLocks/>
          </p:cNvGrpSpPr>
          <p:nvPr/>
        </p:nvGrpSpPr>
        <p:grpSpPr bwMode="auto">
          <a:xfrm>
            <a:off x="5253403" y="4181474"/>
            <a:ext cx="2681288" cy="2333625"/>
            <a:chOff x="3024" y="2168"/>
            <a:chExt cx="2252" cy="196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377" name="AutoShape 136"/>
            <p:cNvSpPr>
              <a:spLocks noChangeArrowheads="1"/>
            </p:cNvSpPr>
            <p:nvPr/>
          </p:nvSpPr>
          <p:spPr bwMode="auto">
            <a:xfrm>
              <a:off x="3024" y="2168"/>
              <a:ext cx="2252" cy="1960"/>
            </a:xfrm>
            <a:prstGeom prst="roundRect">
              <a:avLst>
                <a:gd name="adj" fmla="val 8593"/>
              </a:avLst>
            </a:prstGeom>
            <a:grp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78" name="Freeform 105"/>
            <p:cNvSpPr>
              <a:spLocks/>
            </p:cNvSpPr>
            <p:nvPr/>
          </p:nvSpPr>
          <p:spPr bwMode="auto">
            <a:xfrm>
              <a:off x="3175" y="2973"/>
              <a:ext cx="1233" cy="961"/>
            </a:xfrm>
            <a:custGeom>
              <a:avLst/>
              <a:gdLst>
                <a:gd name="T0" fmla="*/ 1 w 1233"/>
                <a:gd name="T1" fmla="*/ 961 h 961"/>
                <a:gd name="T2" fmla="*/ 1233 w 1233"/>
                <a:gd name="T3" fmla="*/ 961 h 961"/>
                <a:gd name="T4" fmla="*/ 1233 w 1233"/>
                <a:gd name="T5" fmla="*/ 513 h 961"/>
                <a:gd name="T6" fmla="*/ 977 w 1233"/>
                <a:gd name="T7" fmla="*/ 513 h 961"/>
                <a:gd name="T8" fmla="*/ 978 w 1233"/>
                <a:gd name="T9" fmla="*/ 0 h 961"/>
                <a:gd name="T10" fmla="*/ 0 w 1233"/>
                <a:gd name="T11" fmla="*/ 0 h 961"/>
                <a:gd name="T12" fmla="*/ 1 w 1233"/>
                <a:gd name="T13" fmla="*/ 961 h 9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33"/>
                <a:gd name="T22" fmla="*/ 0 h 961"/>
                <a:gd name="T23" fmla="*/ 1233 w 1233"/>
                <a:gd name="T24" fmla="*/ 961 h 96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33" h="961">
                  <a:moveTo>
                    <a:pt x="1" y="961"/>
                  </a:moveTo>
                  <a:lnTo>
                    <a:pt x="1233" y="961"/>
                  </a:lnTo>
                  <a:lnTo>
                    <a:pt x="1233" y="513"/>
                  </a:lnTo>
                  <a:lnTo>
                    <a:pt x="977" y="513"/>
                  </a:lnTo>
                  <a:lnTo>
                    <a:pt x="978" y="0"/>
                  </a:lnTo>
                  <a:lnTo>
                    <a:pt x="0" y="0"/>
                  </a:lnTo>
                  <a:lnTo>
                    <a:pt x="1" y="961"/>
                  </a:lnTo>
                  <a:close/>
                </a:path>
              </a:pathLst>
            </a:custGeom>
            <a:solidFill>
              <a:srgbClr val="FF0066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79" name="Line 106"/>
            <p:cNvSpPr>
              <a:spLocks noChangeShapeType="1"/>
            </p:cNvSpPr>
            <p:nvPr/>
          </p:nvSpPr>
          <p:spPr bwMode="auto">
            <a:xfrm>
              <a:off x="4728" y="3486"/>
              <a:ext cx="106" cy="0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0" name="Line 107"/>
            <p:cNvSpPr>
              <a:spLocks noChangeShapeType="1"/>
            </p:cNvSpPr>
            <p:nvPr/>
          </p:nvSpPr>
          <p:spPr bwMode="auto">
            <a:xfrm>
              <a:off x="4731" y="3936"/>
              <a:ext cx="109" cy="0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1" name="Line 108"/>
            <p:cNvSpPr>
              <a:spLocks noChangeShapeType="1"/>
            </p:cNvSpPr>
            <p:nvPr/>
          </p:nvSpPr>
          <p:spPr bwMode="auto">
            <a:xfrm>
              <a:off x="4784" y="3461"/>
              <a:ext cx="0" cy="498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 type="arrow" w="sm" len="lg"/>
              <a:tailEnd type="arrow" w="sm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2" name="Line 109"/>
            <p:cNvSpPr>
              <a:spLocks noChangeShapeType="1"/>
            </p:cNvSpPr>
            <p:nvPr/>
          </p:nvSpPr>
          <p:spPr bwMode="auto">
            <a:xfrm>
              <a:off x="4982" y="2972"/>
              <a:ext cx="102" cy="0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3" name="Line 110"/>
            <p:cNvSpPr>
              <a:spLocks noChangeShapeType="1"/>
            </p:cNvSpPr>
            <p:nvPr/>
          </p:nvSpPr>
          <p:spPr bwMode="auto">
            <a:xfrm>
              <a:off x="5033" y="2949"/>
              <a:ext cx="0" cy="1007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 type="arrow" w="sm" len="lg"/>
              <a:tailEnd type="arrow" w="sm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4" name="Line 115"/>
            <p:cNvSpPr>
              <a:spLocks noChangeShapeType="1"/>
            </p:cNvSpPr>
            <p:nvPr/>
          </p:nvSpPr>
          <p:spPr bwMode="auto">
            <a:xfrm flipV="1">
              <a:off x="3175" y="2466"/>
              <a:ext cx="0" cy="505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5" name="Line 116"/>
            <p:cNvSpPr>
              <a:spLocks noChangeShapeType="1"/>
            </p:cNvSpPr>
            <p:nvPr/>
          </p:nvSpPr>
          <p:spPr bwMode="auto">
            <a:xfrm flipV="1">
              <a:off x="4153" y="2463"/>
              <a:ext cx="0" cy="505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6" name="Line 117"/>
            <p:cNvSpPr>
              <a:spLocks noChangeShapeType="1"/>
            </p:cNvSpPr>
            <p:nvPr/>
          </p:nvSpPr>
          <p:spPr bwMode="auto">
            <a:xfrm>
              <a:off x="3151" y="2468"/>
              <a:ext cx="1026" cy="0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 type="arrow" w="sm" len="lg"/>
              <a:tailEnd type="arrow" w="sm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7" name="Line 125"/>
            <p:cNvSpPr>
              <a:spLocks noChangeShapeType="1"/>
            </p:cNvSpPr>
            <p:nvPr/>
          </p:nvSpPr>
          <p:spPr bwMode="auto">
            <a:xfrm>
              <a:off x="4977" y="3936"/>
              <a:ext cx="109" cy="0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89" name="Oval 138"/>
            <p:cNvSpPr>
              <a:spLocks noChangeArrowheads="1"/>
            </p:cNvSpPr>
            <p:nvPr/>
          </p:nvSpPr>
          <p:spPr bwMode="auto">
            <a:xfrm>
              <a:off x="4572" y="3187"/>
              <a:ext cx="157" cy="157"/>
            </a:xfrm>
            <a:prstGeom prst="ellips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50" b="1">
                  <a:solidFill>
                    <a:srgbClr val="000000"/>
                  </a:solidFill>
                </a:rPr>
                <a:t>1</a:t>
              </a:r>
              <a:endParaRPr lang="th-TH" sz="1050" b="1">
                <a:solidFill>
                  <a:srgbClr val="000000"/>
                </a:solidFill>
              </a:endParaRPr>
            </a:p>
          </p:txBody>
        </p:sp>
        <p:sp>
          <p:nvSpPr>
            <p:cNvPr id="14390" name="Line 140"/>
            <p:cNvSpPr>
              <a:spLocks noChangeShapeType="1"/>
            </p:cNvSpPr>
            <p:nvPr/>
          </p:nvSpPr>
          <p:spPr bwMode="auto">
            <a:xfrm flipH="1">
              <a:off x="4546" y="3298"/>
              <a:ext cx="102" cy="186"/>
            </a:xfrm>
            <a:prstGeom prst="lin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91" name="Oval 141"/>
            <p:cNvSpPr>
              <a:spLocks noChangeArrowheads="1"/>
            </p:cNvSpPr>
            <p:nvPr/>
          </p:nvSpPr>
          <p:spPr bwMode="auto">
            <a:xfrm>
              <a:off x="4308" y="2707"/>
              <a:ext cx="157" cy="157"/>
            </a:xfrm>
            <a:prstGeom prst="ellips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50" b="1">
                  <a:solidFill>
                    <a:srgbClr val="000000"/>
                  </a:solidFill>
                </a:rPr>
                <a:t>2</a:t>
              </a:r>
              <a:endParaRPr lang="th-TH" sz="1050" b="1">
                <a:solidFill>
                  <a:srgbClr val="000000"/>
                </a:solidFill>
              </a:endParaRPr>
            </a:p>
          </p:txBody>
        </p:sp>
        <p:sp>
          <p:nvSpPr>
            <p:cNvPr id="14392" name="Line 142"/>
            <p:cNvSpPr>
              <a:spLocks noChangeShapeType="1"/>
            </p:cNvSpPr>
            <p:nvPr/>
          </p:nvSpPr>
          <p:spPr bwMode="auto">
            <a:xfrm flipH="1">
              <a:off x="4180" y="2800"/>
              <a:ext cx="174" cy="162"/>
            </a:xfrm>
            <a:prstGeom prst="lin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93" name="Oval 143"/>
            <p:cNvSpPr>
              <a:spLocks noChangeArrowheads="1"/>
            </p:cNvSpPr>
            <p:nvPr/>
          </p:nvSpPr>
          <p:spPr bwMode="auto">
            <a:xfrm>
              <a:off x="4260" y="2261"/>
              <a:ext cx="157" cy="157"/>
            </a:xfrm>
            <a:prstGeom prst="ellips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50" b="1">
                  <a:solidFill>
                    <a:srgbClr val="000000"/>
                  </a:solidFill>
                </a:rPr>
                <a:t>3</a:t>
              </a:r>
              <a:endParaRPr lang="th-TH" sz="1050" b="1">
                <a:solidFill>
                  <a:srgbClr val="000000"/>
                </a:solidFill>
              </a:endParaRPr>
            </a:p>
          </p:txBody>
        </p:sp>
        <p:sp>
          <p:nvSpPr>
            <p:cNvPr id="14394" name="Line 144"/>
            <p:cNvSpPr>
              <a:spLocks noChangeShapeType="1"/>
            </p:cNvSpPr>
            <p:nvPr/>
          </p:nvSpPr>
          <p:spPr bwMode="auto">
            <a:xfrm flipH="1">
              <a:off x="4180" y="2351"/>
              <a:ext cx="134" cy="125"/>
            </a:xfrm>
            <a:prstGeom prst="lin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95" name="Line 146"/>
            <p:cNvSpPr>
              <a:spLocks noChangeShapeType="1"/>
            </p:cNvSpPr>
            <p:nvPr/>
          </p:nvSpPr>
          <p:spPr bwMode="auto">
            <a:xfrm flipH="1">
              <a:off x="4592" y="3296"/>
              <a:ext cx="72" cy="632"/>
            </a:xfrm>
            <a:prstGeom prst="lin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96" name="Oval 154"/>
            <p:cNvSpPr>
              <a:spLocks noChangeArrowheads="1"/>
            </p:cNvSpPr>
            <p:nvPr/>
          </p:nvSpPr>
          <p:spPr bwMode="auto">
            <a:xfrm>
              <a:off x="3427" y="3268"/>
              <a:ext cx="429" cy="429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97" name="Line 155"/>
            <p:cNvSpPr>
              <a:spLocks noChangeShapeType="1"/>
            </p:cNvSpPr>
            <p:nvPr/>
          </p:nvSpPr>
          <p:spPr bwMode="auto">
            <a:xfrm>
              <a:off x="3643" y="3454"/>
              <a:ext cx="0" cy="63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98" name="Line 156"/>
            <p:cNvSpPr>
              <a:spLocks noChangeShapeType="1"/>
            </p:cNvSpPr>
            <p:nvPr/>
          </p:nvSpPr>
          <p:spPr bwMode="auto">
            <a:xfrm>
              <a:off x="3643" y="3172"/>
              <a:ext cx="0" cy="255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99" name="Line 157"/>
            <p:cNvSpPr>
              <a:spLocks noChangeShapeType="1"/>
            </p:cNvSpPr>
            <p:nvPr/>
          </p:nvSpPr>
          <p:spPr bwMode="auto">
            <a:xfrm flipH="1">
              <a:off x="3706" y="3487"/>
              <a:ext cx="252" cy="0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00" name="Line 158"/>
            <p:cNvSpPr>
              <a:spLocks noChangeShapeType="1"/>
            </p:cNvSpPr>
            <p:nvPr/>
          </p:nvSpPr>
          <p:spPr bwMode="auto">
            <a:xfrm rot="-5400000">
              <a:off x="3643" y="3454"/>
              <a:ext cx="0" cy="63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01" name="Line 159"/>
            <p:cNvSpPr>
              <a:spLocks noChangeShapeType="1"/>
            </p:cNvSpPr>
            <p:nvPr/>
          </p:nvSpPr>
          <p:spPr bwMode="auto">
            <a:xfrm>
              <a:off x="3643" y="3544"/>
              <a:ext cx="0" cy="255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02" name="Line 160"/>
            <p:cNvSpPr>
              <a:spLocks noChangeShapeType="1"/>
            </p:cNvSpPr>
            <p:nvPr/>
          </p:nvSpPr>
          <p:spPr bwMode="auto">
            <a:xfrm flipH="1">
              <a:off x="3328" y="3487"/>
              <a:ext cx="252" cy="0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03" name="Line 167"/>
            <p:cNvSpPr>
              <a:spLocks noChangeShapeType="1"/>
            </p:cNvSpPr>
            <p:nvPr/>
          </p:nvSpPr>
          <p:spPr bwMode="auto">
            <a:xfrm flipV="1">
              <a:off x="3642" y="2658"/>
              <a:ext cx="0" cy="516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04" name="Line 168"/>
            <p:cNvSpPr>
              <a:spLocks noChangeShapeType="1"/>
            </p:cNvSpPr>
            <p:nvPr/>
          </p:nvSpPr>
          <p:spPr bwMode="auto">
            <a:xfrm>
              <a:off x="3159" y="2730"/>
              <a:ext cx="507" cy="0"/>
            </a:xfrm>
            <a:prstGeom prst="line">
              <a:avLst/>
            </a:prstGeom>
            <a:grpFill/>
            <a:ln w="19050">
              <a:solidFill>
                <a:srgbClr val="0070C0"/>
              </a:solidFill>
              <a:round/>
              <a:headEnd type="arrow" w="sm" len="lg"/>
              <a:tailEnd type="arrow" w="sm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05" name="Oval 169"/>
            <p:cNvSpPr>
              <a:spLocks noChangeArrowheads="1"/>
            </p:cNvSpPr>
            <p:nvPr/>
          </p:nvSpPr>
          <p:spPr bwMode="auto">
            <a:xfrm>
              <a:off x="3780" y="2719"/>
              <a:ext cx="157" cy="157"/>
            </a:xfrm>
            <a:prstGeom prst="ellips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50" b="1" dirty="0">
                  <a:solidFill>
                    <a:srgbClr val="000000"/>
                  </a:solidFill>
                </a:rPr>
                <a:t>2</a:t>
              </a:r>
              <a:endParaRPr lang="th-TH" sz="1050" b="1" dirty="0">
                <a:solidFill>
                  <a:srgbClr val="000000"/>
                </a:solidFill>
              </a:endParaRPr>
            </a:p>
          </p:txBody>
        </p:sp>
        <p:sp>
          <p:nvSpPr>
            <p:cNvPr id="14406" name="Line 170"/>
            <p:cNvSpPr>
              <a:spLocks noChangeShapeType="1"/>
            </p:cNvSpPr>
            <p:nvPr/>
          </p:nvSpPr>
          <p:spPr bwMode="auto">
            <a:xfrm flipH="1">
              <a:off x="3652" y="2839"/>
              <a:ext cx="201" cy="330"/>
            </a:xfrm>
            <a:prstGeom prst="lin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07" name="Oval 174"/>
            <p:cNvSpPr>
              <a:spLocks noChangeArrowheads="1"/>
            </p:cNvSpPr>
            <p:nvPr/>
          </p:nvSpPr>
          <p:spPr bwMode="auto">
            <a:xfrm>
              <a:off x="4854" y="3205"/>
              <a:ext cx="157" cy="157"/>
            </a:xfrm>
            <a:prstGeom prst="ellips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050" b="1">
                  <a:solidFill>
                    <a:srgbClr val="000000"/>
                  </a:solidFill>
                </a:rPr>
                <a:t>4</a:t>
              </a:r>
              <a:endParaRPr lang="th-TH" sz="1050" b="1">
                <a:solidFill>
                  <a:srgbClr val="000000"/>
                </a:solidFill>
              </a:endParaRPr>
            </a:p>
          </p:txBody>
        </p:sp>
        <p:sp>
          <p:nvSpPr>
            <p:cNvPr id="14408" name="Line 175"/>
            <p:cNvSpPr>
              <a:spLocks noChangeShapeType="1"/>
            </p:cNvSpPr>
            <p:nvPr/>
          </p:nvSpPr>
          <p:spPr bwMode="auto">
            <a:xfrm flipH="1">
              <a:off x="4900" y="3352"/>
              <a:ext cx="30" cy="570"/>
            </a:xfrm>
            <a:prstGeom prst="line">
              <a:avLst/>
            </a:prstGeom>
            <a:grpFill/>
            <a:ln w="9525">
              <a:solidFill>
                <a:srgbClr val="CC33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226A60-D1B8-49B3-8757-7F7B68D7F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17</a:t>
            </a:fld>
            <a:endParaRPr lang="en-US"/>
          </a:p>
        </p:txBody>
      </p:sp>
      <p:sp>
        <p:nvSpPr>
          <p:cNvPr id="71" name="Text Box 108">
            <a:extLst>
              <a:ext uri="{FF2B5EF4-FFF2-40B4-BE49-F238E27FC236}">
                <a16:creationId xmlns:a16="http://schemas.microsoft.com/office/drawing/2014/main" id="{EAF7FDFC-853E-4FB6-8E98-608755F8E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746" y="3687671"/>
            <a:ext cx="2132601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practice</a:t>
            </a:r>
            <a:endParaRPr lang="th-TH" sz="20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8825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1000" fill="hold"/>
                                        <p:tgtEl>
                                          <p:spTgt spid="860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8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8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86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86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86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86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86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51" grpId="0" animBg="1"/>
      <p:bldP spid="86085" grpId="0"/>
      <p:bldP spid="86085" grpId="1"/>
      <p:bldP spid="86089" grpId="0"/>
      <p:bldP spid="86092" grpId="0" animBg="1"/>
      <p:bldP spid="86093" grpId="0" animBg="1"/>
      <p:bldP spid="86094" grpId="0" animBg="1"/>
      <p:bldP spid="86095" grpId="0" animBg="1"/>
      <p:bldP spid="86096" grpId="0" animBg="1"/>
      <p:bldP spid="86097" grpId="0" animBg="1"/>
      <p:bldP spid="86100" grpId="0" animBg="1"/>
      <p:bldP spid="86100" grpId="1" animBg="1"/>
      <p:bldP spid="86101" grpId="0" animBg="1"/>
      <p:bldP spid="86101" grpId="1" animBg="1"/>
      <p:bldP spid="86102" grpId="0" animBg="1"/>
      <p:bldP spid="86102" grpId="1" animBg="1"/>
      <p:bldP spid="86105" grpId="0" animBg="1"/>
      <p:bldP spid="86106" grpId="0" animBg="1"/>
      <p:bldP spid="86109" grpId="0" animBg="1"/>
      <p:bldP spid="86116" grpId="0" animBg="1"/>
      <p:bldP spid="86116" grpId="1" animBg="1"/>
      <p:bldP spid="86117" grpId="0" animBg="1"/>
      <p:bldP spid="86118" grpId="0" animBg="1"/>
      <p:bldP spid="86119" grpId="0" animBg="1"/>
      <p:bldP spid="86120" grpId="0" animBg="1"/>
      <p:bldP spid="86146" grpId="0" animBg="1"/>
      <p:bldP spid="86149" grpId="0"/>
      <p:bldP spid="86163" grpId="0" animBg="1"/>
      <p:bldP spid="86164" grpId="0" animBg="1"/>
      <p:bldP spid="86165" grpId="0" animBg="1"/>
      <p:bldP spid="86166" grpId="0" animBg="1"/>
      <p:bldP spid="86167" grpId="0" animBg="1"/>
      <p:bldP spid="86168" grpId="0" animBg="1"/>
      <p:bldP spid="86169" grpId="0" animBg="1"/>
      <p:bldP spid="86178" grpId="0" animBg="1"/>
      <p:bldP spid="86179" grpId="0" animBg="1"/>
      <p:bldP spid="86180" grpId="0" animBg="1"/>
      <p:bldP spid="86180" grpId="1" animBg="1"/>
      <p:bldP spid="86181" grpId="0" animBg="1"/>
      <p:bldP spid="7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7" name="AutoShape 105"/>
          <p:cNvSpPr>
            <a:spLocks noChangeArrowheads="1"/>
          </p:cNvSpPr>
          <p:nvPr/>
        </p:nvSpPr>
        <p:spPr bwMode="auto">
          <a:xfrm>
            <a:off x="2105758" y="3942600"/>
            <a:ext cx="2676525" cy="2266950"/>
          </a:xfrm>
          <a:prstGeom prst="roundRect">
            <a:avLst>
              <a:gd name="adj" fmla="val 8593"/>
            </a:avLst>
          </a:prstGeom>
          <a:solidFill>
            <a:srgbClr val="7F7F7F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90216" name="AutoShape 104"/>
          <p:cNvSpPr>
            <a:spLocks noChangeArrowheads="1"/>
          </p:cNvSpPr>
          <p:nvPr/>
        </p:nvSpPr>
        <p:spPr bwMode="auto">
          <a:xfrm>
            <a:off x="5465701" y="3918787"/>
            <a:ext cx="2762250" cy="2266950"/>
          </a:xfrm>
          <a:prstGeom prst="roundRect">
            <a:avLst>
              <a:gd name="adj" fmla="val 8593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350"/>
          </a:p>
        </p:txBody>
      </p:sp>
      <p:sp>
        <p:nvSpPr>
          <p:cNvPr id="90126" name="Freeform 14"/>
          <p:cNvSpPr>
            <a:spLocks/>
          </p:cNvSpPr>
          <p:nvPr/>
        </p:nvSpPr>
        <p:spPr bwMode="auto">
          <a:xfrm>
            <a:off x="2416512" y="4729605"/>
            <a:ext cx="1532334" cy="1144190"/>
          </a:xfrm>
          <a:custGeom>
            <a:avLst/>
            <a:gdLst>
              <a:gd name="T0" fmla="*/ 2147483646 w 1287"/>
              <a:gd name="T1" fmla="*/ 2147483646 h 961"/>
              <a:gd name="T2" fmla="*/ 2147483646 w 1287"/>
              <a:gd name="T3" fmla="*/ 2147483646 h 961"/>
              <a:gd name="T4" fmla="*/ 2147483646 w 1287"/>
              <a:gd name="T5" fmla="*/ 2147483646 h 961"/>
              <a:gd name="T6" fmla="*/ 2147483646 w 1287"/>
              <a:gd name="T7" fmla="*/ 2147483646 h 961"/>
              <a:gd name="T8" fmla="*/ 2147483646 w 1287"/>
              <a:gd name="T9" fmla="*/ 2147483646 h 961"/>
              <a:gd name="T10" fmla="*/ 2147483646 w 1287"/>
              <a:gd name="T11" fmla="*/ 2147483646 h 961"/>
              <a:gd name="T12" fmla="*/ 2147483646 w 1287"/>
              <a:gd name="T13" fmla="*/ 2147483646 h 961"/>
              <a:gd name="T14" fmla="*/ 0 w 1287"/>
              <a:gd name="T15" fmla="*/ 0 h 961"/>
              <a:gd name="T16" fmla="*/ 2147483646 w 1287"/>
              <a:gd name="T17" fmla="*/ 2147483646 h 9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87"/>
              <a:gd name="T28" fmla="*/ 0 h 961"/>
              <a:gd name="T29" fmla="*/ 1287 w 1287"/>
              <a:gd name="T30" fmla="*/ 961 h 96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87" h="961">
                <a:moveTo>
                  <a:pt x="1" y="961"/>
                </a:moveTo>
                <a:lnTo>
                  <a:pt x="1287" y="958"/>
                </a:lnTo>
                <a:lnTo>
                  <a:pt x="1284" y="1"/>
                </a:lnTo>
                <a:lnTo>
                  <a:pt x="969" y="1"/>
                </a:lnTo>
                <a:lnTo>
                  <a:pt x="969" y="331"/>
                </a:lnTo>
                <a:lnTo>
                  <a:pt x="717" y="331"/>
                </a:lnTo>
                <a:lnTo>
                  <a:pt x="723" y="1"/>
                </a:lnTo>
                <a:lnTo>
                  <a:pt x="0" y="0"/>
                </a:lnTo>
                <a:lnTo>
                  <a:pt x="1" y="961"/>
                </a:lnTo>
                <a:close/>
              </a:path>
            </a:pathLst>
          </a:custGeom>
          <a:solidFill>
            <a:srgbClr val="FF0066"/>
          </a:solidFill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sp>
        <p:nvSpPr>
          <p:cNvPr id="90144" name="Oval 32"/>
          <p:cNvSpPr>
            <a:spLocks noChangeArrowheads="1"/>
          </p:cNvSpPr>
          <p:nvPr/>
        </p:nvSpPr>
        <p:spPr bwMode="auto">
          <a:xfrm>
            <a:off x="2566531" y="5052262"/>
            <a:ext cx="510778" cy="51077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90145" name="Line 33"/>
          <p:cNvSpPr>
            <a:spLocks noChangeShapeType="1"/>
          </p:cNvSpPr>
          <p:nvPr/>
        </p:nvSpPr>
        <p:spPr bwMode="auto">
          <a:xfrm>
            <a:off x="2823705" y="5273720"/>
            <a:ext cx="0" cy="7501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46" name="Line 34"/>
          <p:cNvSpPr>
            <a:spLocks noChangeShapeType="1"/>
          </p:cNvSpPr>
          <p:nvPr/>
        </p:nvSpPr>
        <p:spPr bwMode="auto">
          <a:xfrm>
            <a:off x="2823705" y="4937964"/>
            <a:ext cx="0" cy="30361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47" name="Line 35"/>
          <p:cNvSpPr>
            <a:spLocks noChangeShapeType="1"/>
          </p:cNvSpPr>
          <p:nvPr/>
        </p:nvSpPr>
        <p:spPr bwMode="auto">
          <a:xfrm flipH="1">
            <a:off x="2898714" y="5313010"/>
            <a:ext cx="30003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48" name="Line 36"/>
          <p:cNvSpPr>
            <a:spLocks noChangeShapeType="1"/>
          </p:cNvSpPr>
          <p:nvPr/>
        </p:nvSpPr>
        <p:spPr bwMode="auto">
          <a:xfrm rot="-5400000">
            <a:off x="2823110" y="5274314"/>
            <a:ext cx="0" cy="75009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50" name="Line 38"/>
          <p:cNvSpPr>
            <a:spLocks noChangeShapeType="1"/>
          </p:cNvSpPr>
          <p:nvPr/>
        </p:nvSpPr>
        <p:spPr bwMode="auto">
          <a:xfrm>
            <a:off x="2823705" y="5380876"/>
            <a:ext cx="0" cy="30361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51" name="Line 39"/>
          <p:cNvSpPr>
            <a:spLocks noChangeShapeType="1"/>
          </p:cNvSpPr>
          <p:nvPr/>
        </p:nvSpPr>
        <p:spPr bwMode="auto">
          <a:xfrm flipH="1">
            <a:off x="2448658" y="5313010"/>
            <a:ext cx="30003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620882" y="1598630"/>
            <a:ext cx="8016536" cy="149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1463" indent="-271463" algn="just">
              <a:lnSpc>
                <a:spcPct val="13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not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break the extension lines as they cross any line types, e.g. visible line, hidden line or center line, i.e. extension line always a continuous line.</a:t>
            </a:r>
          </a:p>
        </p:txBody>
      </p:sp>
      <p:sp>
        <p:nvSpPr>
          <p:cNvPr id="90127" name="Line 15"/>
          <p:cNvSpPr>
            <a:spLocks noChangeShapeType="1"/>
          </p:cNvSpPr>
          <p:nvPr/>
        </p:nvSpPr>
        <p:spPr bwMode="auto">
          <a:xfrm>
            <a:off x="3622615" y="5124891"/>
            <a:ext cx="77986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52" name="Line 40"/>
          <p:cNvSpPr>
            <a:spLocks noChangeShapeType="1"/>
          </p:cNvSpPr>
          <p:nvPr/>
        </p:nvSpPr>
        <p:spPr bwMode="auto">
          <a:xfrm>
            <a:off x="4002424" y="4730794"/>
            <a:ext cx="727472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56" name="Line 44"/>
          <p:cNvSpPr>
            <a:spLocks noChangeShapeType="1"/>
          </p:cNvSpPr>
          <p:nvPr/>
        </p:nvSpPr>
        <p:spPr bwMode="auto">
          <a:xfrm>
            <a:off x="4289364" y="4705791"/>
            <a:ext cx="0" cy="446484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58" name="Line 46"/>
          <p:cNvSpPr>
            <a:spLocks noChangeShapeType="1"/>
          </p:cNvSpPr>
          <p:nvPr/>
        </p:nvSpPr>
        <p:spPr bwMode="auto">
          <a:xfrm flipV="1">
            <a:off x="2823705" y="4362892"/>
            <a:ext cx="0" cy="521494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59" name="Line 47"/>
          <p:cNvSpPr>
            <a:spLocks noChangeShapeType="1"/>
          </p:cNvSpPr>
          <p:nvPr/>
        </p:nvSpPr>
        <p:spPr bwMode="auto">
          <a:xfrm flipV="1">
            <a:off x="2416512" y="4366464"/>
            <a:ext cx="0" cy="307181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60" name="Line 48"/>
          <p:cNvSpPr>
            <a:spLocks noChangeShapeType="1"/>
          </p:cNvSpPr>
          <p:nvPr/>
        </p:nvSpPr>
        <p:spPr bwMode="auto">
          <a:xfrm flipH="1">
            <a:off x="2391509" y="4470047"/>
            <a:ext cx="460772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90" name="Line 78"/>
          <p:cNvSpPr>
            <a:spLocks noChangeShapeType="1"/>
          </p:cNvSpPr>
          <p:nvPr/>
        </p:nvSpPr>
        <p:spPr bwMode="auto">
          <a:xfrm flipV="1">
            <a:off x="5790742" y="4333126"/>
            <a:ext cx="0" cy="307181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91" name="Line 79"/>
          <p:cNvSpPr>
            <a:spLocks noChangeShapeType="1"/>
          </p:cNvSpPr>
          <p:nvPr/>
        </p:nvSpPr>
        <p:spPr bwMode="auto">
          <a:xfrm flipH="1">
            <a:off x="5765740" y="4436709"/>
            <a:ext cx="460772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193" name="Line 81"/>
          <p:cNvSpPr>
            <a:spLocks noChangeShapeType="1"/>
          </p:cNvSpPr>
          <p:nvPr/>
        </p:nvSpPr>
        <p:spPr bwMode="auto">
          <a:xfrm>
            <a:off x="6197936" y="4333124"/>
            <a:ext cx="0" cy="291704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11" name="Line 99"/>
          <p:cNvSpPr>
            <a:spLocks noChangeShapeType="1"/>
          </p:cNvSpPr>
          <p:nvPr/>
        </p:nvSpPr>
        <p:spPr bwMode="auto">
          <a:xfrm>
            <a:off x="7025421" y="5091553"/>
            <a:ext cx="236935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19" name="Text Box 107"/>
          <p:cNvSpPr txBox="1">
            <a:spLocks noChangeArrowheads="1"/>
          </p:cNvSpPr>
          <p:nvPr/>
        </p:nvSpPr>
        <p:spPr bwMode="auto">
          <a:xfrm>
            <a:off x="2506795" y="3494211"/>
            <a:ext cx="20185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practice</a:t>
            </a:r>
            <a:endPara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220" name="Text Box 108"/>
          <p:cNvSpPr txBox="1">
            <a:spLocks noChangeArrowheads="1"/>
          </p:cNvSpPr>
          <p:nvPr/>
        </p:nvSpPr>
        <p:spPr bwMode="auto">
          <a:xfrm>
            <a:off x="5865102" y="3459980"/>
            <a:ext cx="2132601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practice</a:t>
            </a:r>
            <a:endParaRPr lang="th-TH" sz="20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221" name="Line 109"/>
          <p:cNvSpPr>
            <a:spLocks noChangeShapeType="1"/>
          </p:cNvSpPr>
          <p:nvPr/>
        </p:nvSpPr>
        <p:spPr bwMode="auto">
          <a:xfrm>
            <a:off x="6851589" y="5085600"/>
            <a:ext cx="0" cy="752475"/>
          </a:xfrm>
          <a:prstGeom prst="line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lg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/>
          </a:p>
        </p:txBody>
      </p:sp>
      <p:sp>
        <p:nvSpPr>
          <p:cNvPr id="90222" name="Line 110"/>
          <p:cNvSpPr>
            <a:spLocks noChangeShapeType="1"/>
          </p:cNvSpPr>
          <p:nvPr/>
        </p:nvSpPr>
        <p:spPr bwMode="auto">
          <a:xfrm>
            <a:off x="3482121" y="5123700"/>
            <a:ext cx="0" cy="752475"/>
          </a:xfrm>
          <a:prstGeom prst="line">
            <a:avLst/>
          </a:prstGeom>
          <a:noFill/>
          <a:ln w="19050">
            <a:solidFill>
              <a:schemeClr val="tx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23" name="Line 111"/>
          <p:cNvSpPr>
            <a:spLocks noChangeShapeType="1"/>
          </p:cNvSpPr>
          <p:nvPr/>
        </p:nvSpPr>
        <p:spPr bwMode="auto">
          <a:xfrm>
            <a:off x="4632264" y="4708174"/>
            <a:ext cx="0" cy="631031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24" name="Line 112"/>
          <p:cNvSpPr>
            <a:spLocks noChangeShapeType="1"/>
          </p:cNvSpPr>
          <p:nvPr/>
        </p:nvSpPr>
        <p:spPr bwMode="auto">
          <a:xfrm>
            <a:off x="3258283" y="5314200"/>
            <a:ext cx="14478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25" name="Line 113"/>
          <p:cNvSpPr>
            <a:spLocks noChangeShapeType="1"/>
          </p:cNvSpPr>
          <p:nvPr/>
        </p:nvSpPr>
        <p:spPr bwMode="auto">
          <a:xfrm>
            <a:off x="7382607" y="5093934"/>
            <a:ext cx="386954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26" name="Line 114"/>
          <p:cNvSpPr>
            <a:spLocks noChangeShapeType="1"/>
          </p:cNvSpPr>
          <p:nvPr/>
        </p:nvSpPr>
        <p:spPr bwMode="auto">
          <a:xfrm>
            <a:off x="7369511" y="4699837"/>
            <a:ext cx="727472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27" name="Line 115"/>
          <p:cNvSpPr>
            <a:spLocks noChangeShapeType="1"/>
          </p:cNvSpPr>
          <p:nvPr/>
        </p:nvSpPr>
        <p:spPr bwMode="auto">
          <a:xfrm>
            <a:off x="7656451" y="4674834"/>
            <a:ext cx="0" cy="446484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28" name="Line 116"/>
          <p:cNvSpPr>
            <a:spLocks noChangeShapeType="1"/>
          </p:cNvSpPr>
          <p:nvPr/>
        </p:nvSpPr>
        <p:spPr bwMode="auto">
          <a:xfrm>
            <a:off x="7999351" y="4677217"/>
            <a:ext cx="0" cy="631031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29" name="Line 117"/>
          <p:cNvSpPr>
            <a:spLocks noChangeShapeType="1"/>
          </p:cNvSpPr>
          <p:nvPr/>
        </p:nvSpPr>
        <p:spPr bwMode="auto">
          <a:xfrm>
            <a:off x="6625370" y="5283243"/>
            <a:ext cx="176213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30" name="Line 118"/>
          <p:cNvSpPr>
            <a:spLocks noChangeShapeType="1"/>
          </p:cNvSpPr>
          <p:nvPr/>
        </p:nvSpPr>
        <p:spPr bwMode="auto">
          <a:xfrm>
            <a:off x="6896832" y="5283243"/>
            <a:ext cx="361950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31" name="Line 119"/>
          <p:cNvSpPr>
            <a:spLocks noChangeShapeType="1"/>
          </p:cNvSpPr>
          <p:nvPr/>
        </p:nvSpPr>
        <p:spPr bwMode="auto">
          <a:xfrm>
            <a:off x="7389752" y="5283243"/>
            <a:ext cx="669131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32" name="Oval 120"/>
          <p:cNvSpPr>
            <a:spLocks noChangeArrowheads="1"/>
          </p:cNvSpPr>
          <p:nvPr/>
        </p:nvSpPr>
        <p:spPr bwMode="auto">
          <a:xfrm>
            <a:off x="6462256" y="4362892"/>
            <a:ext cx="186928" cy="186928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50" b="1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th-TH" altLang="en-US" sz="105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0234" name="Line 122"/>
          <p:cNvSpPr>
            <a:spLocks noChangeShapeType="1"/>
          </p:cNvSpPr>
          <p:nvPr/>
        </p:nvSpPr>
        <p:spPr bwMode="auto">
          <a:xfrm flipH="1" flipV="1">
            <a:off x="7359986" y="5295151"/>
            <a:ext cx="203597" cy="432197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35" name="Line 123"/>
          <p:cNvSpPr>
            <a:spLocks noChangeShapeType="1"/>
          </p:cNvSpPr>
          <p:nvPr/>
        </p:nvSpPr>
        <p:spPr bwMode="auto">
          <a:xfrm flipH="1" flipV="1">
            <a:off x="7363557" y="5095125"/>
            <a:ext cx="196454" cy="6286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36" name="Oval 124"/>
          <p:cNvSpPr>
            <a:spLocks noChangeArrowheads="1"/>
          </p:cNvSpPr>
          <p:nvPr/>
        </p:nvSpPr>
        <p:spPr bwMode="auto">
          <a:xfrm>
            <a:off x="7498099" y="5716631"/>
            <a:ext cx="186928" cy="186929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50" b="1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th-TH" altLang="en-US" sz="105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0237" name="Line 125"/>
          <p:cNvSpPr>
            <a:spLocks noChangeShapeType="1"/>
          </p:cNvSpPr>
          <p:nvPr/>
        </p:nvSpPr>
        <p:spPr bwMode="auto">
          <a:xfrm flipH="1" flipV="1">
            <a:off x="6884927" y="5313011"/>
            <a:ext cx="135731" cy="288131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90238" name="Oval 126"/>
          <p:cNvSpPr>
            <a:spLocks noChangeArrowheads="1"/>
          </p:cNvSpPr>
          <p:nvPr/>
        </p:nvSpPr>
        <p:spPr bwMode="auto">
          <a:xfrm>
            <a:off x="6955174" y="5580899"/>
            <a:ext cx="186928" cy="186929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50" b="1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th-TH" altLang="en-US" sz="105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5790742" y="4696267"/>
            <a:ext cx="1532334" cy="1144190"/>
            <a:chOff x="3501" y="2669"/>
            <a:chExt cx="1287" cy="961"/>
          </a:xfrm>
        </p:grpSpPr>
        <p:sp>
          <p:nvSpPr>
            <p:cNvPr id="15407" name="Freeform 64"/>
            <p:cNvSpPr>
              <a:spLocks/>
            </p:cNvSpPr>
            <p:nvPr/>
          </p:nvSpPr>
          <p:spPr bwMode="auto">
            <a:xfrm>
              <a:off x="3501" y="2669"/>
              <a:ext cx="1287" cy="961"/>
            </a:xfrm>
            <a:custGeom>
              <a:avLst/>
              <a:gdLst>
                <a:gd name="T0" fmla="*/ 1 w 1287"/>
                <a:gd name="T1" fmla="*/ 961 h 961"/>
                <a:gd name="T2" fmla="*/ 1287 w 1287"/>
                <a:gd name="T3" fmla="*/ 958 h 961"/>
                <a:gd name="T4" fmla="*/ 1284 w 1287"/>
                <a:gd name="T5" fmla="*/ 1 h 961"/>
                <a:gd name="T6" fmla="*/ 969 w 1287"/>
                <a:gd name="T7" fmla="*/ 1 h 961"/>
                <a:gd name="T8" fmla="*/ 969 w 1287"/>
                <a:gd name="T9" fmla="*/ 331 h 961"/>
                <a:gd name="T10" fmla="*/ 717 w 1287"/>
                <a:gd name="T11" fmla="*/ 331 h 961"/>
                <a:gd name="T12" fmla="*/ 723 w 1287"/>
                <a:gd name="T13" fmla="*/ 1 h 961"/>
                <a:gd name="T14" fmla="*/ 0 w 1287"/>
                <a:gd name="T15" fmla="*/ 0 h 961"/>
                <a:gd name="T16" fmla="*/ 1 w 1287"/>
                <a:gd name="T17" fmla="*/ 961 h 9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87"/>
                <a:gd name="T28" fmla="*/ 0 h 961"/>
                <a:gd name="T29" fmla="*/ 1287 w 1287"/>
                <a:gd name="T30" fmla="*/ 961 h 96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87" h="961">
                  <a:moveTo>
                    <a:pt x="1" y="961"/>
                  </a:moveTo>
                  <a:lnTo>
                    <a:pt x="1287" y="958"/>
                  </a:lnTo>
                  <a:lnTo>
                    <a:pt x="1284" y="1"/>
                  </a:lnTo>
                  <a:lnTo>
                    <a:pt x="969" y="1"/>
                  </a:lnTo>
                  <a:lnTo>
                    <a:pt x="969" y="331"/>
                  </a:lnTo>
                  <a:lnTo>
                    <a:pt x="717" y="331"/>
                  </a:lnTo>
                  <a:lnTo>
                    <a:pt x="723" y="1"/>
                  </a:lnTo>
                  <a:lnTo>
                    <a:pt x="0" y="0"/>
                  </a:lnTo>
                  <a:lnTo>
                    <a:pt x="1" y="961"/>
                  </a:lnTo>
                  <a:close/>
                </a:path>
              </a:pathLst>
            </a:custGeom>
            <a:ln>
              <a:solidFill>
                <a:srgbClr val="FF0066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08" name="Oval 68"/>
            <p:cNvSpPr>
              <a:spLocks noChangeArrowheads="1"/>
            </p:cNvSpPr>
            <p:nvPr/>
          </p:nvSpPr>
          <p:spPr bwMode="auto">
            <a:xfrm>
              <a:off x="3627" y="2940"/>
              <a:ext cx="429" cy="42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09" name="Line 69"/>
            <p:cNvSpPr>
              <a:spLocks noChangeShapeType="1"/>
            </p:cNvSpPr>
            <p:nvPr/>
          </p:nvSpPr>
          <p:spPr bwMode="auto">
            <a:xfrm>
              <a:off x="3843" y="3126"/>
              <a:ext cx="0" cy="63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10" name="Line 70"/>
            <p:cNvSpPr>
              <a:spLocks noChangeShapeType="1"/>
            </p:cNvSpPr>
            <p:nvPr/>
          </p:nvSpPr>
          <p:spPr bwMode="auto">
            <a:xfrm>
              <a:off x="3843" y="2844"/>
              <a:ext cx="0" cy="255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11" name="Line 71"/>
            <p:cNvSpPr>
              <a:spLocks noChangeShapeType="1"/>
            </p:cNvSpPr>
            <p:nvPr/>
          </p:nvSpPr>
          <p:spPr bwMode="auto">
            <a:xfrm flipH="1">
              <a:off x="3906" y="3159"/>
              <a:ext cx="252" cy="0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12" name="Line 72"/>
            <p:cNvSpPr>
              <a:spLocks noChangeShapeType="1"/>
            </p:cNvSpPr>
            <p:nvPr/>
          </p:nvSpPr>
          <p:spPr bwMode="auto">
            <a:xfrm rot="-5400000">
              <a:off x="3842" y="3126"/>
              <a:ext cx="0" cy="63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13" name="Line 73"/>
            <p:cNvSpPr>
              <a:spLocks noChangeShapeType="1"/>
            </p:cNvSpPr>
            <p:nvPr/>
          </p:nvSpPr>
          <p:spPr bwMode="auto">
            <a:xfrm>
              <a:off x="3843" y="3216"/>
              <a:ext cx="0" cy="255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14" name="Line 74"/>
            <p:cNvSpPr>
              <a:spLocks noChangeShapeType="1"/>
            </p:cNvSpPr>
            <p:nvPr/>
          </p:nvSpPr>
          <p:spPr bwMode="auto">
            <a:xfrm flipH="1">
              <a:off x="3528" y="3159"/>
              <a:ext cx="252" cy="0"/>
            </a:xfrm>
            <a:prstGeom prst="line">
              <a:avLst/>
            </a:prstGeom>
            <a:noFill/>
            <a:ln w="1905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/>
            </a:p>
          </p:txBody>
        </p:sp>
      </p:grpSp>
      <p:sp>
        <p:nvSpPr>
          <p:cNvPr id="90233" name="Line 121"/>
          <p:cNvSpPr>
            <a:spLocks noChangeShapeType="1"/>
          </p:cNvSpPr>
          <p:nvPr/>
        </p:nvSpPr>
        <p:spPr bwMode="auto">
          <a:xfrm flipH="1">
            <a:off x="6202699" y="4491478"/>
            <a:ext cx="310753" cy="3143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6DFA96-A570-42AE-B757-A5CA9567A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18</a:t>
            </a:fld>
            <a:endParaRPr lang="en-US"/>
          </a:p>
        </p:txBody>
      </p:sp>
      <p:sp>
        <p:nvSpPr>
          <p:cNvPr id="54" name="Text Box 67">
            <a:extLst>
              <a:ext uri="{FF2B5EF4-FFF2-40B4-BE49-F238E27FC236}">
                <a16:creationId xmlns:a16="http://schemas.microsoft.com/office/drawing/2014/main" id="{AD982B04-7001-4A4F-A977-C22B47E72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50" y="612042"/>
            <a:ext cx="6858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en-US" sz="4400" b="1" dirty="0">
                <a:ln/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EXTENSION LINE</a:t>
            </a:r>
            <a:endParaRPr lang="th-TH" altLang="en-US" sz="4400" b="1" dirty="0">
              <a:ln/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0773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0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0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0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0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0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0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0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0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0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0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0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0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0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0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0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0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0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0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0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0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9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9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90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9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9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90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90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90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9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90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90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90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217" grpId="0" animBg="1"/>
      <p:bldP spid="90216" grpId="0" animBg="1"/>
      <p:bldP spid="90126" grpId="0" animBg="1"/>
      <p:bldP spid="90144" grpId="0" animBg="1"/>
      <p:bldP spid="90145" grpId="0" animBg="1"/>
      <p:bldP spid="90146" grpId="0" animBg="1"/>
      <p:bldP spid="90147" grpId="0" animBg="1"/>
      <p:bldP spid="90148" grpId="0" animBg="1"/>
      <p:bldP spid="90150" grpId="0" animBg="1"/>
      <p:bldP spid="90151" grpId="0" animBg="1"/>
      <p:bldP spid="90119" grpId="0"/>
      <p:bldP spid="90127" grpId="0" animBg="1"/>
      <p:bldP spid="90152" grpId="0" animBg="1"/>
      <p:bldP spid="90156" grpId="0" animBg="1"/>
      <p:bldP spid="90158" grpId="0" animBg="1"/>
      <p:bldP spid="90159" grpId="0" animBg="1"/>
      <p:bldP spid="90160" grpId="0" animBg="1"/>
      <p:bldP spid="90190" grpId="0" animBg="1"/>
      <p:bldP spid="90191" grpId="0" animBg="1"/>
      <p:bldP spid="90193" grpId="0" animBg="1"/>
      <p:bldP spid="90211" grpId="0" animBg="1"/>
      <p:bldP spid="90219" grpId="0"/>
      <p:bldP spid="90220" grpId="0" animBg="1"/>
      <p:bldP spid="90222" grpId="0" animBg="1"/>
      <p:bldP spid="90223" grpId="0" animBg="1"/>
      <p:bldP spid="90224" grpId="0" animBg="1"/>
      <p:bldP spid="90225" grpId="0" animBg="1"/>
      <p:bldP spid="90226" grpId="0" animBg="1"/>
      <p:bldP spid="90227" grpId="0" animBg="1"/>
      <p:bldP spid="90228" grpId="0" animBg="1"/>
      <p:bldP spid="90229" grpId="0" animBg="1"/>
      <p:bldP spid="90230" grpId="0" animBg="1"/>
      <p:bldP spid="90231" grpId="0" animBg="1"/>
      <p:bldP spid="90232" grpId="0" animBg="1"/>
      <p:bldP spid="90234" grpId="0" animBg="1"/>
      <p:bldP spid="90235" grpId="0" animBg="1"/>
      <p:bldP spid="90236" grpId="0" animBg="1"/>
      <p:bldP spid="90237" grpId="0" animBg="1"/>
      <p:bldP spid="90238" grpId="0" animBg="1"/>
      <p:bldP spid="902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16" name="AutoShape 148"/>
          <p:cNvSpPr>
            <a:spLocks noChangeArrowheads="1"/>
          </p:cNvSpPr>
          <p:nvPr/>
        </p:nvSpPr>
        <p:spPr bwMode="auto">
          <a:xfrm>
            <a:off x="5047054" y="3338080"/>
            <a:ext cx="3543300" cy="2838450"/>
          </a:xfrm>
          <a:prstGeom prst="roundRect">
            <a:avLst>
              <a:gd name="adj" fmla="val 8593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350"/>
          </a:p>
        </p:txBody>
      </p:sp>
      <p:sp>
        <p:nvSpPr>
          <p:cNvPr id="84117" name="AutoShape 149"/>
          <p:cNvSpPr>
            <a:spLocks noChangeArrowheads="1"/>
          </p:cNvSpPr>
          <p:nvPr/>
        </p:nvSpPr>
        <p:spPr bwMode="auto">
          <a:xfrm>
            <a:off x="1600200" y="3337240"/>
            <a:ext cx="2876550" cy="2847975"/>
          </a:xfrm>
          <a:prstGeom prst="roundRect">
            <a:avLst>
              <a:gd name="adj" fmla="val 8593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84118" name="Text Box 150"/>
          <p:cNvSpPr txBox="1">
            <a:spLocks noChangeArrowheads="1"/>
          </p:cNvSpPr>
          <p:nvPr/>
        </p:nvSpPr>
        <p:spPr bwMode="auto">
          <a:xfrm>
            <a:off x="2274094" y="3000294"/>
            <a:ext cx="150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practice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049" name="Rectangle 81"/>
          <p:cNvSpPr>
            <a:spLocks noChangeArrowheads="1"/>
          </p:cNvSpPr>
          <p:nvPr/>
        </p:nvSpPr>
        <p:spPr bwMode="auto">
          <a:xfrm>
            <a:off x="1038688" y="1543050"/>
            <a:ext cx="7370685" cy="1013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Dimension lines should be appropriately spaced apart from each other and the view.</a:t>
            </a:r>
          </a:p>
        </p:txBody>
      </p:sp>
      <p:sp>
        <p:nvSpPr>
          <p:cNvPr id="84057" name="Line 89"/>
          <p:cNvSpPr>
            <a:spLocks noChangeShapeType="1"/>
          </p:cNvSpPr>
          <p:nvPr/>
        </p:nvSpPr>
        <p:spPr bwMode="auto">
          <a:xfrm>
            <a:off x="3400425" y="4062331"/>
            <a:ext cx="5191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059" name="Text Box 91"/>
          <p:cNvSpPr txBox="1">
            <a:spLocks noChangeArrowheads="1"/>
          </p:cNvSpPr>
          <p:nvPr/>
        </p:nvSpPr>
        <p:spPr bwMode="auto">
          <a:xfrm rot="-5400000">
            <a:off x="3572076" y="4332580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latin typeface="Arial" panose="020B0604020202020204" pitchFamily="34" charset="0"/>
              </a:rPr>
              <a:t>25</a:t>
            </a:r>
            <a:endParaRPr lang="th-TH" altLang="en-US" sz="1350">
              <a:latin typeface="Arial" panose="020B0604020202020204" pitchFamily="34" charset="0"/>
            </a:endParaRPr>
          </a:p>
        </p:txBody>
      </p:sp>
      <p:sp>
        <p:nvSpPr>
          <p:cNvPr id="84063" name="Line 95"/>
          <p:cNvSpPr>
            <a:spLocks noChangeShapeType="1"/>
          </p:cNvSpPr>
          <p:nvPr/>
        </p:nvSpPr>
        <p:spPr bwMode="auto">
          <a:xfrm>
            <a:off x="3842147" y="4040900"/>
            <a:ext cx="0" cy="90011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064" name="Line 96"/>
          <p:cNvSpPr>
            <a:spLocks noChangeShapeType="1"/>
          </p:cNvSpPr>
          <p:nvPr/>
        </p:nvSpPr>
        <p:spPr bwMode="auto">
          <a:xfrm>
            <a:off x="3178969" y="3658709"/>
            <a:ext cx="1134666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065" name="Line 97"/>
          <p:cNvSpPr>
            <a:spLocks noChangeShapeType="1"/>
          </p:cNvSpPr>
          <p:nvPr/>
        </p:nvSpPr>
        <p:spPr bwMode="auto">
          <a:xfrm>
            <a:off x="3400426" y="4916009"/>
            <a:ext cx="917972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066" name="Text Box 98"/>
          <p:cNvSpPr txBox="1">
            <a:spLocks noChangeArrowheads="1"/>
          </p:cNvSpPr>
          <p:nvPr/>
        </p:nvSpPr>
        <p:spPr bwMode="auto">
          <a:xfrm rot="-5400000">
            <a:off x="3962601" y="4157559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latin typeface="Arial" panose="020B0604020202020204" pitchFamily="34" charset="0"/>
              </a:rPr>
              <a:t>34</a:t>
            </a:r>
            <a:endParaRPr lang="th-TH" altLang="en-US" sz="1350">
              <a:latin typeface="Arial" panose="020B0604020202020204" pitchFamily="34" charset="0"/>
            </a:endParaRPr>
          </a:p>
        </p:txBody>
      </p:sp>
      <p:sp>
        <p:nvSpPr>
          <p:cNvPr id="84067" name="Line 99"/>
          <p:cNvSpPr>
            <a:spLocks noChangeShapeType="1"/>
          </p:cNvSpPr>
          <p:nvPr/>
        </p:nvSpPr>
        <p:spPr bwMode="auto">
          <a:xfrm>
            <a:off x="4257675" y="3633706"/>
            <a:ext cx="0" cy="1303734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072" name="Text Box 104"/>
          <p:cNvSpPr txBox="1">
            <a:spLocks noChangeArrowheads="1"/>
          </p:cNvSpPr>
          <p:nvPr/>
        </p:nvSpPr>
        <p:spPr bwMode="auto">
          <a:xfrm>
            <a:off x="2096269" y="5002925"/>
            <a:ext cx="1367682" cy="507831"/>
          </a:xfrm>
          <a:prstGeom prst="rect">
            <a:avLst/>
          </a:prstGeom>
          <a:solidFill>
            <a:srgbClr val="7F7F7F">
              <a:alpha val="14902"/>
            </a:srgb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latin typeface="Arial" panose="020B0604020202020204" pitchFamily="34" charset="0"/>
              </a:rPr>
              <a:t>At least 2 times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latin typeface="Arial" panose="020B0604020202020204" pitchFamily="34" charset="0"/>
              </a:rPr>
              <a:t>of a font size</a:t>
            </a:r>
            <a:endParaRPr lang="th-TH" altLang="en-US" sz="1350">
              <a:latin typeface="Arial" panose="020B0604020202020204" pitchFamily="34" charset="0"/>
            </a:endParaRPr>
          </a:p>
        </p:txBody>
      </p:sp>
      <p:sp>
        <p:nvSpPr>
          <p:cNvPr id="84073" name="Line 105"/>
          <p:cNvSpPr>
            <a:spLocks noChangeShapeType="1"/>
          </p:cNvSpPr>
          <p:nvPr/>
        </p:nvSpPr>
        <p:spPr bwMode="auto">
          <a:xfrm flipH="1">
            <a:off x="1854994" y="3833731"/>
            <a:ext cx="33813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074" name="Line 106"/>
          <p:cNvSpPr>
            <a:spLocks noChangeShapeType="1"/>
          </p:cNvSpPr>
          <p:nvPr/>
        </p:nvSpPr>
        <p:spPr bwMode="auto">
          <a:xfrm flipH="1">
            <a:off x="1871662" y="4917200"/>
            <a:ext cx="3286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075" name="Line 107"/>
          <p:cNvSpPr>
            <a:spLocks noChangeShapeType="1"/>
          </p:cNvSpPr>
          <p:nvPr/>
        </p:nvSpPr>
        <p:spPr bwMode="auto">
          <a:xfrm>
            <a:off x="1931194" y="3812301"/>
            <a:ext cx="0" cy="1131094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076" name="Text Box 108"/>
          <p:cNvSpPr txBox="1">
            <a:spLocks noChangeArrowheads="1"/>
          </p:cNvSpPr>
          <p:nvPr/>
        </p:nvSpPr>
        <p:spPr bwMode="auto">
          <a:xfrm rot="-5400000">
            <a:off x="1662314" y="4209946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latin typeface="Arial" panose="020B0604020202020204" pitchFamily="34" charset="0"/>
              </a:rPr>
              <a:t>30</a:t>
            </a:r>
            <a:endParaRPr lang="th-TH" altLang="en-US" sz="1350">
              <a:latin typeface="Arial" panose="020B0604020202020204" pitchFamily="34" charset="0"/>
            </a:endParaRPr>
          </a:p>
        </p:txBody>
      </p:sp>
      <p:sp>
        <p:nvSpPr>
          <p:cNvPr id="84070" name="Text Box 102"/>
          <p:cNvSpPr txBox="1">
            <a:spLocks noChangeArrowheads="1"/>
          </p:cNvSpPr>
          <p:nvPr/>
        </p:nvSpPr>
        <p:spPr bwMode="auto">
          <a:xfrm>
            <a:off x="2028826" y="5507750"/>
            <a:ext cx="145494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latin typeface="Arial" panose="020B0604020202020204" pitchFamily="34" charset="0"/>
              </a:rPr>
              <a:t>At least 1 time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latin typeface="Arial" panose="020B0604020202020204" pitchFamily="34" charset="0"/>
              </a:rPr>
              <a:t>of a font size</a:t>
            </a:r>
            <a:endParaRPr lang="th-TH" altLang="en-US" sz="1350">
              <a:latin typeface="Arial" panose="020B0604020202020204" pitchFamily="34" charset="0"/>
            </a:endParaRPr>
          </a:p>
        </p:txBody>
      </p:sp>
      <p:sp>
        <p:nvSpPr>
          <p:cNvPr id="84112" name="Freeform 144"/>
          <p:cNvSpPr>
            <a:spLocks/>
          </p:cNvSpPr>
          <p:nvPr/>
        </p:nvSpPr>
        <p:spPr bwMode="auto">
          <a:xfrm>
            <a:off x="2243137" y="3656328"/>
            <a:ext cx="1110854" cy="1258491"/>
          </a:xfrm>
          <a:custGeom>
            <a:avLst/>
            <a:gdLst>
              <a:gd name="T0" fmla="*/ 2147483646 w 933"/>
              <a:gd name="T1" fmla="*/ 2147483646 h 1057"/>
              <a:gd name="T2" fmla="*/ 2147483646 w 933"/>
              <a:gd name="T3" fmla="*/ 0 h 1057"/>
              <a:gd name="T4" fmla="*/ 2147483646 w 933"/>
              <a:gd name="T5" fmla="*/ 2147483646 h 1057"/>
              <a:gd name="T6" fmla="*/ 2147483646 w 933"/>
              <a:gd name="T7" fmla="*/ 2147483646 h 1057"/>
              <a:gd name="T8" fmla="*/ 2147483646 w 933"/>
              <a:gd name="T9" fmla="*/ 2147483646 h 1057"/>
              <a:gd name="T10" fmla="*/ 2147483646 w 933"/>
              <a:gd name="T11" fmla="*/ 2147483646 h 1057"/>
              <a:gd name="T12" fmla="*/ 0 w 933"/>
              <a:gd name="T13" fmla="*/ 2147483646 h 1057"/>
              <a:gd name="T14" fmla="*/ 0 w 933"/>
              <a:gd name="T15" fmla="*/ 2147483646 h 1057"/>
              <a:gd name="T16" fmla="*/ 2147483646 w 933"/>
              <a:gd name="T17" fmla="*/ 2147483646 h 1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33"/>
              <a:gd name="T28" fmla="*/ 0 h 1057"/>
              <a:gd name="T29" fmla="*/ 933 w 933"/>
              <a:gd name="T30" fmla="*/ 1057 h 10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33" h="1057">
                <a:moveTo>
                  <a:pt x="183" y="153"/>
                </a:moveTo>
                <a:lnTo>
                  <a:pt x="183" y="0"/>
                </a:lnTo>
                <a:lnTo>
                  <a:pt x="751" y="1"/>
                </a:lnTo>
                <a:lnTo>
                  <a:pt x="751" y="337"/>
                </a:lnTo>
                <a:lnTo>
                  <a:pt x="933" y="337"/>
                </a:lnTo>
                <a:lnTo>
                  <a:pt x="933" y="1057"/>
                </a:lnTo>
                <a:lnTo>
                  <a:pt x="0" y="1057"/>
                </a:lnTo>
                <a:lnTo>
                  <a:pt x="0" y="153"/>
                </a:lnTo>
                <a:lnTo>
                  <a:pt x="183" y="153"/>
                </a:lnTo>
                <a:close/>
              </a:path>
            </a:pathLst>
          </a:custGeom>
          <a:solidFill>
            <a:srgbClr val="0070C0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sp>
        <p:nvSpPr>
          <p:cNvPr id="84113" name="Freeform 145"/>
          <p:cNvSpPr>
            <a:spLocks/>
          </p:cNvSpPr>
          <p:nvPr/>
        </p:nvSpPr>
        <p:spPr bwMode="auto">
          <a:xfrm>
            <a:off x="2035970" y="4604065"/>
            <a:ext cx="121444" cy="600075"/>
          </a:xfrm>
          <a:custGeom>
            <a:avLst/>
            <a:gdLst>
              <a:gd name="T0" fmla="*/ 2147483646 w 96"/>
              <a:gd name="T1" fmla="*/ 2147483646 h 438"/>
              <a:gd name="T2" fmla="*/ 0 w 96"/>
              <a:gd name="T3" fmla="*/ 2147483646 h 438"/>
              <a:gd name="T4" fmla="*/ 0 w 96"/>
              <a:gd name="T5" fmla="*/ 0 h 438"/>
              <a:gd name="T6" fmla="*/ 0 60000 65536"/>
              <a:gd name="T7" fmla="*/ 0 60000 65536"/>
              <a:gd name="T8" fmla="*/ 0 60000 65536"/>
              <a:gd name="T9" fmla="*/ 0 w 96"/>
              <a:gd name="T10" fmla="*/ 0 h 438"/>
              <a:gd name="T11" fmla="*/ 96 w 96"/>
              <a:gd name="T12" fmla="*/ 438 h 4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" h="438">
                <a:moveTo>
                  <a:pt x="96" y="438"/>
                </a:moveTo>
                <a:lnTo>
                  <a:pt x="0" y="43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84114" name="Freeform 146"/>
          <p:cNvSpPr>
            <a:spLocks/>
          </p:cNvSpPr>
          <p:nvPr/>
        </p:nvSpPr>
        <p:spPr bwMode="auto">
          <a:xfrm flipH="1">
            <a:off x="3429000" y="4611210"/>
            <a:ext cx="114300" cy="592931"/>
          </a:xfrm>
          <a:custGeom>
            <a:avLst/>
            <a:gdLst>
              <a:gd name="T0" fmla="*/ 2147483646 w 96"/>
              <a:gd name="T1" fmla="*/ 2147483646 h 438"/>
              <a:gd name="T2" fmla="*/ 0 w 96"/>
              <a:gd name="T3" fmla="*/ 2147483646 h 438"/>
              <a:gd name="T4" fmla="*/ 0 w 96"/>
              <a:gd name="T5" fmla="*/ 0 h 438"/>
              <a:gd name="T6" fmla="*/ 0 60000 65536"/>
              <a:gd name="T7" fmla="*/ 0 60000 65536"/>
              <a:gd name="T8" fmla="*/ 0 60000 65536"/>
              <a:gd name="T9" fmla="*/ 0 w 96"/>
              <a:gd name="T10" fmla="*/ 0 h 438"/>
              <a:gd name="T11" fmla="*/ 96 w 96"/>
              <a:gd name="T12" fmla="*/ 438 h 4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" h="438">
                <a:moveTo>
                  <a:pt x="96" y="438"/>
                </a:moveTo>
                <a:lnTo>
                  <a:pt x="0" y="43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15" name="Freeform 147"/>
          <p:cNvSpPr>
            <a:spLocks/>
          </p:cNvSpPr>
          <p:nvPr/>
        </p:nvSpPr>
        <p:spPr bwMode="auto">
          <a:xfrm flipH="1">
            <a:off x="3429001" y="4604065"/>
            <a:ext cx="607219" cy="1128713"/>
          </a:xfrm>
          <a:custGeom>
            <a:avLst/>
            <a:gdLst>
              <a:gd name="T0" fmla="*/ 2147483646 w 96"/>
              <a:gd name="T1" fmla="*/ 2147483646 h 438"/>
              <a:gd name="T2" fmla="*/ 0 w 96"/>
              <a:gd name="T3" fmla="*/ 2147483646 h 438"/>
              <a:gd name="T4" fmla="*/ 0 w 96"/>
              <a:gd name="T5" fmla="*/ 0 h 438"/>
              <a:gd name="T6" fmla="*/ 0 60000 65536"/>
              <a:gd name="T7" fmla="*/ 0 60000 65536"/>
              <a:gd name="T8" fmla="*/ 0 60000 65536"/>
              <a:gd name="T9" fmla="*/ 0 w 96"/>
              <a:gd name="T10" fmla="*/ 0 h 438"/>
              <a:gd name="T11" fmla="*/ 96 w 96"/>
              <a:gd name="T12" fmla="*/ 438 h 4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" h="438">
                <a:moveTo>
                  <a:pt x="96" y="438"/>
                </a:moveTo>
                <a:lnTo>
                  <a:pt x="0" y="438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20" name="Line 152"/>
          <p:cNvSpPr>
            <a:spLocks noChangeShapeType="1"/>
          </p:cNvSpPr>
          <p:nvPr/>
        </p:nvSpPr>
        <p:spPr bwMode="auto">
          <a:xfrm>
            <a:off x="7294954" y="3872671"/>
            <a:ext cx="223838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21" name="Text Box 153"/>
          <p:cNvSpPr txBox="1">
            <a:spLocks noChangeArrowheads="1"/>
          </p:cNvSpPr>
          <p:nvPr/>
        </p:nvSpPr>
        <p:spPr bwMode="auto">
          <a:xfrm rot="-5400000">
            <a:off x="7190380" y="4145302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25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84122" name="Line 154"/>
          <p:cNvSpPr>
            <a:spLocks noChangeShapeType="1"/>
          </p:cNvSpPr>
          <p:nvPr/>
        </p:nvSpPr>
        <p:spPr bwMode="auto">
          <a:xfrm>
            <a:off x="7441401" y="3851240"/>
            <a:ext cx="0" cy="900113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23" name="Line 155"/>
          <p:cNvSpPr>
            <a:spLocks noChangeShapeType="1"/>
          </p:cNvSpPr>
          <p:nvPr/>
        </p:nvSpPr>
        <p:spPr bwMode="auto">
          <a:xfrm>
            <a:off x="7073498" y="3469049"/>
            <a:ext cx="658416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24" name="Line 156"/>
          <p:cNvSpPr>
            <a:spLocks noChangeShapeType="1"/>
          </p:cNvSpPr>
          <p:nvPr/>
        </p:nvSpPr>
        <p:spPr bwMode="auto">
          <a:xfrm>
            <a:off x="7294955" y="4726349"/>
            <a:ext cx="451247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25" name="Text Box 157"/>
          <p:cNvSpPr txBox="1">
            <a:spLocks noChangeArrowheads="1"/>
          </p:cNvSpPr>
          <p:nvPr/>
        </p:nvSpPr>
        <p:spPr bwMode="auto">
          <a:xfrm rot="-5400000">
            <a:off x="7388024" y="3967899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34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84126" name="Line 158"/>
          <p:cNvSpPr>
            <a:spLocks noChangeShapeType="1"/>
          </p:cNvSpPr>
          <p:nvPr/>
        </p:nvSpPr>
        <p:spPr bwMode="auto">
          <a:xfrm>
            <a:off x="7650951" y="3444046"/>
            <a:ext cx="0" cy="1303734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27" name="Line 159"/>
          <p:cNvSpPr>
            <a:spLocks noChangeShapeType="1"/>
          </p:cNvSpPr>
          <p:nvPr/>
        </p:nvSpPr>
        <p:spPr bwMode="auto">
          <a:xfrm flipH="1">
            <a:off x="5968598" y="3644071"/>
            <a:ext cx="119063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28" name="Line 160"/>
          <p:cNvSpPr>
            <a:spLocks noChangeShapeType="1"/>
          </p:cNvSpPr>
          <p:nvPr/>
        </p:nvSpPr>
        <p:spPr bwMode="auto">
          <a:xfrm flipH="1">
            <a:off x="5966216" y="4727540"/>
            <a:ext cx="128588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29" name="Line 161"/>
          <p:cNvSpPr>
            <a:spLocks noChangeShapeType="1"/>
          </p:cNvSpPr>
          <p:nvPr/>
        </p:nvSpPr>
        <p:spPr bwMode="auto">
          <a:xfrm>
            <a:off x="6035273" y="3629784"/>
            <a:ext cx="0" cy="112395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30" name="Text Box 162"/>
          <p:cNvSpPr txBox="1">
            <a:spLocks noChangeArrowheads="1"/>
          </p:cNvSpPr>
          <p:nvPr/>
        </p:nvSpPr>
        <p:spPr bwMode="auto">
          <a:xfrm rot="-5400000">
            <a:off x="5783062" y="3996474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30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84132" name="Line 164"/>
          <p:cNvSpPr>
            <a:spLocks noChangeShapeType="1"/>
          </p:cNvSpPr>
          <p:nvPr/>
        </p:nvSpPr>
        <p:spPr bwMode="auto">
          <a:xfrm>
            <a:off x="7294955" y="5225221"/>
            <a:ext cx="792956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33" name="Text Box 165"/>
          <p:cNvSpPr txBox="1">
            <a:spLocks noChangeArrowheads="1"/>
          </p:cNvSpPr>
          <p:nvPr/>
        </p:nvSpPr>
        <p:spPr bwMode="auto">
          <a:xfrm rot="-5400000">
            <a:off x="7729734" y="5495470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25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84134" name="Line 166"/>
          <p:cNvSpPr>
            <a:spLocks noChangeShapeType="1"/>
          </p:cNvSpPr>
          <p:nvPr/>
        </p:nvSpPr>
        <p:spPr bwMode="auto">
          <a:xfrm>
            <a:off x="7998614" y="5203790"/>
            <a:ext cx="0" cy="900113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35" name="Line 167"/>
          <p:cNvSpPr>
            <a:spLocks noChangeShapeType="1"/>
          </p:cNvSpPr>
          <p:nvPr/>
        </p:nvSpPr>
        <p:spPr bwMode="auto">
          <a:xfrm>
            <a:off x="7073499" y="4821599"/>
            <a:ext cx="1421606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36" name="Line 168"/>
          <p:cNvSpPr>
            <a:spLocks noChangeShapeType="1"/>
          </p:cNvSpPr>
          <p:nvPr/>
        </p:nvSpPr>
        <p:spPr bwMode="auto">
          <a:xfrm>
            <a:off x="7302099" y="6078899"/>
            <a:ext cx="1189435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37" name="Text Box 169"/>
          <p:cNvSpPr txBox="1">
            <a:spLocks noChangeArrowheads="1"/>
          </p:cNvSpPr>
          <p:nvPr/>
        </p:nvSpPr>
        <p:spPr bwMode="auto">
          <a:xfrm rot="-5400000">
            <a:off x="8142880" y="5320449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34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84138" name="Line 170"/>
          <p:cNvSpPr>
            <a:spLocks noChangeShapeType="1"/>
          </p:cNvSpPr>
          <p:nvPr/>
        </p:nvSpPr>
        <p:spPr bwMode="auto">
          <a:xfrm>
            <a:off x="8409379" y="4796596"/>
            <a:ext cx="0" cy="1303734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39" name="Line 171"/>
          <p:cNvSpPr>
            <a:spLocks noChangeShapeType="1"/>
          </p:cNvSpPr>
          <p:nvPr/>
        </p:nvSpPr>
        <p:spPr bwMode="auto">
          <a:xfrm flipH="1">
            <a:off x="5301848" y="4999002"/>
            <a:ext cx="785813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40" name="Line 172"/>
          <p:cNvSpPr>
            <a:spLocks noChangeShapeType="1"/>
          </p:cNvSpPr>
          <p:nvPr/>
        </p:nvSpPr>
        <p:spPr bwMode="auto">
          <a:xfrm flipH="1">
            <a:off x="5270891" y="6080090"/>
            <a:ext cx="823913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41" name="Line 173"/>
          <p:cNvSpPr>
            <a:spLocks noChangeShapeType="1"/>
          </p:cNvSpPr>
          <p:nvPr/>
        </p:nvSpPr>
        <p:spPr bwMode="auto">
          <a:xfrm>
            <a:off x="5358998" y="4977572"/>
            <a:ext cx="0" cy="1126331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4142" name="Text Box 174"/>
          <p:cNvSpPr txBox="1">
            <a:spLocks noChangeArrowheads="1"/>
          </p:cNvSpPr>
          <p:nvPr/>
        </p:nvSpPr>
        <p:spPr bwMode="auto">
          <a:xfrm rot="-5400000">
            <a:off x="5102024" y="5368074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30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84146" name="Freeform 178"/>
          <p:cNvSpPr>
            <a:spLocks/>
          </p:cNvSpPr>
          <p:nvPr/>
        </p:nvSpPr>
        <p:spPr bwMode="auto">
          <a:xfrm>
            <a:off x="6135285" y="3461905"/>
            <a:ext cx="1110854" cy="1258491"/>
          </a:xfrm>
          <a:custGeom>
            <a:avLst/>
            <a:gdLst>
              <a:gd name="T0" fmla="*/ 2147483647 w 933"/>
              <a:gd name="T1" fmla="*/ 2147483647 h 1057"/>
              <a:gd name="T2" fmla="*/ 2147483647 w 933"/>
              <a:gd name="T3" fmla="*/ 0 h 1057"/>
              <a:gd name="T4" fmla="*/ 2147483647 w 933"/>
              <a:gd name="T5" fmla="*/ 2147483647 h 1057"/>
              <a:gd name="T6" fmla="*/ 2147483647 w 933"/>
              <a:gd name="T7" fmla="*/ 2147483647 h 1057"/>
              <a:gd name="T8" fmla="*/ 2147483647 w 933"/>
              <a:gd name="T9" fmla="*/ 2147483647 h 1057"/>
              <a:gd name="T10" fmla="*/ 2147483647 w 933"/>
              <a:gd name="T11" fmla="*/ 2147483647 h 1057"/>
              <a:gd name="T12" fmla="*/ 0 w 933"/>
              <a:gd name="T13" fmla="*/ 2147483647 h 1057"/>
              <a:gd name="T14" fmla="*/ 0 w 933"/>
              <a:gd name="T15" fmla="*/ 2147483647 h 1057"/>
              <a:gd name="T16" fmla="*/ 2147483647 w 933"/>
              <a:gd name="T17" fmla="*/ 2147483647 h 1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33"/>
              <a:gd name="T28" fmla="*/ 0 h 1057"/>
              <a:gd name="T29" fmla="*/ 933 w 933"/>
              <a:gd name="T30" fmla="*/ 1057 h 10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33" h="1057">
                <a:moveTo>
                  <a:pt x="183" y="153"/>
                </a:moveTo>
                <a:lnTo>
                  <a:pt x="183" y="0"/>
                </a:lnTo>
                <a:lnTo>
                  <a:pt x="751" y="1"/>
                </a:lnTo>
                <a:lnTo>
                  <a:pt x="751" y="337"/>
                </a:lnTo>
                <a:lnTo>
                  <a:pt x="933" y="337"/>
                </a:lnTo>
                <a:lnTo>
                  <a:pt x="933" y="1057"/>
                </a:lnTo>
                <a:lnTo>
                  <a:pt x="0" y="1057"/>
                </a:lnTo>
                <a:lnTo>
                  <a:pt x="0" y="153"/>
                </a:lnTo>
                <a:lnTo>
                  <a:pt x="183" y="153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MY" sz="1350"/>
          </a:p>
        </p:txBody>
      </p:sp>
      <p:sp>
        <p:nvSpPr>
          <p:cNvPr id="84147" name="Freeform 179"/>
          <p:cNvSpPr>
            <a:spLocks/>
          </p:cNvSpPr>
          <p:nvPr/>
        </p:nvSpPr>
        <p:spPr bwMode="auto">
          <a:xfrm>
            <a:off x="6135285" y="4823980"/>
            <a:ext cx="1110854" cy="1258491"/>
          </a:xfrm>
          <a:custGeom>
            <a:avLst/>
            <a:gdLst>
              <a:gd name="T0" fmla="*/ 2147483647 w 933"/>
              <a:gd name="T1" fmla="*/ 2147483647 h 1057"/>
              <a:gd name="T2" fmla="*/ 2147483647 w 933"/>
              <a:gd name="T3" fmla="*/ 0 h 1057"/>
              <a:gd name="T4" fmla="*/ 2147483647 w 933"/>
              <a:gd name="T5" fmla="*/ 2147483647 h 1057"/>
              <a:gd name="T6" fmla="*/ 2147483647 w 933"/>
              <a:gd name="T7" fmla="*/ 2147483647 h 1057"/>
              <a:gd name="T8" fmla="*/ 2147483647 w 933"/>
              <a:gd name="T9" fmla="*/ 2147483647 h 1057"/>
              <a:gd name="T10" fmla="*/ 2147483647 w 933"/>
              <a:gd name="T11" fmla="*/ 2147483647 h 1057"/>
              <a:gd name="T12" fmla="*/ 0 w 933"/>
              <a:gd name="T13" fmla="*/ 2147483647 h 1057"/>
              <a:gd name="T14" fmla="*/ 0 w 933"/>
              <a:gd name="T15" fmla="*/ 2147483647 h 1057"/>
              <a:gd name="T16" fmla="*/ 2147483647 w 933"/>
              <a:gd name="T17" fmla="*/ 2147483647 h 1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33"/>
              <a:gd name="T28" fmla="*/ 0 h 1057"/>
              <a:gd name="T29" fmla="*/ 933 w 933"/>
              <a:gd name="T30" fmla="*/ 1057 h 10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33" h="1057">
                <a:moveTo>
                  <a:pt x="183" y="153"/>
                </a:moveTo>
                <a:lnTo>
                  <a:pt x="183" y="0"/>
                </a:lnTo>
                <a:lnTo>
                  <a:pt x="751" y="1"/>
                </a:lnTo>
                <a:lnTo>
                  <a:pt x="751" y="337"/>
                </a:lnTo>
                <a:lnTo>
                  <a:pt x="933" y="337"/>
                </a:lnTo>
                <a:lnTo>
                  <a:pt x="933" y="1057"/>
                </a:lnTo>
                <a:lnTo>
                  <a:pt x="0" y="1057"/>
                </a:lnTo>
                <a:lnTo>
                  <a:pt x="0" y="153"/>
                </a:lnTo>
                <a:lnTo>
                  <a:pt x="183" y="153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MY" sz="1350"/>
          </a:p>
        </p:txBody>
      </p:sp>
      <p:sp>
        <p:nvSpPr>
          <p:cNvPr id="84144" name="Text Box 176"/>
          <p:cNvSpPr txBox="1">
            <a:spLocks noChangeArrowheads="1"/>
          </p:cNvSpPr>
          <p:nvPr/>
        </p:nvSpPr>
        <p:spPr bwMode="auto">
          <a:xfrm>
            <a:off x="5098792" y="3391658"/>
            <a:ext cx="91570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0000"/>
                </a:solidFill>
                <a:latin typeface="Arial" panose="020B0604020202020204" pitchFamily="34" charset="0"/>
              </a:rPr>
              <a:t>Too close</a:t>
            </a:r>
            <a:endParaRPr lang="th-TH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4145" name="Text Box 177"/>
          <p:cNvSpPr txBox="1">
            <a:spLocks noChangeArrowheads="1"/>
          </p:cNvSpPr>
          <p:nvPr/>
        </p:nvSpPr>
        <p:spPr bwMode="auto">
          <a:xfrm>
            <a:off x="5069678" y="4658483"/>
            <a:ext cx="75485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0000"/>
                </a:solidFill>
                <a:latin typeface="Arial" panose="020B0604020202020204" pitchFamily="34" charset="0"/>
              </a:rPr>
              <a:t>Too far</a:t>
            </a:r>
            <a:endParaRPr lang="th-TH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436" name="Text Box 180"/>
          <p:cNvSpPr txBox="1">
            <a:spLocks noChangeArrowheads="1"/>
          </p:cNvSpPr>
          <p:nvPr/>
        </p:nvSpPr>
        <p:spPr bwMode="auto">
          <a:xfrm>
            <a:off x="1366838" y="691835"/>
            <a:ext cx="6858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en-US" sz="4400" b="1" dirty="0">
                <a:ln/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DIMENSION LINE</a:t>
            </a:r>
            <a:endParaRPr lang="th-TH" altLang="en-US" sz="4400" b="1" dirty="0">
              <a:ln/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BDE8FD-863C-45DD-99B6-7F6F8598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19</a:t>
            </a:fld>
            <a:endParaRPr lang="en-US"/>
          </a:p>
        </p:txBody>
      </p:sp>
      <p:sp>
        <p:nvSpPr>
          <p:cNvPr id="52" name="Text Box 108">
            <a:extLst>
              <a:ext uri="{FF2B5EF4-FFF2-40B4-BE49-F238E27FC236}">
                <a16:creationId xmlns:a16="http://schemas.microsoft.com/office/drawing/2014/main" id="{B2FE6123-E2D5-48CE-8492-E3D81F6F6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605" y="2852841"/>
            <a:ext cx="2132601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practice</a:t>
            </a:r>
            <a:endParaRPr lang="th-TH" sz="20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8600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4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4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4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4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4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4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84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84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84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4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8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8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8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8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8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8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8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8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8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8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8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8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8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84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000"/>
                                        <p:tgtEl>
                                          <p:spTgt spid="84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84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84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84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84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1000"/>
                                        <p:tgtEl>
                                          <p:spTgt spid="84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000"/>
                                        <p:tgtEl>
                                          <p:spTgt spid="84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84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000"/>
                                        <p:tgtEl>
                                          <p:spTgt spid="84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000"/>
                                        <p:tgtEl>
                                          <p:spTgt spid="84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000"/>
                                        <p:tgtEl>
                                          <p:spTgt spid="84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1000"/>
                                        <p:tgtEl>
                                          <p:spTgt spid="84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116" grpId="0" animBg="1"/>
      <p:bldP spid="84117" grpId="0" animBg="1"/>
      <p:bldP spid="84118" grpId="0"/>
      <p:bldP spid="84049" grpId="0"/>
      <p:bldP spid="84057" grpId="0" animBg="1"/>
      <p:bldP spid="84059" grpId="0"/>
      <p:bldP spid="84063" grpId="0" animBg="1"/>
      <p:bldP spid="84064" grpId="0" animBg="1"/>
      <p:bldP spid="84065" grpId="0" animBg="1"/>
      <p:bldP spid="84066" grpId="0"/>
      <p:bldP spid="84067" grpId="0" animBg="1"/>
      <p:bldP spid="84072" grpId="0" animBg="1"/>
      <p:bldP spid="84072" grpId="1" animBg="1"/>
      <p:bldP spid="84073" grpId="0" animBg="1"/>
      <p:bldP spid="84074" grpId="0" animBg="1"/>
      <p:bldP spid="84075" grpId="0" animBg="1"/>
      <p:bldP spid="84076" grpId="0"/>
      <p:bldP spid="84070" grpId="0"/>
      <p:bldP spid="84112" grpId="0" animBg="1"/>
      <p:bldP spid="84113" grpId="0" animBg="1"/>
      <p:bldP spid="84113" grpId="1" animBg="1"/>
      <p:bldP spid="84114" grpId="0" animBg="1"/>
      <p:bldP spid="84114" grpId="1" animBg="1"/>
      <p:bldP spid="84115" grpId="0" animBg="1"/>
      <p:bldP spid="84120" grpId="0" animBg="1"/>
      <p:bldP spid="84120" grpId="1" animBg="1"/>
      <p:bldP spid="84121" grpId="0"/>
      <p:bldP spid="84121" grpId="1"/>
      <p:bldP spid="84122" grpId="0" animBg="1"/>
      <p:bldP spid="84122" grpId="1" animBg="1"/>
      <p:bldP spid="84123" grpId="0" animBg="1"/>
      <p:bldP spid="84123" grpId="1" animBg="1"/>
      <p:bldP spid="84124" grpId="0" animBg="1"/>
      <p:bldP spid="84124" grpId="1" animBg="1"/>
      <p:bldP spid="84125" grpId="0"/>
      <p:bldP spid="84125" grpId="1"/>
      <p:bldP spid="84126" grpId="0" animBg="1"/>
      <p:bldP spid="84126" grpId="1" animBg="1"/>
      <p:bldP spid="84127" grpId="0" animBg="1"/>
      <p:bldP spid="84127" grpId="1" animBg="1"/>
      <p:bldP spid="84128" grpId="0" animBg="1"/>
      <p:bldP spid="84128" grpId="1" animBg="1"/>
      <p:bldP spid="84129" grpId="0" animBg="1"/>
      <p:bldP spid="84129" grpId="1" animBg="1"/>
      <p:bldP spid="84130" grpId="0"/>
      <p:bldP spid="84130" grpId="1"/>
      <p:bldP spid="84132" grpId="0" animBg="1"/>
      <p:bldP spid="84133" grpId="0"/>
      <p:bldP spid="84134" grpId="0" animBg="1"/>
      <p:bldP spid="84135" grpId="0" animBg="1"/>
      <p:bldP spid="84136" grpId="0" animBg="1"/>
      <p:bldP spid="84137" grpId="0"/>
      <p:bldP spid="84138" grpId="0" animBg="1"/>
      <p:bldP spid="84139" grpId="0" animBg="1"/>
      <p:bldP spid="84140" grpId="0" animBg="1"/>
      <p:bldP spid="84141" grpId="0" animBg="1"/>
      <p:bldP spid="84142" grpId="0"/>
      <p:bldP spid="84144" grpId="0"/>
      <p:bldP spid="84144" grpId="1"/>
      <p:bldP spid="84145" grpId="0"/>
      <p:bldP spid="5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00" name="Text Box 112"/>
          <p:cNvSpPr txBox="1">
            <a:spLocks noChangeArrowheads="1"/>
          </p:cNvSpPr>
          <p:nvPr/>
        </p:nvSpPr>
        <p:spPr bwMode="auto">
          <a:xfrm>
            <a:off x="532660" y="1828800"/>
            <a:ext cx="7239740" cy="53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7175" indent="-257175">
              <a:lnSpc>
                <a:spcPct val="13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 height of numbers is suggested to be 2.5~3 mm.</a:t>
            </a:r>
          </a:p>
        </p:txBody>
      </p:sp>
      <p:sp>
        <p:nvSpPr>
          <p:cNvPr id="63611" name="Text Box 123"/>
          <p:cNvSpPr txBox="1">
            <a:spLocks noChangeArrowheads="1"/>
          </p:cNvSpPr>
          <p:nvPr/>
        </p:nvSpPr>
        <p:spPr bwMode="auto">
          <a:xfrm>
            <a:off x="532660" y="2552391"/>
            <a:ext cx="8302841" cy="149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7175" indent="-257175" algn="just">
              <a:lnSpc>
                <a:spcPct val="13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Place the numbers at about 1 mm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above</a:t>
            </a:r>
            <a:r>
              <a:rPr lang="en-US" sz="2400" b="1" i="1" dirty="0">
                <a:solidFill>
                  <a:srgbClr val="45F7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a middle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a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algn="just">
              <a:lnSpc>
                <a:spcPct val="130000"/>
              </a:lnSpc>
              <a:buClr>
                <a:schemeClr val="accent1"/>
              </a:buClr>
              <a:defRPr/>
            </a:pP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dimension line (for ISO dimensioning).</a:t>
            </a:r>
          </a:p>
          <a:p>
            <a:pPr algn="just">
              <a:lnSpc>
                <a:spcPct val="130000"/>
              </a:lnSpc>
              <a:defRPr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13" name="Text Box 161"/>
          <p:cNvSpPr txBox="1">
            <a:spLocks noChangeArrowheads="1"/>
          </p:cNvSpPr>
          <p:nvPr/>
        </p:nvSpPr>
        <p:spPr bwMode="auto">
          <a:xfrm>
            <a:off x="1547182" y="423714"/>
            <a:ext cx="635799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en-US" sz="3600" b="1" dirty="0">
                <a:ln/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DIMENSION NUMBER : General</a:t>
            </a:r>
            <a:endParaRPr lang="th-TH" altLang="en-US" sz="3600" b="1" dirty="0">
              <a:ln/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3654" name="AutoShape 166"/>
          <p:cNvSpPr>
            <a:spLocks noChangeArrowheads="1"/>
          </p:cNvSpPr>
          <p:nvPr/>
        </p:nvSpPr>
        <p:spPr bwMode="auto">
          <a:xfrm>
            <a:off x="5204222" y="4547088"/>
            <a:ext cx="2905125" cy="1822847"/>
          </a:xfrm>
          <a:prstGeom prst="roundRect">
            <a:avLst>
              <a:gd name="adj" fmla="val 8593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350" dirty="0"/>
          </a:p>
        </p:txBody>
      </p:sp>
      <p:sp>
        <p:nvSpPr>
          <p:cNvPr id="63655" name="AutoShape 167"/>
          <p:cNvSpPr>
            <a:spLocks noChangeArrowheads="1"/>
          </p:cNvSpPr>
          <p:nvPr/>
        </p:nvSpPr>
        <p:spPr bwMode="auto">
          <a:xfrm>
            <a:off x="1781175" y="4547088"/>
            <a:ext cx="2895600" cy="1828800"/>
          </a:xfrm>
          <a:prstGeom prst="roundRect">
            <a:avLst>
              <a:gd name="adj" fmla="val 8593"/>
            </a:avLst>
          </a:prstGeom>
          <a:solidFill>
            <a:srgbClr val="7F7F7F">
              <a:alpha val="94118"/>
            </a:srgb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>
              <a:latin typeface="Arial" panose="020B0604020202020204" pitchFamily="34" charset="0"/>
            </a:endParaRPr>
          </a:p>
        </p:txBody>
      </p:sp>
      <p:sp>
        <p:nvSpPr>
          <p:cNvPr id="63656" name="Text Box 168"/>
          <p:cNvSpPr txBox="1">
            <a:spLocks noChangeArrowheads="1"/>
          </p:cNvSpPr>
          <p:nvPr/>
        </p:nvSpPr>
        <p:spPr bwMode="auto">
          <a:xfrm>
            <a:off x="2588419" y="4219667"/>
            <a:ext cx="150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practice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658" name="Line 170"/>
          <p:cNvSpPr>
            <a:spLocks noChangeShapeType="1"/>
          </p:cNvSpPr>
          <p:nvPr/>
        </p:nvSpPr>
        <p:spPr bwMode="auto">
          <a:xfrm>
            <a:off x="3543300" y="5281704"/>
            <a:ext cx="5191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59" name="Text Box 171"/>
          <p:cNvSpPr txBox="1">
            <a:spLocks noChangeArrowheads="1"/>
          </p:cNvSpPr>
          <p:nvPr/>
        </p:nvSpPr>
        <p:spPr bwMode="auto">
          <a:xfrm rot="-5400000">
            <a:off x="3714951" y="5551953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chemeClr val="tx2"/>
                </a:solidFill>
                <a:latin typeface="Arial" panose="020B0604020202020204" pitchFamily="34" charset="0"/>
              </a:rPr>
              <a:t>25</a:t>
            </a:r>
            <a:endParaRPr lang="th-TH" altLang="en-US" sz="135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3660" name="Line 172"/>
          <p:cNvSpPr>
            <a:spLocks noChangeShapeType="1"/>
          </p:cNvSpPr>
          <p:nvPr/>
        </p:nvSpPr>
        <p:spPr bwMode="auto">
          <a:xfrm>
            <a:off x="3985022" y="5260273"/>
            <a:ext cx="0" cy="90011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61" name="Line 173"/>
          <p:cNvSpPr>
            <a:spLocks noChangeShapeType="1"/>
          </p:cNvSpPr>
          <p:nvPr/>
        </p:nvSpPr>
        <p:spPr bwMode="auto">
          <a:xfrm>
            <a:off x="3321844" y="4878082"/>
            <a:ext cx="1134666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62" name="Line 174"/>
          <p:cNvSpPr>
            <a:spLocks noChangeShapeType="1"/>
          </p:cNvSpPr>
          <p:nvPr/>
        </p:nvSpPr>
        <p:spPr bwMode="auto">
          <a:xfrm>
            <a:off x="3543301" y="6135382"/>
            <a:ext cx="917972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63" name="Text Box 175"/>
          <p:cNvSpPr txBox="1">
            <a:spLocks noChangeArrowheads="1"/>
          </p:cNvSpPr>
          <p:nvPr/>
        </p:nvSpPr>
        <p:spPr bwMode="auto">
          <a:xfrm rot="-5400000">
            <a:off x="4105476" y="5376932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chemeClr val="tx2"/>
                </a:solidFill>
                <a:latin typeface="Arial" panose="020B0604020202020204" pitchFamily="34" charset="0"/>
              </a:rPr>
              <a:t>34</a:t>
            </a:r>
            <a:endParaRPr lang="th-TH" altLang="en-US" sz="135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3664" name="Line 176"/>
          <p:cNvSpPr>
            <a:spLocks noChangeShapeType="1"/>
          </p:cNvSpPr>
          <p:nvPr/>
        </p:nvSpPr>
        <p:spPr bwMode="auto">
          <a:xfrm>
            <a:off x="4375547" y="4853079"/>
            <a:ext cx="0" cy="1303734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69" name="Freeform 181"/>
          <p:cNvSpPr>
            <a:spLocks/>
          </p:cNvSpPr>
          <p:nvPr/>
        </p:nvSpPr>
        <p:spPr bwMode="auto">
          <a:xfrm>
            <a:off x="2386012" y="4875701"/>
            <a:ext cx="1110854" cy="1258491"/>
          </a:xfrm>
          <a:custGeom>
            <a:avLst/>
            <a:gdLst>
              <a:gd name="T0" fmla="*/ 2147483646 w 933"/>
              <a:gd name="T1" fmla="*/ 2147483646 h 1057"/>
              <a:gd name="T2" fmla="*/ 2147483646 w 933"/>
              <a:gd name="T3" fmla="*/ 0 h 1057"/>
              <a:gd name="T4" fmla="*/ 2147483646 w 933"/>
              <a:gd name="T5" fmla="*/ 2147483646 h 1057"/>
              <a:gd name="T6" fmla="*/ 2147483646 w 933"/>
              <a:gd name="T7" fmla="*/ 2147483646 h 1057"/>
              <a:gd name="T8" fmla="*/ 2147483646 w 933"/>
              <a:gd name="T9" fmla="*/ 2147483646 h 1057"/>
              <a:gd name="T10" fmla="*/ 2147483646 w 933"/>
              <a:gd name="T11" fmla="*/ 2147483646 h 1057"/>
              <a:gd name="T12" fmla="*/ 0 w 933"/>
              <a:gd name="T13" fmla="*/ 2147483646 h 1057"/>
              <a:gd name="T14" fmla="*/ 0 w 933"/>
              <a:gd name="T15" fmla="*/ 2147483646 h 1057"/>
              <a:gd name="T16" fmla="*/ 2147483646 w 933"/>
              <a:gd name="T17" fmla="*/ 2147483646 h 1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33"/>
              <a:gd name="T28" fmla="*/ 0 h 1057"/>
              <a:gd name="T29" fmla="*/ 933 w 933"/>
              <a:gd name="T30" fmla="*/ 1057 h 10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33" h="1057">
                <a:moveTo>
                  <a:pt x="183" y="153"/>
                </a:moveTo>
                <a:lnTo>
                  <a:pt x="183" y="0"/>
                </a:lnTo>
                <a:lnTo>
                  <a:pt x="751" y="1"/>
                </a:lnTo>
                <a:lnTo>
                  <a:pt x="751" y="337"/>
                </a:lnTo>
                <a:lnTo>
                  <a:pt x="933" y="337"/>
                </a:lnTo>
                <a:lnTo>
                  <a:pt x="933" y="1057"/>
                </a:lnTo>
                <a:lnTo>
                  <a:pt x="0" y="1057"/>
                </a:lnTo>
                <a:lnTo>
                  <a:pt x="0" y="153"/>
                </a:lnTo>
                <a:lnTo>
                  <a:pt x="183" y="153"/>
                </a:lnTo>
                <a:close/>
              </a:path>
            </a:pathLst>
          </a:custGeom>
          <a:solidFill>
            <a:srgbClr val="0070C0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sp>
        <p:nvSpPr>
          <p:cNvPr id="63672" name="Line 184"/>
          <p:cNvSpPr>
            <a:spLocks noChangeShapeType="1"/>
          </p:cNvSpPr>
          <p:nvPr/>
        </p:nvSpPr>
        <p:spPr bwMode="auto">
          <a:xfrm>
            <a:off x="7137797" y="5281703"/>
            <a:ext cx="442913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73" name="Text Box 185"/>
          <p:cNvSpPr txBox="1">
            <a:spLocks noChangeArrowheads="1"/>
          </p:cNvSpPr>
          <p:nvPr/>
        </p:nvSpPr>
        <p:spPr bwMode="auto">
          <a:xfrm rot="-5400000">
            <a:off x="7299923" y="5553143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25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63674" name="Line 186"/>
          <p:cNvSpPr>
            <a:spLocks noChangeShapeType="1"/>
          </p:cNvSpPr>
          <p:nvPr/>
        </p:nvSpPr>
        <p:spPr bwMode="auto">
          <a:xfrm>
            <a:off x="7522369" y="5260272"/>
            <a:ext cx="0" cy="900113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75" name="Line 187"/>
          <p:cNvSpPr>
            <a:spLocks noChangeShapeType="1"/>
          </p:cNvSpPr>
          <p:nvPr/>
        </p:nvSpPr>
        <p:spPr bwMode="auto">
          <a:xfrm flipV="1">
            <a:off x="6916341" y="4875700"/>
            <a:ext cx="792492" cy="2381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76" name="Line 188"/>
          <p:cNvSpPr>
            <a:spLocks noChangeShapeType="1"/>
          </p:cNvSpPr>
          <p:nvPr/>
        </p:nvSpPr>
        <p:spPr bwMode="auto">
          <a:xfrm flipV="1">
            <a:off x="7137798" y="6134191"/>
            <a:ext cx="571037" cy="119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 dirty="0"/>
          </a:p>
        </p:txBody>
      </p:sp>
      <p:sp>
        <p:nvSpPr>
          <p:cNvPr id="63677" name="Text Box 189"/>
          <p:cNvSpPr txBox="1">
            <a:spLocks noChangeArrowheads="1"/>
          </p:cNvSpPr>
          <p:nvPr/>
        </p:nvSpPr>
        <p:spPr bwMode="auto">
          <a:xfrm rot="-5400000">
            <a:off x="7566623" y="5741262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34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63678" name="Line 190"/>
          <p:cNvSpPr>
            <a:spLocks noChangeShapeType="1"/>
          </p:cNvSpPr>
          <p:nvPr/>
        </p:nvSpPr>
        <p:spPr bwMode="auto">
          <a:xfrm>
            <a:off x="7827169" y="4853078"/>
            <a:ext cx="0" cy="1303734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86" name="Freeform 198"/>
          <p:cNvSpPr>
            <a:spLocks/>
          </p:cNvSpPr>
          <p:nvPr/>
        </p:nvSpPr>
        <p:spPr bwMode="auto">
          <a:xfrm>
            <a:off x="5978128" y="4870937"/>
            <a:ext cx="1110854" cy="1258491"/>
          </a:xfrm>
          <a:custGeom>
            <a:avLst/>
            <a:gdLst>
              <a:gd name="T0" fmla="*/ 2147483647 w 933"/>
              <a:gd name="T1" fmla="*/ 2147483647 h 1057"/>
              <a:gd name="T2" fmla="*/ 2147483647 w 933"/>
              <a:gd name="T3" fmla="*/ 0 h 1057"/>
              <a:gd name="T4" fmla="*/ 2147483647 w 933"/>
              <a:gd name="T5" fmla="*/ 2147483647 h 1057"/>
              <a:gd name="T6" fmla="*/ 2147483647 w 933"/>
              <a:gd name="T7" fmla="*/ 2147483647 h 1057"/>
              <a:gd name="T8" fmla="*/ 2147483647 w 933"/>
              <a:gd name="T9" fmla="*/ 2147483647 h 1057"/>
              <a:gd name="T10" fmla="*/ 2147483647 w 933"/>
              <a:gd name="T11" fmla="*/ 2147483647 h 1057"/>
              <a:gd name="T12" fmla="*/ 0 w 933"/>
              <a:gd name="T13" fmla="*/ 2147483647 h 1057"/>
              <a:gd name="T14" fmla="*/ 0 w 933"/>
              <a:gd name="T15" fmla="*/ 2147483647 h 1057"/>
              <a:gd name="T16" fmla="*/ 2147483647 w 933"/>
              <a:gd name="T17" fmla="*/ 2147483647 h 1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33"/>
              <a:gd name="T28" fmla="*/ 0 h 1057"/>
              <a:gd name="T29" fmla="*/ 933 w 933"/>
              <a:gd name="T30" fmla="*/ 1057 h 10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33" h="1057">
                <a:moveTo>
                  <a:pt x="183" y="153"/>
                </a:moveTo>
                <a:lnTo>
                  <a:pt x="183" y="0"/>
                </a:lnTo>
                <a:lnTo>
                  <a:pt x="751" y="1"/>
                </a:lnTo>
                <a:lnTo>
                  <a:pt x="751" y="337"/>
                </a:lnTo>
                <a:lnTo>
                  <a:pt x="933" y="337"/>
                </a:lnTo>
                <a:lnTo>
                  <a:pt x="933" y="1057"/>
                </a:lnTo>
                <a:lnTo>
                  <a:pt x="0" y="1057"/>
                </a:lnTo>
                <a:lnTo>
                  <a:pt x="0" y="153"/>
                </a:lnTo>
                <a:lnTo>
                  <a:pt x="183" y="153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MY" sz="1350"/>
          </a:p>
        </p:txBody>
      </p:sp>
      <p:sp>
        <p:nvSpPr>
          <p:cNvPr id="63688" name="Line 200"/>
          <p:cNvSpPr>
            <a:spLocks noChangeShapeType="1"/>
          </p:cNvSpPr>
          <p:nvPr/>
        </p:nvSpPr>
        <p:spPr bwMode="auto">
          <a:xfrm flipH="1">
            <a:off x="5525691" y="5055484"/>
            <a:ext cx="395288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89" name="Line 201"/>
          <p:cNvSpPr>
            <a:spLocks noChangeShapeType="1"/>
          </p:cNvSpPr>
          <p:nvPr/>
        </p:nvSpPr>
        <p:spPr bwMode="auto">
          <a:xfrm flipH="1">
            <a:off x="5513784" y="6136572"/>
            <a:ext cx="423863" cy="0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90" name="Line 202"/>
          <p:cNvSpPr>
            <a:spLocks noChangeShapeType="1"/>
          </p:cNvSpPr>
          <p:nvPr/>
        </p:nvSpPr>
        <p:spPr bwMode="auto">
          <a:xfrm>
            <a:off x="5620941" y="5034054"/>
            <a:ext cx="0" cy="1126331"/>
          </a:xfrm>
          <a:prstGeom prst="line">
            <a:avLst/>
          </a:prstGeom>
          <a:noFill/>
          <a:ln w="19050">
            <a:solidFill>
              <a:srgbClr val="0070C0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91" name="Text Box 203"/>
          <p:cNvSpPr txBox="1">
            <a:spLocks noChangeArrowheads="1"/>
          </p:cNvSpPr>
          <p:nvPr/>
        </p:nvSpPr>
        <p:spPr bwMode="auto">
          <a:xfrm rot="-5400000">
            <a:off x="5182992" y="5434081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rgbClr val="0070C0"/>
                </a:solidFill>
                <a:latin typeface="Arial" panose="020B0604020202020204" pitchFamily="34" charset="0"/>
              </a:rPr>
              <a:t>30</a:t>
            </a:r>
            <a:endParaRPr lang="th-TH" altLang="en-US" sz="135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63692" name="Line 204"/>
          <p:cNvSpPr>
            <a:spLocks noChangeShapeType="1"/>
          </p:cNvSpPr>
          <p:nvPr/>
        </p:nvSpPr>
        <p:spPr bwMode="auto">
          <a:xfrm flipH="1">
            <a:off x="1988344" y="5055485"/>
            <a:ext cx="31908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93" name="Line 205"/>
          <p:cNvSpPr>
            <a:spLocks noChangeShapeType="1"/>
          </p:cNvSpPr>
          <p:nvPr/>
        </p:nvSpPr>
        <p:spPr bwMode="auto">
          <a:xfrm flipH="1">
            <a:off x="1985962" y="6136573"/>
            <a:ext cx="33813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94" name="Line 206"/>
          <p:cNvSpPr>
            <a:spLocks noChangeShapeType="1"/>
          </p:cNvSpPr>
          <p:nvPr/>
        </p:nvSpPr>
        <p:spPr bwMode="auto">
          <a:xfrm>
            <a:off x="2064544" y="5034055"/>
            <a:ext cx="0" cy="1126331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arrow" w="sm" len="lg"/>
            <a:tailEnd type="arrow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3695" name="Text Box 207"/>
          <p:cNvSpPr txBox="1">
            <a:spLocks noChangeArrowheads="1"/>
          </p:cNvSpPr>
          <p:nvPr/>
        </p:nvSpPr>
        <p:spPr bwMode="auto">
          <a:xfrm rot="-5400000">
            <a:off x="1794474" y="5451941"/>
            <a:ext cx="377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50000"/>
              <a:buFont typeface="Wingdings 2" panose="05020102010507070707" pitchFamily="18" charset="2"/>
              <a:buChar char="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"/>
              <a:defRPr sz="28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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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anose="05020102010507070707" pitchFamily="18" charset="2"/>
              <a:buChar char="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>
                <a:solidFill>
                  <a:schemeClr val="tx2"/>
                </a:solidFill>
                <a:latin typeface="Arial" panose="020B0604020202020204" pitchFamily="34" charset="0"/>
              </a:rPr>
              <a:t>30</a:t>
            </a:r>
            <a:endParaRPr lang="th-TH" altLang="en-US" sz="135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B44A26-A824-45E7-BF8C-073E84019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4D02A-A570-46C0-86B5-137CC52C28FD}" type="slidenum">
              <a:rPr lang="en-US" smtClean="0"/>
              <a:t>20</a:t>
            </a:fld>
            <a:endParaRPr lang="en-US"/>
          </a:p>
        </p:txBody>
      </p:sp>
      <p:sp>
        <p:nvSpPr>
          <p:cNvPr id="34" name="Text Box 108">
            <a:extLst>
              <a:ext uri="{FF2B5EF4-FFF2-40B4-BE49-F238E27FC236}">
                <a16:creationId xmlns:a16="http://schemas.microsoft.com/office/drawing/2014/main" id="{529214EF-D872-46AD-8A5A-9478E14BD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6232" y="4082256"/>
            <a:ext cx="2132601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practice</a:t>
            </a:r>
            <a:endParaRPr lang="th-TH" sz="20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177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3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3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3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3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3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00" grpId="0"/>
      <p:bldP spid="63611" grpId="0"/>
      <p:bldP spid="63654" grpId="0" animBg="1"/>
      <p:bldP spid="63655" grpId="0" animBg="1"/>
      <p:bldP spid="63656" grpId="0"/>
      <p:bldP spid="63658" grpId="0" animBg="1"/>
      <p:bldP spid="63659" grpId="0"/>
      <p:bldP spid="63660" grpId="0" animBg="1"/>
      <p:bldP spid="63661" grpId="0" animBg="1"/>
      <p:bldP spid="63662" grpId="0" animBg="1"/>
      <p:bldP spid="63663" grpId="0"/>
      <p:bldP spid="63664" grpId="0" animBg="1"/>
      <p:bldP spid="63669" grpId="0" animBg="1"/>
      <p:bldP spid="63672" grpId="0" animBg="1"/>
      <p:bldP spid="63673" grpId="0"/>
      <p:bldP spid="63674" grpId="0" animBg="1"/>
      <p:bldP spid="63675" grpId="0" animBg="1"/>
      <p:bldP spid="63676" grpId="0" animBg="1"/>
      <p:bldP spid="63677" grpId="0"/>
      <p:bldP spid="63678" grpId="0" animBg="1"/>
      <p:bldP spid="63688" grpId="0" animBg="1"/>
      <p:bldP spid="63689" grpId="0" animBg="1"/>
      <p:bldP spid="63690" grpId="0" animBg="1"/>
      <p:bldP spid="63691" grpId="0"/>
      <p:bldP spid="63692" grpId="0" animBg="1"/>
      <p:bldP spid="63693" grpId="0" animBg="1"/>
      <p:bldP spid="63694" grpId="0" animBg="1"/>
      <p:bldP spid="63695" grpId="0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2206468"/>
            <a:ext cx="7809649" cy="1870604"/>
          </a:xfrm>
        </p:spPr>
        <p:txBody>
          <a:bodyPr>
            <a:noAutofit/>
          </a:bodyPr>
          <a:lstStyle/>
          <a:p>
            <a:pPr algn="ctr"/>
            <a:r>
              <a:rPr lang="en-US" altLang="en-US" sz="4400" b="1" dirty="0">
                <a:solidFill>
                  <a:srgbClr val="660066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3</a:t>
            </a:r>
            <a:r>
              <a:rPr lang="en-US" altLang="en-US" sz="4400" b="1" kern="1200" dirty="0">
                <a:solidFill>
                  <a:srgbClr val="660066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. GEOMETRICAL DIMENSION &amp; TOLERANCE (GD&amp;T)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08825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ABAD2830-F273-4060-86D4-4212F883872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8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63" y="1981200"/>
            <a:ext cx="9095874" cy="320040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1D2E27-399A-4DF9-9C57-13A2AF008F84}"/>
              </a:ext>
            </a:extLst>
          </p:cNvPr>
          <p:cNvSpPr txBox="1"/>
          <p:nvPr/>
        </p:nvSpPr>
        <p:spPr>
          <a:xfrm>
            <a:off x="1691680" y="627332"/>
            <a:ext cx="7225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323785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402" y="1605426"/>
            <a:ext cx="8686800" cy="470102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CA81DC-F468-4F1C-BA0A-B0A016BE40C6}"/>
              </a:ext>
            </a:extLst>
          </p:cNvPr>
          <p:cNvSpPr txBox="1"/>
          <p:nvPr/>
        </p:nvSpPr>
        <p:spPr>
          <a:xfrm>
            <a:off x="1691680" y="627332"/>
            <a:ext cx="7225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623924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952" y="1300260"/>
            <a:ext cx="8890095" cy="5112718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BB020B-D352-4A74-962E-2859F1F217AB}"/>
              </a:ext>
            </a:extLst>
          </p:cNvPr>
          <p:cNvSpPr txBox="1"/>
          <p:nvPr/>
        </p:nvSpPr>
        <p:spPr>
          <a:xfrm>
            <a:off x="1691680" y="627332"/>
            <a:ext cx="7225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29415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6980" y="787783"/>
            <a:ext cx="5775348" cy="5970233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09C0DB-280F-466D-A4FD-62D78232A11E}"/>
              </a:ext>
            </a:extLst>
          </p:cNvPr>
          <p:cNvSpPr txBox="1"/>
          <p:nvPr/>
        </p:nvSpPr>
        <p:spPr>
          <a:xfrm>
            <a:off x="1475656" y="272065"/>
            <a:ext cx="7225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677097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311" y="1178768"/>
            <a:ext cx="8898681" cy="556260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6DED4E-30B8-4806-AB16-982632304169}"/>
              </a:ext>
            </a:extLst>
          </p:cNvPr>
          <p:cNvSpPr txBox="1"/>
          <p:nvPr/>
        </p:nvSpPr>
        <p:spPr>
          <a:xfrm>
            <a:off x="1619672" y="332656"/>
            <a:ext cx="7225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937770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43" y="1063423"/>
            <a:ext cx="9025983" cy="5642177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0F1379-957F-4745-B89B-CBD38DFF89E6}"/>
              </a:ext>
            </a:extLst>
          </p:cNvPr>
          <p:cNvSpPr txBox="1"/>
          <p:nvPr/>
        </p:nvSpPr>
        <p:spPr>
          <a:xfrm>
            <a:off x="1691680" y="402383"/>
            <a:ext cx="7225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460987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4719" y="937877"/>
            <a:ext cx="5888854" cy="5838744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36E937-85CD-400F-B9F7-3E1F5249F1C9}"/>
              </a:ext>
            </a:extLst>
          </p:cNvPr>
          <p:cNvSpPr txBox="1"/>
          <p:nvPr/>
        </p:nvSpPr>
        <p:spPr>
          <a:xfrm>
            <a:off x="1619672" y="264563"/>
            <a:ext cx="7225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3730225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81200"/>
            <a:ext cx="8229600" cy="350520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F0381-C148-431F-8D0A-FBBA4B5C4CB6}"/>
              </a:ext>
            </a:extLst>
          </p:cNvPr>
          <p:cNvSpPr txBox="1"/>
          <p:nvPr/>
        </p:nvSpPr>
        <p:spPr>
          <a:xfrm>
            <a:off x="1691680" y="627332"/>
            <a:ext cx="7225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639398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altLang="en-US" sz="400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6469"/>
            <a:ext cx="8610600" cy="6780196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D484-F614-4F83-9E0A-076B4E5CA0E7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8B80B4-6A10-40F9-8CF5-168582D13E56}"/>
              </a:ext>
            </a:extLst>
          </p:cNvPr>
          <p:cNvSpPr txBox="1"/>
          <p:nvPr/>
        </p:nvSpPr>
        <p:spPr>
          <a:xfrm>
            <a:off x="4283969" y="5445224"/>
            <a:ext cx="44028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b="1" kern="1200" dirty="0">
                <a:solidFill>
                  <a:srgbClr val="FF3399"/>
                </a:solidFill>
                <a:latin typeface="+mn-lt"/>
                <a:ea typeface="+mn-ea"/>
                <a:cs typeface="Arial" panose="020B0604020202020204" pitchFamily="34" charset="0"/>
              </a:rPr>
              <a:t>Geometrical Dimension and Tolerance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488527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63E081-7E23-4FCD-91E7-097011108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F6FF-52D1-4459-9713-03AF9217A0AA}" type="slidenum">
              <a:rPr lang="en-MY" smtClean="0"/>
              <a:pPr/>
              <a:t>31</a:t>
            </a:fld>
            <a:endParaRPr lang="en-MY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9F708B-8B69-40C9-AC53-E657F4E115CB}"/>
              </a:ext>
            </a:extLst>
          </p:cNvPr>
          <p:cNvSpPr txBox="1"/>
          <p:nvPr/>
        </p:nvSpPr>
        <p:spPr>
          <a:xfrm>
            <a:off x="2699792" y="2780928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8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9339192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6588</TotalTime>
  <Words>893</Words>
  <Application>Microsoft Office PowerPoint</Application>
  <PresentationFormat>On-screen Show (4:3)</PresentationFormat>
  <Paragraphs>191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Aharoni</vt:lpstr>
      <vt:lpstr>Arial</vt:lpstr>
      <vt:lpstr>Arial Black</vt:lpstr>
      <vt:lpstr>Calibri</vt:lpstr>
      <vt:lpstr>Century Gothic</vt:lpstr>
      <vt:lpstr>Symbol</vt:lpstr>
      <vt:lpstr>Tahoma</vt:lpstr>
      <vt:lpstr>Wingdings</vt:lpstr>
      <vt:lpstr>Wingdings 2</vt:lpstr>
      <vt:lpstr>Wingdings 3</vt:lpstr>
      <vt:lpstr>Wisp</vt:lpstr>
      <vt:lpstr>PowerPoint Presentation</vt:lpstr>
      <vt:lpstr> OUTLINE</vt:lpstr>
      <vt:lpstr>1. INTRODUCTION TO  CAD</vt:lpstr>
      <vt:lpstr>INTRODUCTION TO  ENGINEERING DRAWING / CAD</vt:lpstr>
      <vt:lpstr>CREATE A DRAWING :  Using a computer</vt:lpstr>
      <vt:lpstr>PLANNING YOUR SKETCH</vt:lpstr>
      <vt:lpstr>2. SCALES &amp; LINES</vt:lpstr>
      <vt:lpstr>ENGINEERING DRAWING BASICS: Drawing Scale</vt:lpstr>
      <vt:lpstr>ENGINEERING DRAWING BASICS: Drawing Scale</vt:lpstr>
      <vt:lpstr>MEANING AND TYPES OF BASIC LINES</vt:lpstr>
      <vt:lpstr>TYPES OF LINES</vt:lpstr>
      <vt:lpstr>EXAMPLE :</vt:lpstr>
      <vt:lpstr>ENGINEERING DRAWING BASICS : Dimensioning</vt:lpstr>
      <vt:lpstr>PowerPoint Presentation</vt:lpstr>
      <vt:lpstr>DIMENSIONING  ~ Recommended Practice ~</vt:lpstr>
      <vt:lpstr>ENGINEERING DRAWING BASIC DIMENSIONING </vt:lpstr>
      <vt:lpstr>PowerPoint Presentation</vt:lpstr>
      <vt:lpstr>PowerPoint Presentation</vt:lpstr>
      <vt:lpstr>PowerPoint Presentation</vt:lpstr>
      <vt:lpstr>PowerPoint Presentation</vt:lpstr>
      <vt:lpstr>3. GEOMETRICAL DIMENSION &amp; TOLERANCE (GD&amp;T)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Aishah Dahnel</dc:creator>
  <cp:lastModifiedBy>TANVEER SALEH</cp:lastModifiedBy>
  <cp:revision>229</cp:revision>
  <dcterms:created xsi:type="dcterms:W3CDTF">2013-09-11T01:01:06Z</dcterms:created>
  <dcterms:modified xsi:type="dcterms:W3CDTF">2025-11-23T03:26:13Z</dcterms:modified>
</cp:coreProperties>
</file>