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</p:sldMasterIdLst>
  <p:notesMasterIdLst>
    <p:notesMasterId r:id="rId47"/>
  </p:notesMasterIdLst>
  <p:sldIdLst>
    <p:sldId id="314" r:id="rId2"/>
    <p:sldId id="429" r:id="rId3"/>
    <p:sldId id="361" r:id="rId4"/>
    <p:sldId id="362" r:id="rId5"/>
    <p:sldId id="317" r:id="rId6"/>
    <p:sldId id="335" r:id="rId7"/>
    <p:sldId id="389" r:id="rId8"/>
    <p:sldId id="445" r:id="rId9"/>
    <p:sldId id="446" r:id="rId10"/>
    <p:sldId id="447" r:id="rId11"/>
    <p:sldId id="448" r:id="rId12"/>
    <p:sldId id="449" r:id="rId13"/>
    <p:sldId id="450" r:id="rId14"/>
    <p:sldId id="452" r:id="rId15"/>
    <p:sldId id="453" r:id="rId16"/>
    <p:sldId id="454" r:id="rId17"/>
    <p:sldId id="455" r:id="rId18"/>
    <p:sldId id="336" r:id="rId19"/>
    <p:sldId id="343" r:id="rId20"/>
    <p:sldId id="435" r:id="rId21"/>
    <p:sldId id="411" r:id="rId22"/>
    <p:sldId id="427" r:id="rId23"/>
    <p:sldId id="412" r:id="rId24"/>
    <p:sldId id="457" r:id="rId25"/>
    <p:sldId id="456" r:id="rId26"/>
    <p:sldId id="428" r:id="rId27"/>
    <p:sldId id="342" r:id="rId28"/>
    <p:sldId id="350" r:id="rId29"/>
    <p:sldId id="439" r:id="rId30"/>
    <p:sldId id="322" r:id="rId31"/>
    <p:sldId id="442" r:id="rId32"/>
    <p:sldId id="380" r:id="rId33"/>
    <p:sldId id="458" r:id="rId34"/>
    <p:sldId id="441" r:id="rId35"/>
    <p:sldId id="325" r:id="rId36"/>
    <p:sldId id="386" r:id="rId37"/>
    <p:sldId id="387" r:id="rId38"/>
    <p:sldId id="459" r:id="rId39"/>
    <p:sldId id="460" r:id="rId40"/>
    <p:sldId id="461" r:id="rId41"/>
    <p:sldId id="462" r:id="rId42"/>
    <p:sldId id="463" r:id="rId43"/>
    <p:sldId id="321" r:id="rId44"/>
    <p:sldId id="464" r:id="rId45"/>
    <p:sldId id="388" r:id="rId46"/>
  </p:sldIdLst>
  <p:sldSz cx="12192000" cy="6858000"/>
  <p:notesSz cx="6858000" cy="9144000"/>
  <p:custShowLst>
    <p:custShow name="Custom Show 1" id="0">
      <p:sldLst/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 userDrawn="1">
          <p15:clr>
            <a:srgbClr val="A4A3A4"/>
          </p15:clr>
        </p15:guide>
        <p15:guide id="2" pos="7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20" autoAdjust="0"/>
    <p:restoredTop sz="90929"/>
  </p:normalViewPr>
  <p:slideViewPr>
    <p:cSldViewPr>
      <p:cViewPr varScale="1">
        <p:scale>
          <a:sx n="72" d="100"/>
          <a:sy n="72" d="100"/>
        </p:scale>
        <p:origin x="924" y="78"/>
      </p:cViewPr>
      <p:guideLst>
        <p:guide orient="horz" pos="864"/>
        <p:guide pos="7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68"/>
    </p:cViewPr>
  </p:sorter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46FF1C4-26E8-6DF3-B2D0-D56FED7E4E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3ABAD12-4844-9C36-1B1B-AE3FA06BEA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02833CC-3C51-CB03-AA0F-64704817F2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688E29-E18E-39F8-8F70-60545683A9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E0D6FEC-CC49-7AC4-FF48-AF134E289E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2474B01-C3E1-BAAD-BED2-E1E45B59CE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8F787037-17CD-3EAB-2A2C-D66F30B8B8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FFD18C6-A772-A78F-B976-E99CFD316C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2BDFE2E8-7954-7C1A-F9E4-8A9AA4FB94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D13C8670-3F61-75B0-D21C-490DC31E42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DC3BF67E-ECCA-A5F1-0987-C226A755FA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3429D010-0865-C988-3BB6-6344190CA0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6AD7059E-8D20-B943-D41B-B1082E5E56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A5CE26A4-24A2-780A-60DE-B6C780B249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6C92DDA7-9D07-3F07-9A50-191B996D62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8F5D2EB-8ACA-5F1F-9F49-72834A9711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8078F00D-9804-0E9C-FDA5-B9AA0B9C58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9A61F85-E98D-FF1F-C92A-54CA46DDB3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97888B6A-A61D-48B1-2FE8-338F089504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2591602-5469-323A-97C9-81897597D2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2131FE6-18CE-3ED4-50CD-E615B4F67B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4CCDFAE-57B2-6120-1FDF-FE9E2CAB68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A123DB0-B12C-1B2E-A112-F1F5CF8B13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7CF3516B-14A4-5261-26FA-C7AB582D18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433150D9-0BAD-E241-F075-F5DA2D0E56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8D2DB4E2-2967-C82B-0753-FA548F9181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4F7FDA7E-891F-73D0-3484-E538FE6CAF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0E85CAF5-9B7B-D3A8-9A2F-1417744E6F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FF4C40BB-C2A1-E0BC-D0A4-33776DF001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E12AF6EC-AFF5-C3B5-A66F-C29A09F42F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A30D6710-4840-BAF3-4455-9DD3EE3A06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C6983F3F-79B0-6EBC-24E7-A147C30A38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F74508D6-8BB1-EFF7-164A-A5F5065BA3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1FE0FF10-A926-1CB3-6A4B-042285DF1C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A439EAB7-E83D-8BD0-B82B-9745974BD1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B99AEBF9-E17B-BF54-CEDB-9929A4A3AB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ABFFB2CE-1CC5-CF9F-2DF4-A4447043BF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DCE29E32-94A4-90FD-8E76-5D05F80F28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267BCE4-D158-475D-5949-C5FCA5E596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6AC1D86F-8BA1-A640-D10B-7012527345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A089963A-6166-404F-CFCA-6DF2A5CA98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1ACB9B40-B32D-99C2-DFC9-61648FF8B6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0FEC8E60-61DD-144C-6C4F-412DD67A7C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DBB27CAD-BBD7-2774-13FD-1A8C925339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8569B73-5A6E-07DA-F370-DF8EB8DD7A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26B1351B-184E-9C3F-BCE9-AA927CDCD2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B5043-C27F-88EA-A616-4C4B64DD6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A093722-40A6-E1E7-20D3-783799EDBB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7390B264-5570-83BD-A919-B7BF8A99A7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88294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C08F3-6826-5311-E8C7-A7FD3C693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C4DFCF8F-137D-EF0A-ABFD-40ED9F8825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903ADBE1-F229-43FB-CE38-D78300A8CA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12261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1CC04EC5-12B6-6985-958F-2E18B19C6B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8DA27A4F-C3C0-E54C-5ED1-8F69F3F8C8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AE3AFD91-E750-4142-6CA1-6A02E1CDC3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813BA2DE-419F-7D3C-5EF7-CCF9C0626B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617065EC-6472-1665-40E3-A0A938E0D1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F7ADC1E9-A16E-BD63-BC90-B70B639A56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6A946EC8-753D-36ED-B9E2-5EC334CBC5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560B0A66-9775-AF8A-D7CD-E32A0BDDEB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8008A5E8-3376-9E8D-B18B-6251A402F7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EDEB91E1-145A-1B76-7C5B-8D7436BE77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3042042F-302A-EB67-D99F-A5C8DC6892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AF264265-023F-0C5E-D2A0-8BDCCD39BF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81E6080F-7358-9BA0-5C2B-D343F9A510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45934DD7-1405-2F60-CEC3-7905946798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5749A5CB-D192-FDAE-32E7-D9E4FC7C81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AF803EE3-4F1B-7DAD-6527-0B25035C9F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47CDD9DD-BBE6-8EA8-3C74-027D0C2430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0FCCE5DF-C6CF-BA86-BC2B-50E6A83A96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7FEE60D9-7E8E-FBF7-F313-BCD2B66005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8BBD3AE4-2AE3-019B-7236-D8780D14FA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51E87-B96C-A16D-6FC3-AA967E288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4F7B3554-DCD7-510B-041B-3087F6A035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D523951E-C783-ECC0-7BA6-B52A890FC6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87982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E87B3-58B8-1619-7F9B-368896012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FB8CC424-2DA7-65DC-6F6F-D773537247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5593A20B-CCEF-93BF-1469-6822FC10C2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91615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73CFD-C47F-DA55-A798-978BBC300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7EF91A4E-55CF-7A5D-B960-495BD2398F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078B92CF-9CFF-76C1-8A02-44045F0598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37685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B94EA-3FA0-8CA2-C58B-19ACBFB53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34462209-E708-C362-BA0A-1B6CC479C6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25DA6E1A-8919-D77A-8C57-A8A8C3386C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82887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CB798-1B77-B9A2-39C8-87668E801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1F3F3274-59ED-7BEB-211F-91427332FF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A7730D04-91D4-C722-8FFB-2ACF9AF5EE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6916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2D2C9137-13E5-CB13-2E15-76E7C74444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920523DD-50DD-D55D-97AE-D9225E2CF2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94D4B-B3C3-EF7C-6A48-9CFF49541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4918D610-0A66-CC83-5F31-C36183FE9A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0FC5ACB0-0159-4991-3A6A-CF714C5141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92254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F95EA87F-569B-A362-6D79-31CBBA5D66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24BDB29A-BC6A-7626-CD91-347FD4BC6E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© Copyright 2012 by Pearson Education,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6C0ED-C06D-48CA-94B6-E531D70A7F8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551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7DB9F-5106-4AFC-B7B7-D292DEA6378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5277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7FF2-CCAC-40ED-82E5-23668AE963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828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48166-57F6-4BB8-B9BB-AC69D7F2A5C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9763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01A76-C10C-4863-A8DE-0C2B053BA7F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1406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3116D-9591-4A36-AEA4-E66815E6A49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2212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7025A-FAB2-49FC-ADA5-9F5D06944AF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533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47E89-2ED6-4A7D-941F-CA0C465FD69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239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82F1-C275-4F35-BC34-70D1515BD2B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6333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38B6-1957-4866-92BB-B9B2D86B7C8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0532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BE155-150E-44CC-8DE7-3374B4F401C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3798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2AB6D-CB1C-4EDC-8E1F-8991D83F094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554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9.png"/><Relationship Id="rId4" Type="http://schemas.microsoft.com/office/2007/relationships/hdphoto" Target="../media/hdphoto5.wdp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1.png"/><Relationship Id="rId10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15.png"/><Relationship Id="rId4" Type="http://schemas.microsoft.com/office/2007/relationships/hdphoto" Target="../media/hdphoto1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13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microsoft.com/office/2007/relationships/hdphoto" Target="../media/hdphoto14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5.wdp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8.wdp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w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33.png"/><Relationship Id="rId4" Type="http://schemas.microsoft.com/office/2007/relationships/hdphoto" Target="../media/hdphoto19.wdp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4">
            <a:extLst>
              <a:ext uri="{FF2B5EF4-FFF2-40B4-BE49-F238E27FC236}">
                <a16:creationId xmlns:a16="http://schemas.microsoft.com/office/drawing/2014/main" id="{D8BC17DF-5425-7E35-6A63-4BA412DAF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6239F4D-0A90-4EB7-AE06-51229E3D012F}" type="slidenum">
              <a:rPr lang="en-US" altLang="en-US" sz="1400"/>
              <a:pPr/>
              <a:t>1</a:t>
            </a:fld>
            <a:endParaRPr lang="en-US" altLang="en-US" sz="14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AB30C08-F20B-ED5B-593E-418D9A43D7B3}"/>
              </a:ext>
            </a:extLst>
          </p:cNvPr>
          <p:cNvSpPr txBox="1">
            <a:spLocks noChangeArrowheads="1"/>
          </p:cNvSpPr>
          <p:nvPr/>
        </p:nvSpPr>
        <p:spPr>
          <a:xfrm>
            <a:off x="565680" y="1086295"/>
            <a:ext cx="6021388" cy="182200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6100" b="1" dirty="0">
                <a:solidFill>
                  <a:schemeClr val="bg1"/>
                </a:solidFill>
              </a:rPr>
              <a:t>Chapter 6 </a:t>
            </a:r>
          </a:p>
          <a:p>
            <a:r>
              <a:rPr lang="en-US" altLang="en-US" sz="6100" b="1" dirty="0">
                <a:solidFill>
                  <a:schemeClr val="bg1"/>
                </a:solidFill>
              </a:rPr>
              <a:t>Functions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CE202CC0-66CB-3444-9592-D55EA6096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136900"/>
            <a:ext cx="6858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r" defTabSz="457200" rtl="1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r" defTabSz="457200" rtl="1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r" defTabSz="457200" rtl="1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r" defTabSz="457200" rtl="1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ar-PS" sz="3200">
                <a:solidFill>
                  <a:srgbClr val="FFFF00"/>
                </a:solidFill>
              </a:rPr>
              <a:t>Prof. Dr. Mohammed Alhanjouri</a:t>
            </a:r>
            <a:endParaRPr lang="ar-PS" altLang="ar-PS" sz="320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18E593-9EAE-C750-D4DB-24745746D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" y="4178300"/>
            <a:ext cx="59896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ar-PS" sz="2200" b="1"/>
              <a:t>Professor of Artificial Intelligence Engineering</a:t>
            </a:r>
            <a:endParaRPr lang="ar-PS" altLang="ar-PS" sz="22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>
            <a:extLst>
              <a:ext uri="{FF2B5EF4-FFF2-40B4-BE49-F238E27FC236}">
                <a16:creationId xmlns:a16="http://schemas.microsoft.com/office/drawing/2014/main" id="{DF1C2004-D1D7-9F42-F8E8-962990B982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8995" y="278993"/>
            <a:ext cx="7880350" cy="500062"/>
          </a:xfrm>
        </p:spPr>
        <p:txBody>
          <a:bodyPr>
            <a:noAutofit/>
          </a:bodyPr>
          <a:lstStyle/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Opening Problem</a:t>
            </a:r>
          </a:p>
        </p:txBody>
      </p:sp>
      <p:sp>
        <p:nvSpPr>
          <p:cNvPr id="5122" name="Slide Number Placeholder 4">
            <a:extLst>
              <a:ext uri="{FF2B5EF4-FFF2-40B4-BE49-F238E27FC236}">
                <a16:creationId xmlns:a16="http://schemas.microsoft.com/office/drawing/2014/main" id="{6281F3D9-36E8-BC6C-E1B7-18645A88A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4FEA6B8-682F-4CD4-B499-E9935AD191AC}" type="slidenum">
              <a:rPr lang="en-US" altLang="en-US" sz="1400"/>
              <a:pPr/>
              <a:t>2</a:t>
            </a:fld>
            <a:endParaRPr lang="en-US" altLang="en-US" sz="1400"/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F0B755EA-E9F8-6350-3078-98F3FC4B5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213930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5125" name="Rectangle 4">
            <a:extLst>
              <a:ext uri="{FF2B5EF4-FFF2-40B4-BE49-F238E27FC236}">
                <a16:creationId xmlns:a16="http://schemas.microsoft.com/office/drawing/2014/main" id="{652F79B5-155E-B116-B451-20C3360B2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2570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5126" name="Rectangle 5">
            <a:extLst>
              <a:ext uri="{FF2B5EF4-FFF2-40B4-BE49-F238E27FC236}">
                <a16:creationId xmlns:a16="http://schemas.microsoft.com/office/drawing/2014/main" id="{A0F5D57E-E0EB-C8A5-B8C6-B11179BE1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195198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5127" name="Text Box 6">
            <a:extLst>
              <a:ext uri="{FF2B5EF4-FFF2-40B4-BE49-F238E27FC236}">
                <a16:creationId xmlns:a16="http://schemas.microsoft.com/office/drawing/2014/main" id="{DD0DCF1B-1ABF-BBCB-9570-C57825D71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681" y="965768"/>
            <a:ext cx="11626320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dirty="0"/>
              <a:t>          </a:t>
            </a:r>
            <a:r>
              <a:rPr lang="en-US" altLang="en-US" sz="2800" b="1" dirty="0"/>
              <a:t>Find</a:t>
            </a:r>
            <a:r>
              <a:rPr lang="en-US" altLang="en-US" sz="2800" dirty="0"/>
              <a:t>: </a:t>
            </a:r>
          </a:p>
          <a:p>
            <a:r>
              <a:rPr lang="en-US" altLang="en-US" sz="2800" dirty="0"/>
              <a:t>the sum of integers from 1 to 10, from 20 to 37, and from 35 to 49, respectively.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8ED80C-F6E4-74B1-F712-FDD9A8274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276" y="2491741"/>
            <a:ext cx="4685410" cy="38940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5E4DA3-FB2C-3DCD-A681-F24806168D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1520" y="2507280"/>
            <a:ext cx="6622174" cy="351532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538EEA-A031-FD27-092E-210D082E0518}"/>
              </a:ext>
            </a:extLst>
          </p:cNvPr>
          <p:cNvSpPr/>
          <p:nvPr/>
        </p:nvSpPr>
        <p:spPr>
          <a:xfrm>
            <a:off x="527275" y="2491741"/>
            <a:ext cx="3226019" cy="78363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P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4E30DB-D291-E9CC-8E4B-45386B610AE5}"/>
              </a:ext>
            </a:extLst>
          </p:cNvPr>
          <p:cNvSpPr/>
          <p:nvPr/>
        </p:nvSpPr>
        <p:spPr>
          <a:xfrm>
            <a:off x="527275" y="3851455"/>
            <a:ext cx="3226019" cy="78363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P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3AB1C0-74DC-6EEA-6C9C-C9EF4B552356}"/>
              </a:ext>
            </a:extLst>
          </p:cNvPr>
          <p:cNvSpPr/>
          <p:nvPr/>
        </p:nvSpPr>
        <p:spPr>
          <a:xfrm>
            <a:off x="527275" y="5195630"/>
            <a:ext cx="3226019" cy="78363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P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A1C814-807E-784C-E495-FE1960CA3A58}"/>
              </a:ext>
            </a:extLst>
          </p:cNvPr>
          <p:cNvSpPr txBox="1"/>
          <p:nvPr/>
        </p:nvSpPr>
        <p:spPr>
          <a:xfrm>
            <a:off x="834515" y="1982370"/>
            <a:ext cx="35332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i="1" dirty="0">
                <a:solidFill>
                  <a:srgbClr val="C00000"/>
                </a:solidFill>
              </a:rPr>
              <a:t>Problem</a:t>
            </a:r>
            <a:endParaRPr lang="ar-PS" sz="2800" b="1" i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FD79CE-F5F6-CB0B-9546-0A769913BD17}"/>
              </a:ext>
            </a:extLst>
          </p:cNvPr>
          <p:cNvSpPr txBox="1"/>
          <p:nvPr/>
        </p:nvSpPr>
        <p:spPr>
          <a:xfrm>
            <a:off x="5915914" y="1968521"/>
            <a:ext cx="35332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i="1" dirty="0">
                <a:solidFill>
                  <a:srgbClr val="C00000"/>
                </a:solidFill>
              </a:rPr>
              <a:t>Solution</a:t>
            </a:r>
            <a:endParaRPr lang="ar-PS" sz="28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>
            <a:extLst>
              <a:ext uri="{FF2B5EF4-FFF2-40B4-BE49-F238E27FC236}">
                <a16:creationId xmlns:a16="http://schemas.microsoft.com/office/drawing/2014/main" id="{13A95EA7-5089-2620-1516-443A067BFA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7276" y="1354663"/>
            <a:ext cx="11828739" cy="5001688"/>
          </a:xfrm>
        </p:spPr>
        <p:txBody>
          <a:bodyPr>
            <a:noAutofit/>
          </a:bodyPr>
          <a:lstStyle/>
          <a:p>
            <a:pPr algn="l" rtl="0">
              <a:lnSpc>
                <a:spcPct val="80000"/>
              </a:lnSpc>
            </a:pPr>
            <a:r>
              <a:rPr lang="en-US" altLang="en-US" sz="2400" dirty="0"/>
              <a:t>To define functions (§6.2).</a:t>
            </a:r>
          </a:p>
          <a:p>
            <a:pPr algn="l" rtl="0">
              <a:lnSpc>
                <a:spcPct val="80000"/>
              </a:lnSpc>
            </a:pPr>
            <a:r>
              <a:rPr lang="en-US" altLang="en-US" sz="2400" dirty="0"/>
              <a:t>To invoke value-returning functions (§6.3).</a:t>
            </a:r>
          </a:p>
          <a:p>
            <a:pPr algn="l" rtl="0">
              <a:lnSpc>
                <a:spcPct val="80000"/>
              </a:lnSpc>
            </a:pPr>
            <a:r>
              <a:rPr lang="en-US" altLang="en-US" sz="2400" dirty="0"/>
              <a:t>To invoke functions that does not return a value (§6.4).</a:t>
            </a:r>
          </a:p>
          <a:p>
            <a:pPr algn="l" rtl="0">
              <a:lnSpc>
                <a:spcPct val="80000"/>
              </a:lnSpc>
            </a:pPr>
            <a:r>
              <a:rPr lang="en-US" altLang="en-US" sz="2400" dirty="0"/>
              <a:t>To pass arguments by values (§6.5).</a:t>
            </a:r>
          </a:p>
          <a:p>
            <a:pPr algn="l" rtl="0">
              <a:lnSpc>
                <a:spcPct val="80000"/>
              </a:lnSpc>
            </a:pPr>
            <a:r>
              <a:rPr lang="en-US" altLang="en-US" sz="2400" dirty="0"/>
              <a:t>To pass arguments by values (§6.6).</a:t>
            </a:r>
          </a:p>
          <a:p>
            <a:pPr algn="l" rtl="0">
              <a:lnSpc>
                <a:spcPct val="80000"/>
              </a:lnSpc>
            </a:pPr>
            <a:r>
              <a:rPr lang="en-US" altLang="en-US" sz="2400" dirty="0"/>
              <a:t>To develop reusable code that’s modular, easy to read, easy to debug, and easy to maintain.</a:t>
            </a:r>
          </a:p>
          <a:p>
            <a:pPr algn="l" rtl="0">
              <a:lnSpc>
                <a:spcPct val="80000"/>
              </a:lnSpc>
            </a:pPr>
            <a:r>
              <a:rPr lang="en-US" altLang="en-US" sz="2400" dirty="0"/>
              <a:t>To create modules for reusing functions (§§6.7-6.8).</a:t>
            </a:r>
          </a:p>
          <a:p>
            <a:pPr algn="l" rtl="0">
              <a:lnSpc>
                <a:spcPct val="80000"/>
              </a:lnSpc>
            </a:pPr>
            <a:r>
              <a:rPr lang="en-US" altLang="en-US" sz="2400" dirty="0"/>
              <a:t>To determine the scope of variables (§6.9).</a:t>
            </a:r>
          </a:p>
          <a:p>
            <a:pPr algn="l" rtl="0">
              <a:lnSpc>
                <a:spcPct val="80000"/>
              </a:lnSpc>
            </a:pPr>
            <a:r>
              <a:rPr lang="en-US" altLang="en-US" sz="2400" dirty="0"/>
              <a:t>To define functions with default arguments (§6.10).</a:t>
            </a:r>
          </a:p>
          <a:p>
            <a:pPr algn="l" rtl="0">
              <a:lnSpc>
                <a:spcPct val="80000"/>
              </a:lnSpc>
            </a:pPr>
            <a:r>
              <a:rPr lang="en-US" altLang="en-US" sz="2400" dirty="0"/>
              <a:t>To return multiple values from a function (§6.11).</a:t>
            </a:r>
          </a:p>
          <a:p>
            <a:pPr algn="l" rtl="0">
              <a:lnSpc>
                <a:spcPct val="80000"/>
              </a:lnSpc>
            </a:pPr>
            <a:r>
              <a:rPr lang="en-US" altLang="en-US" sz="2400" dirty="0"/>
              <a:t>To apply the concept of function abstraction in software development (§6.12).</a:t>
            </a:r>
          </a:p>
          <a:p>
            <a:pPr algn="l" rtl="0">
              <a:lnSpc>
                <a:spcPct val="80000"/>
              </a:lnSpc>
            </a:pPr>
            <a:r>
              <a:rPr lang="en-US" altLang="en-US" sz="2400" dirty="0"/>
              <a:t>To design and implement functions using stepwise refinement (§6.13).</a:t>
            </a:r>
          </a:p>
        </p:txBody>
      </p:sp>
      <p:sp>
        <p:nvSpPr>
          <p:cNvPr id="13314" name="Slide Number Placeholder 4">
            <a:extLst>
              <a:ext uri="{FF2B5EF4-FFF2-40B4-BE49-F238E27FC236}">
                <a16:creationId xmlns:a16="http://schemas.microsoft.com/office/drawing/2014/main" id="{4B884D41-FC83-4A59-4B3E-39C038028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2D2033F-609C-41CC-8111-8EC0956B47CE}" type="slidenum">
              <a:rPr lang="en-US" altLang="en-US" sz="1400"/>
              <a:pPr/>
              <a:t>3</a:t>
            </a:fld>
            <a:endParaRPr lang="en-US" altLang="en-US" sz="14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071EF01-C89F-D1CB-69DD-B3E5C2F816B6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Objectives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>
            <a:extLst>
              <a:ext uri="{FF2B5EF4-FFF2-40B4-BE49-F238E27FC236}">
                <a16:creationId xmlns:a16="http://schemas.microsoft.com/office/drawing/2014/main" id="{D1C4BC6E-02AB-1758-D093-136C144F9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F649710-0946-4944-A441-F349C7391779}" type="slidenum">
              <a:rPr lang="en-US" altLang="en-US" sz="1400"/>
              <a:pPr/>
              <a:t>4</a:t>
            </a:fld>
            <a:endParaRPr lang="en-US" altLang="en-US" sz="1400"/>
          </a:p>
        </p:txBody>
      </p:sp>
      <p:sp>
        <p:nvSpPr>
          <p:cNvPr id="15364" name="Text Box 3">
            <a:extLst>
              <a:ext uri="{FF2B5EF4-FFF2-40B4-BE49-F238E27FC236}">
                <a16:creationId xmlns:a16="http://schemas.microsoft.com/office/drawing/2014/main" id="{84595F61-7A42-1277-996C-7685B66D0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8565" y="1086295"/>
            <a:ext cx="1097343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7472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54622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11772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68922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146425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603625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060825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518025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dirty="0"/>
              <a:t>A function is a collection of statements that are grouped together to perform an operation.</a:t>
            </a:r>
          </a:p>
        </p:txBody>
      </p:sp>
      <p:sp>
        <p:nvSpPr>
          <p:cNvPr id="15366" name="Rectangle 5">
            <a:extLst>
              <a:ext uri="{FF2B5EF4-FFF2-40B4-BE49-F238E27FC236}">
                <a16:creationId xmlns:a16="http://schemas.microsoft.com/office/drawing/2014/main" id="{CA14B27E-1063-C5B8-AA8D-919E91F1E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5775" y="245745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15367" name="Rectangle 6">
            <a:extLst>
              <a:ext uri="{FF2B5EF4-FFF2-40B4-BE49-F238E27FC236}">
                <a16:creationId xmlns:a16="http://schemas.microsoft.com/office/drawing/2014/main" id="{D53CDD93-A69A-5DEF-EE99-7C708BB13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975" y="257175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15368" name="Rectangle 7">
            <a:extLst>
              <a:ext uri="{FF2B5EF4-FFF2-40B4-BE49-F238E27FC236}">
                <a16:creationId xmlns:a16="http://schemas.microsoft.com/office/drawing/2014/main" id="{0C4DD122-7B76-C0FC-2875-DCE33FFC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975" y="257175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15369" name="Rectangle 10">
            <a:extLst>
              <a:ext uri="{FF2B5EF4-FFF2-40B4-BE49-F238E27FC236}">
                <a16:creationId xmlns:a16="http://schemas.microsoft.com/office/drawing/2014/main" id="{F66DA886-AD5C-1609-48F7-0DC92E4E5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975" y="257175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15370" name="Rectangle 12">
            <a:extLst>
              <a:ext uri="{FF2B5EF4-FFF2-40B4-BE49-F238E27FC236}">
                <a16:creationId xmlns:a16="http://schemas.microsoft.com/office/drawing/2014/main" id="{03493240-48ED-03CB-D9F8-CAA49D95C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975" y="248602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15371" name="Rectangle 14">
            <a:extLst>
              <a:ext uri="{FF2B5EF4-FFF2-40B4-BE49-F238E27FC236}">
                <a16:creationId xmlns:a16="http://schemas.microsoft.com/office/drawing/2014/main" id="{6E06C58D-E0B0-9497-833D-27161F3A9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975" y="248602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15372" name="Rectangle 16">
            <a:extLst>
              <a:ext uri="{FF2B5EF4-FFF2-40B4-BE49-F238E27FC236}">
                <a16:creationId xmlns:a16="http://schemas.microsoft.com/office/drawing/2014/main" id="{7D0C5654-360B-1E7E-B26B-5A0FC8F3C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20756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15373" name="Rectangle 18">
            <a:extLst>
              <a:ext uri="{FF2B5EF4-FFF2-40B4-BE49-F238E27FC236}">
                <a16:creationId xmlns:a16="http://schemas.microsoft.com/office/drawing/2014/main" id="{254E2A64-3B74-0ECD-6F8B-5F679EA92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4091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15374" name="Rectangle 20">
            <a:extLst>
              <a:ext uri="{FF2B5EF4-FFF2-40B4-BE49-F238E27FC236}">
                <a16:creationId xmlns:a16="http://schemas.microsoft.com/office/drawing/2014/main" id="{903A386C-AAC3-43D3-F7C6-8BB4A5A87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4091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15375" name="Rectangle 22">
            <a:extLst>
              <a:ext uri="{FF2B5EF4-FFF2-40B4-BE49-F238E27FC236}">
                <a16:creationId xmlns:a16="http://schemas.microsoft.com/office/drawing/2014/main" id="{1C7D928E-3C63-7D46-2608-9DD177C55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4091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15376" name="Rectangle 24">
            <a:extLst>
              <a:ext uri="{FF2B5EF4-FFF2-40B4-BE49-F238E27FC236}">
                <a16:creationId xmlns:a16="http://schemas.microsoft.com/office/drawing/2014/main" id="{DFC15BB7-E91F-3CBA-C79D-F6E877BFF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4091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DA3B8D-7788-C809-1BBA-6580DC0CA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1082" y="2153095"/>
            <a:ext cx="8206901" cy="439984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50FD88-CBDD-8090-BCAD-D5F1276671D3}"/>
              </a:ext>
            </a:extLst>
          </p:cNvPr>
          <p:cNvCxnSpPr/>
          <p:nvPr/>
        </p:nvCxnSpPr>
        <p:spPr>
          <a:xfrm>
            <a:off x="3753295" y="3032084"/>
            <a:ext cx="130577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1F16DE-7266-65D0-EB02-268703D364DE}"/>
              </a:ext>
            </a:extLst>
          </p:cNvPr>
          <p:cNvCxnSpPr>
            <a:cxnSpLocks/>
          </p:cNvCxnSpPr>
          <p:nvPr/>
        </p:nvCxnSpPr>
        <p:spPr>
          <a:xfrm>
            <a:off x="5827165" y="3275380"/>
            <a:ext cx="111374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F5D565-AC0F-4C07-89BB-1CD54D824EE9}"/>
              </a:ext>
            </a:extLst>
          </p:cNvPr>
          <p:cNvCxnSpPr>
            <a:cxnSpLocks/>
          </p:cNvCxnSpPr>
          <p:nvPr/>
        </p:nvCxnSpPr>
        <p:spPr>
          <a:xfrm>
            <a:off x="2255500" y="4005075"/>
            <a:ext cx="80650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FD3FB45-946D-9AA9-0DBF-E39AB35904F2}"/>
              </a:ext>
            </a:extLst>
          </p:cNvPr>
          <p:cNvCxnSpPr>
            <a:cxnSpLocks/>
          </p:cNvCxnSpPr>
          <p:nvPr/>
        </p:nvCxnSpPr>
        <p:spPr>
          <a:xfrm>
            <a:off x="5750355" y="6270970"/>
            <a:ext cx="122896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57FB10-5022-1C0B-B416-E305560F50B9}"/>
              </a:ext>
            </a:extLst>
          </p:cNvPr>
          <p:cNvCxnSpPr/>
          <p:nvPr/>
        </p:nvCxnSpPr>
        <p:spPr>
          <a:xfrm>
            <a:off x="8676460" y="4888390"/>
            <a:ext cx="130577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">
            <a:extLst>
              <a:ext uri="{FF2B5EF4-FFF2-40B4-BE49-F238E27FC236}">
                <a16:creationId xmlns:a16="http://schemas.microsoft.com/office/drawing/2014/main" id="{DBDCFB7C-AFAE-007D-6363-0F6020FFB1C4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Defining Functions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4">
            <a:extLst>
              <a:ext uri="{FF2B5EF4-FFF2-40B4-BE49-F238E27FC236}">
                <a16:creationId xmlns:a16="http://schemas.microsoft.com/office/drawing/2014/main" id="{2F3A52FC-99E7-7741-D2E7-9CE6CFAE0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971A583-318B-4375-A36D-DFD3DDA10E18}" type="slidenum">
              <a:rPr lang="en-US" altLang="en-US" sz="1400"/>
              <a:pPr/>
              <a:t>5</a:t>
            </a:fld>
            <a:endParaRPr lang="en-US" altLang="en-US" sz="1400"/>
          </a:p>
        </p:txBody>
      </p:sp>
      <p:sp>
        <p:nvSpPr>
          <p:cNvPr id="25604" name="Text Box 7">
            <a:extLst>
              <a:ext uri="{FF2B5EF4-FFF2-40B4-BE49-F238E27FC236}">
                <a16:creationId xmlns:a16="http://schemas.microsoft.com/office/drawing/2014/main" id="{E4C64B51-4978-5448-8B4D-0D0D37592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275" y="1508750"/>
            <a:ext cx="476222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dirty="0"/>
              <a:t>Testing the </a:t>
            </a:r>
            <a:r>
              <a:rPr lang="en-US" altLang="en-US" sz="3200" dirty="0">
                <a:latin typeface="Courier New" panose="02070309020205020404" pitchFamily="49" charset="0"/>
              </a:rPr>
              <a:t>max</a:t>
            </a:r>
            <a:r>
              <a:rPr lang="en-US" altLang="en-US" sz="3200" dirty="0"/>
              <a:t> function</a:t>
            </a:r>
          </a:p>
          <a:p>
            <a:pPr>
              <a:spcBef>
                <a:spcPct val="50000"/>
              </a:spcBef>
            </a:pPr>
            <a:r>
              <a:rPr lang="en-US" altLang="en-US" sz="3200" dirty="0"/>
              <a:t>This program demonstrates calling a function max to return the largest of the </a:t>
            </a:r>
            <a:r>
              <a:rPr lang="en-US" altLang="en-US" sz="3200" b="1" dirty="0">
                <a:latin typeface="Courier New" panose="02070309020205020404" pitchFamily="49" charset="0"/>
              </a:rPr>
              <a:t>int</a:t>
            </a:r>
            <a:r>
              <a:rPr lang="en-US" altLang="en-US" sz="3200" dirty="0"/>
              <a:t> values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C04C36B-76B6-147B-C623-53AB85AF8513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Calling Functions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1169E4-7681-11F0-C72B-321F5954F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9954" y="1219573"/>
            <a:ext cx="6941292" cy="51367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>
            <a:extLst>
              <a:ext uri="{FF2B5EF4-FFF2-40B4-BE49-F238E27FC236}">
                <a16:creationId xmlns:a16="http://schemas.microsoft.com/office/drawing/2014/main" id="{C754C8DF-C04E-BA1F-266A-DD6599503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507CABE-2EC8-45FE-858F-4993A67BDA19}" type="slidenum">
              <a:rPr lang="en-US" altLang="en-US" sz="1400"/>
              <a:pPr/>
              <a:t>6</a:t>
            </a:fld>
            <a:endParaRPr lang="en-US" altLang="en-US" sz="1400"/>
          </a:p>
        </p:txBody>
      </p:sp>
      <p:sp>
        <p:nvSpPr>
          <p:cNvPr id="27652" name="Rectangle 7">
            <a:extLst>
              <a:ext uri="{FF2B5EF4-FFF2-40B4-BE49-F238E27FC236}">
                <a16:creationId xmlns:a16="http://schemas.microsoft.com/office/drawing/2014/main" id="{61335B47-0DBA-39B5-D3E2-BD2CB0E64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27432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27653" name="Rectangle 9">
            <a:extLst>
              <a:ext uri="{FF2B5EF4-FFF2-40B4-BE49-F238E27FC236}">
                <a16:creationId xmlns:a16="http://schemas.microsoft.com/office/drawing/2014/main" id="{106CCBF2-C37C-9A2A-D1F7-5F3CC8F80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1450" y="26289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27654" name="Rectangle 10">
            <a:extLst>
              <a:ext uri="{FF2B5EF4-FFF2-40B4-BE49-F238E27FC236}">
                <a16:creationId xmlns:a16="http://schemas.microsoft.com/office/drawing/2014/main" id="{B2990001-D6DD-4DC1-C85F-FF5BEB4DD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285" y="282840"/>
            <a:ext cx="1524000" cy="381000"/>
          </a:xfrm>
          <a:prstGeom prst="rect">
            <a:avLst/>
          </a:prstGeom>
          <a:solidFill>
            <a:schemeClr val="tx1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27655" name="Rectangle 12">
            <a:extLst>
              <a:ext uri="{FF2B5EF4-FFF2-40B4-BE49-F238E27FC236}">
                <a16:creationId xmlns:a16="http://schemas.microsoft.com/office/drawing/2014/main" id="{2D01D997-E860-A2D1-7844-D102AC966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2483794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27656" name="Rectangle 14">
            <a:extLst>
              <a:ext uri="{FF2B5EF4-FFF2-40B4-BE49-F238E27FC236}">
                <a16:creationId xmlns:a16="http://schemas.microsoft.com/office/drawing/2014/main" id="{8A065EDC-BEF2-774B-5161-8C100E78E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2483794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graphicFrame>
        <p:nvGraphicFramePr>
          <p:cNvPr id="27657" name="Object 13">
            <a:extLst>
              <a:ext uri="{FF2B5EF4-FFF2-40B4-BE49-F238E27FC236}">
                <a16:creationId xmlns:a16="http://schemas.microsoft.com/office/drawing/2014/main" id="{1BD47746-6A88-0F9D-360B-9F3108643F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7504135"/>
              </p:ext>
            </p:extLst>
          </p:nvPr>
        </p:nvGraphicFramePr>
        <p:xfrm>
          <a:off x="1717676" y="1662113"/>
          <a:ext cx="8640763" cy="322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835400" imgH="1435100" progId="Word.Picture.8">
                  <p:embed/>
                </p:oleObj>
              </mc:Choice>
              <mc:Fallback>
                <p:oleObj name="Picture" r:id="rId3" imgW="3835400" imgH="1435100" progId="Word.Picture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7676" y="1662113"/>
                        <a:ext cx="8640763" cy="3224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91FDB759-9EAA-E962-05A9-82053AD24803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Trace Function Invocation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02" name="Object 12">
            <a:extLst>
              <a:ext uri="{FF2B5EF4-FFF2-40B4-BE49-F238E27FC236}">
                <a16:creationId xmlns:a16="http://schemas.microsoft.com/office/drawing/2014/main" id="{501808DD-6346-696D-A278-FCAACB9262BF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0766174"/>
              </p:ext>
            </p:extLst>
          </p:nvPr>
        </p:nvGraphicFramePr>
        <p:xfrm>
          <a:off x="1524000" y="2162175"/>
          <a:ext cx="879475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835400" imgH="1435100" progId="Word.Picture.8">
                  <p:embed/>
                </p:oleObj>
              </mc:Choice>
              <mc:Fallback>
                <p:oleObj name="Picture" r:id="rId3" imgW="3835400" imgH="1435100" progId="Word.Picture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62175"/>
                        <a:ext cx="879475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8" name="Slide Number Placeholder 4">
            <a:extLst>
              <a:ext uri="{FF2B5EF4-FFF2-40B4-BE49-F238E27FC236}">
                <a16:creationId xmlns:a16="http://schemas.microsoft.com/office/drawing/2014/main" id="{E377AA23-4675-2030-990D-FE5DA8939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53E976-310E-4368-A4F7-50C05C2B58F2}" type="slidenum">
              <a:rPr lang="en-US" altLang="en-US" sz="1400"/>
              <a:pPr/>
              <a:t>7</a:t>
            </a:fld>
            <a:endParaRPr lang="en-US" altLang="en-US" sz="1400"/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FFD9D873-15FA-A406-5EC0-127E8B55D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27432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29703" name="AutoShape 7">
            <a:extLst>
              <a:ext uri="{FF2B5EF4-FFF2-40B4-BE49-F238E27FC236}">
                <a16:creationId xmlns:a16="http://schemas.microsoft.com/office/drawing/2014/main" id="{D75AF6A3-09C8-E270-CC9F-0DBD81E32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26" y="1393826"/>
            <a:ext cx="3533775" cy="384175"/>
          </a:xfrm>
          <a:prstGeom prst="wedgeRoundRectCallout">
            <a:avLst>
              <a:gd name="adj1" fmla="val -55032"/>
              <a:gd name="adj2" fmla="val 497935"/>
              <a:gd name="adj3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/>
              <a:t>Invoke the main function</a:t>
            </a:r>
          </a:p>
        </p:txBody>
      </p:sp>
      <p:sp>
        <p:nvSpPr>
          <p:cNvPr id="29704" name="Rectangle 6">
            <a:extLst>
              <a:ext uri="{FF2B5EF4-FFF2-40B4-BE49-F238E27FC236}">
                <a16:creationId xmlns:a16="http://schemas.microsoft.com/office/drawing/2014/main" id="{193D0ABD-E9A2-8685-E398-283F0777A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505200"/>
            <a:ext cx="846138" cy="255588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939E76D3-6811-0672-59AE-5F47D2156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285" y="282840"/>
            <a:ext cx="1524000" cy="381000"/>
          </a:xfrm>
          <a:prstGeom prst="rect">
            <a:avLst/>
          </a:prstGeom>
          <a:solidFill>
            <a:schemeClr val="tx1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22D6B6B-9268-9EBE-D16D-2EDEE51F52C4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Trace Function Invocation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50" name="Object 5">
            <a:extLst>
              <a:ext uri="{FF2B5EF4-FFF2-40B4-BE49-F238E27FC236}">
                <a16:creationId xmlns:a16="http://schemas.microsoft.com/office/drawing/2014/main" id="{1873E36D-C058-2861-5065-0526608554F5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632799"/>
              </p:ext>
            </p:extLst>
          </p:nvPr>
        </p:nvGraphicFramePr>
        <p:xfrm>
          <a:off x="1524000" y="2162175"/>
          <a:ext cx="879475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835400" imgH="1435100" progId="Word.Picture.8">
                  <p:embed/>
                </p:oleObj>
              </mc:Choice>
              <mc:Fallback>
                <p:oleObj name="Picture" r:id="rId3" imgW="3835400" imgH="143510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62175"/>
                        <a:ext cx="879475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6" name="Slide Number Placeholder 4">
            <a:extLst>
              <a:ext uri="{FF2B5EF4-FFF2-40B4-BE49-F238E27FC236}">
                <a16:creationId xmlns:a16="http://schemas.microsoft.com/office/drawing/2014/main" id="{18AD62C6-8B84-11A3-3EAC-08D38C8C6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A1BC09F-F8F9-470D-80BA-DFB5E43135FC}" type="slidenum">
              <a:rPr lang="en-US" altLang="en-US" sz="1400"/>
              <a:pPr/>
              <a:t>8</a:t>
            </a:fld>
            <a:endParaRPr lang="en-US" altLang="en-US" sz="1400"/>
          </a:p>
        </p:txBody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2625D867-1423-0CBA-EA51-0A77D1058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27432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31751" name="AutoShape 6">
            <a:extLst>
              <a:ext uri="{FF2B5EF4-FFF2-40B4-BE49-F238E27FC236}">
                <a16:creationId xmlns:a16="http://schemas.microsoft.com/office/drawing/2014/main" id="{6F0687D0-A46B-A835-010E-1198631CA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1201" y="1470026"/>
            <a:ext cx="3533775" cy="384175"/>
          </a:xfrm>
          <a:prstGeom prst="wedgeRoundRectCallout">
            <a:avLst>
              <a:gd name="adj1" fmla="val -51167"/>
              <a:gd name="adj2" fmla="val 451653"/>
              <a:gd name="adj3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/>
              <a:t>i is now 5</a:t>
            </a:r>
          </a:p>
        </p:txBody>
      </p:sp>
      <p:sp>
        <p:nvSpPr>
          <p:cNvPr id="31752" name="Rectangle 7">
            <a:extLst>
              <a:ext uri="{FF2B5EF4-FFF2-40B4-BE49-F238E27FC236}">
                <a16:creationId xmlns:a16="http://schemas.microsoft.com/office/drawing/2014/main" id="{AADABAAD-867B-D4F6-51D9-03BFBEB0A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4" y="3352800"/>
            <a:ext cx="998537" cy="2159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F8AB5C7D-54AD-1503-5F80-62E3A77EC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285" y="282840"/>
            <a:ext cx="1524000" cy="381000"/>
          </a:xfrm>
          <a:prstGeom prst="rect">
            <a:avLst/>
          </a:prstGeom>
          <a:solidFill>
            <a:schemeClr val="tx1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C5D4B43-5909-280A-85E7-5CE40D708563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Trace Function Invocation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8" name="Object 5">
            <a:extLst>
              <a:ext uri="{FF2B5EF4-FFF2-40B4-BE49-F238E27FC236}">
                <a16:creationId xmlns:a16="http://schemas.microsoft.com/office/drawing/2014/main" id="{9E8E6FFC-2053-2787-43DE-1F4110CE8649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0938463"/>
              </p:ext>
            </p:extLst>
          </p:nvPr>
        </p:nvGraphicFramePr>
        <p:xfrm>
          <a:off x="1524000" y="2162175"/>
          <a:ext cx="879475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835400" imgH="1435100" progId="Word.Picture.8">
                  <p:embed/>
                </p:oleObj>
              </mc:Choice>
              <mc:Fallback>
                <p:oleObj name="Picture" r:id="rId3" imgW="3835400" imgH="143510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62175"/>
                        <a:ext cx="879475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4" name="Slide Number Placeholder 4">
            <a:extLst>
              <a:ext uri="{FF2B5EF4-FFF2-40B4-BE49-F238E27FC236}">
                <a16:creationId xmlns:a16="http://schemas.microsoft.com/office/drawing/2014/main" id="{4A075BB7-6595-1B7E-7B85-AA370702A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6EB4D74-7500-48EA-B936-EA64E85488FA}" type="slidenum">
              <a:rPr lang="en-US" altLang="en-US" sz="1400"/>
              <a:pPr/>
              <a:t>9</a:t>
            </a:fld>
            <a:endParaRPr lang="en-US" altLang="en-US" sz="1400"/>
          </a:p>
        </p:txBody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956CD4E3-4B35-99EA-2C83-462120059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27432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33799" name="AutoShape 6">
            <a:extLst>
              <a:ext uri="{FF2B5EF4-FFF2-40B4-BE49-F238E27FC236}">
                <a16:creationId xmlns:a16="http://schemas.microsoft.com/office/drawing/2014/main" id="{515A41E7-EAD5-E928-1F03-E43EB8E4A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1201" y="1470026"/>
            <a:ext cx="3533775" cy="384175"/>
          </a:xfrm>
          <a:prstGeom prst="wedgeRoundRectCallout">
            <a:avLst>
              <a:gd name="adj1" fmla="val -52606"/>
              <a:gd name="adj2" fmla="val 491324"/>
              <a:gd name="adj3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/>
              <a:t>j is now 2</a:t>
            </a:r>
          </a:p>
        </p:txBody>
      </p:sp>
      <p:sp>
        <p:nvSpPr>
          <p:cNvPr id="33800" name="Rectangle 7">
            <a:extLst>
              <a:ext uri="{FF2B5EF4-FFF2-40B4-BE49-F238E27FC236}">
                <a16:creationId xmlns:a16="http://schemas.microsoft.com/office/drawing/2014/main" id="{F7FA18F8-E59C-ABCD-E4F6-A62F5D5BE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4" y="3544888"/>
            <a:ext cx="998537" cy="2159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747C1968-8733-B5B4-973D-DAD9646D8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285" y="282840"/>
            <a:ext cx="1524000" cy="381000"/>
          </a:xfrm>
          <a:prstGeom prst="rect">
            <a:avLst/>
          </a:prstGeom>
          <a:solidFill>
            <a:schemeClr val="tx1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AEC1301-FEE1-0DEB-C766-A2AF36135203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Trace Function Invocation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6" name="Object 5">
            <a:extLst>
              <a:ext uri="{FF2B5EF4-FFF2-40B4-BE49-F238E27FC236}">
                <a16:creationId xmlns:a16="http://schemas.microsoft.com/office/drawing/2014/main" id="{57378FCD-1F1F-378D-445A-B7F3CB758EB1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0445165"/>
              </p:ext>
            </p:extLst>
          </p:nvPr>
        </p:nvGraphicFramePr>
        <p:xfrm>
          <a:off x="1524000" y="2162175"/>
          <a:ext cx="879475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835400" imgH="1435100" progId="Word.Picture.8">
                  <p:embed/>
                </p:oleObj>
              </mc:Choice>
              <mc:Fallback>
                <p:oleObj name="Picture" r:id="rId3" imgW="3835400" imgH="143510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62175"/>
                        <a:ext cx="879475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2" name="Slide Number Placeholder 4">
            <a:extLst>
              <a:ext uri="{FF2B5EF4-FFF2-40B4-BE49-F238E27FC236}">
                <a16:creationId xmlns:a16="http://schemas.microsoft.com/office/drawing/2014/main" id="{06746CFA-DE96-24A0-F745-5A30BED16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AA2BC57-B81B-4822-BB1D-14D3CAE9A2DE}" type="slidenum">
              <a:rPr lang="en-US" altLang="en-US" sz="1400"/>
              <a:pPr/>
              <a:t>10</a:t>
            </a:fld>
            <a:endParaRPr lang="en-US" altLang="en-US" sz="1400"/>
          </a:p>
        </p:txBody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5F3156D7-3524-A02B-12C0-F7FFFEDF9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27432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35847" name="AutoShape 6">
            <a:extLst>
              <a:ext uri="{FF2B5EF4-FFF2-40B4-BE49-F238E27FC236}">
                <a16:creationId xmlns:a16="http://schemas.microsoft.com/office/drawing/2014/main" id="{398A07D7-95CF-ED72-472A-FB2181ACE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1201" y="1470026"/>
            <a:ext cx="3533775" cy="384175"/>
          </a:xfrm>
          <a:prstGeom prst="wedgeRoundRectCallout">
            <a:avLst>
              <a:gd name="adj1" fmla="val -36792"/>
              <a:gd name="adj2" fmla="val 544213"/>
              <a:gd name="adj3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/>
              <a:t>invoke max(i, j)</a:t>
            </a:r>
          </a:p>
        </p:txBody>
      </p:sp>
      <p:sp>
        <p:nvSpPr>
          <p:cNvPr id="35848" name="Rectangle 7">
            <a:extLst>
              <a:ext uri="{FF2B5EF4-FFF2-40B4-BE49-F238E27FC236}">
                <a16:creationId xmlns:a16="http://schemas.microsoft.com/office/drawing/2014/main" id="{92B06DB0-5AA1-F4E6-6521-E77D816F7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775075"/>
            <a:ext cx="1420812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DDD6370F-2D43-006B-C907-55517517F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285" y="282840"/>
            <a:ext cx="1524000" cy="381000"/>
          </a:xfrm>
          <a:prstGeom prst="rect">
            <a:avLst/>
          </a:prstGeom>
          <a:solidFill>
            <a:schemeClr val="tx1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CED2EC9-1CCA-91B0-7A7B-47D46C28BC45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Trace Function Invocation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4" name="Object 5">
            <a:extLst>
              <a:ext uri="{FF2B5EF4-FFF2-40B4-BE49-F238E27FC236}">
                <a16:creationId xmlns:a16="http://schemas.microsoft.com/office/drawing/2014/main" id="{2469B201-AB8C-E20C-90DB-D1250523C937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154913"/>
              </p:ext>
            </p:extLst>
          </p:nvPr>
        </p:nvGraphicFramePr>
        <p:xfrm>
          <a:off x="1524000" y="2162175"/>
          <a:ext cx="879475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835400" imgH="1435100" progId="Word.Picture.8">
                  <p:embed/>
                </p:oleObj>
              </mc:Choice>
              <mc:Fallback>
                <p:oleObj name="Picture" r:id="rId3" imgW="3835400" imgH="143510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62175"/>
                        <a:ext cx="879475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0" name="Slide Number Placeholder 4">
            <a:extLst>
              <a:ext uri="{FF2B5EF4-FFF2-40B4-BE49-F238E27FC236}">
                <a16:creationId xmlns:a16="http://schemas.microsoft.com/office/drawing/2014/main" id="{36525B28-88AC-DB24-0408-020DBF6F9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EB6CFBA-564A-4192-B133-9EEB070F64C7}" type="slidenum">
              <a:rPr lang="en-US" altLang="en-US" sz="1400"/>
              <a:pPr/>
              <a:t>11</a:t>
            </a:fld>
            <a:endParaRPr lang="en-US" altLang="en-US" sz="1400"/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1B3D6A64-7EE4-A9C3-547E-FD97483A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27432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37895" name="AutoShape 6">
            <a:extLst>
              <a:ext uri="{FF2B5EF4-FFF2-40B4-BE49-F238E27FC236}">
                <a16:creationId xmlns:a16="http://schemas.microsoft.com/office/drawing/2014/main" id="{0B331E25-92CB-F697-685C-E7F596C41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9988" y="1123951"/>
            <a:ext cx="3916362" cy="1230313"/>
          </a:xfrm>
          <a:prstGeom prst="wedgeRoundRectCallout">
            <a:avLst>
              <a:gd name="adj1" fmla="val -829"/>
              <a:gd name="adj2" fmla="val 110000"/>
              <a:gd name="adj3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invoke max(i, j)</a:t>
            </a:r>
          </a:p>
          <a:p>
            <a:r>
              <a:rPr lang="en-US" altLang="en-US"/>
              <a:t>Pass the value of i to num1</a:t>
            </a:r>
          </a:p>
          <a:p>
            <a:r>
              <a:rPr lang="en-US" altLang="en-US"/>
              <a:t>Pass the value of j to num2</a:t>
            </a:r>
          </a:p>
        </p:txBody>
      </p:sp>
      <p:sp>
        <p:nvSpPr>
          <p:cNvPr id="37896" name="Rectangle 7">
            <a:extLst>
              <a:ext uri="{FF2B5EF4-FFF2-40B4-BE49-F238E27FC236}">
                <a16:creationId xmlns:a16="http://schemas.microsoft.com/office/drawing/2014/main" id="{BC2CCC83-EFEA-A4EB-87D4-1FEB250C4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775075"/>
            <a:ext cx="1420812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10E0047B-5839-E1E1-F5B0-0A4E0BE18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285" y="282840"/>
            <a:ext cx="1524000" cy="381000"/>
          </a:xfrm>
          <a:prstGeom prst="rect">
            <a:avLst/>
          </a:prstGeom>
          <a:solidFill>
            <a:schemeClr val="tx1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173F6E4-9727-AEA8-7BF8-C47AA6539F45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Trace Function Invocation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42" name="Object 5">
            <a:extLst>
              <a:ext uri="{FF2B5EF4-FFF2-40B4-BE49-F238E27FC236}">
                <a16:creationId xmlns:a16="http://schemas.microsoft.com/office/drawing/2014/main" id="{3BE053B2-663F-FE1B-09D3-F974C52699DB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2398573"/>
              </p:ext>
            </p:extLst>
          </p:nvPr>
        </p:nvGraphicFramePr>
        <p:xfrm>
          <a:off x="1524000" y="2162175"/>
          <a:ext cx="879475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835400" imgH="1435100" progId="Word.Picture.8">
                  <p:embed/>
                </p:oleObj>
              </mc:Choice>
              <mc:Fallback>
                <p:oleObj name="Picture" r:id="rId3" imgW="3835400" imgH="143510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62175"/>
                        <a:ext cx="879475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8" name="Slide Number Placeholder 4">
            <a:extLst>
              <a:ext uri="{FF2B5EF4-FFF2-40B4-BE49-F238E27FC236}">
                <a16:creationId xmlns:a16="http://schemas.microsoft.com/office/drawing/2014/main" id="{C1115BC8-D3E2-DDF0-9C8A-0798F184C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107AFC2-44A6-467F-BF12-8848634B11B1}" type="slidenum">
              <a:rPr lang="en-US" altLang="en-US" sz="1400"/>
              <a:pPr/>
              <a:t>12</a:t>
            </a:fld>
            <a:endParaRPr lang="en-US" altLang="en-US" sz="1400"/>
          </a:p>
        </p:txBody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5BE7C564-F99B-FF71-D550-536750639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27432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39943" name="AutoShape 6">
            <a:extLst>
              <a:ext uri="{FF2B5EF4-FFF2-40B4-BE49-F238E27FC236}">
                <a16:creationId xmlns:a16="http://schemas.microsoft.com/office/drawing/2014/main" id="{D0D380FF-AC41-D1FB-5427-CAD20A4FA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064" y="1123951"/>
            <a:ext cx="3570287" cy="1230313"/>
          </a:xfrm>
          <a:prstGeom prst="wedgeRoundRectCallout">
            <a:avLst>
              <a:gd name="adj1" fmla="val 1356"/>
              <a:gd name="adj2" fmla="val 130644"/>
              <a:gd name="adj3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/>
              <a:t>(num1 &gt; num2) is true since num1 is 5 and num2 is 2</a:t>
            </a:r>
          </a:p>
        </p:txBody>
      </p:sp>
      <p:sp>
        <p:nvSpPr>
          <p:cNvPr id="39944" name="Rectangle 7">
            <a:extLst>
              <a:ext uri="{FF2B5EF4-FFF2-40B4-BE49-F238E27FC236}">
                <a16:creationId xmlns:a16="http://schemas.microsoft.com/office/drawing/2014/main" id="{2F6794B0-01D1-BDDD-11A0-847224BF5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7063" y="3390900"/>
            <a:ext cx="1727200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F3CADF12-791E-B8E1-97A8-53686DC26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285" y="282840"/>
            <a:ext cx="1524000" cy="381000"/>
          </a:xfrm>
          <a:prstGeom prst="rect">
            <a:avLst/>
          </a:prstGeom>
          <a:solidFill>
            <a:schemeClr val="tx1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1E69B16-FDE2-84E8-140C-279049F0ADF7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Trace Function Invocation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90" name="Object 5">
            <a:extLst>
              <a:ext uri="{FF2B5EF4-FFF2-40B4-BE49-F238E27FC236}">
                <a16:creationId xmlns:a16="http://schemas.microsoft.com/office/drawing/2014/main" id="{FF992560-03CB-9127-B5A8-A07080640116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6691232"/>
              </p:ext>
            </p:extLst>
          </p:nvPr>
        </p:nvGraphicFramePr>
        <p:xfrm>
          <a:off x="1524000" y="2162175"/>
          <a:ext cx="879475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835400" imgH="1435100" progId="Word.Picture.8">
                  <p:embed/>
                </p:oleObj>
              </mc:Choice>
              <mc:Fallback>
                <p:oleObj name="Picture" r:id="rId3" imgW="3835400" imgH="143510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62175"/>
                        <a:ext cx="879475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6" name="Slide Number Placeholder 4">
            <a:extLst>
              <a:ext uri="{FF2B5EF4-FFF2-40B4-BE49-F238E27FC236}">
                <a16:creationId xmlns:a16="http://schemas.microsoft.com/office/drawing/2014/main" id="{8181AF22-FF02-97CD-3CF2-043984993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248E1B3-268A-43EC-80DF-53F480432BF6}" type="slidenum">
              <a:rPr lang="en-US" altLang="en-US" sz="1400"/>
              <a:pPr/>
              <a:t>13</a:t>
            </a:fld>
            <a:endParaRPr lang="en-US" altLang="en-US" sz="1400"/>
          </a:p>
        </p:txBody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DD37CCA1-0423-0475-F792-740E69F1A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27432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1991" name="AutoShape 6">
            <a:extLst>
              <a:ext uri="{FF2B5EF4-FFF2-40B4-BE49-F238E27FC236}">
                <a16:creationId xmlns:a16="http://schemas.microsoft.com/office/drawing/2014/main" id="{A41AE5DF-0DC9-4AC7-E3A0-B69DD7048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4350" y="1316038"/>
            <a:ext cx="3570288" cy="461962"/>
          </a:xfrm>
          <a:prstGeom prst="wedgeRoundRectCallout">
            <a:avLst>
              <a:gd name="adj1" fmla="val -2958"/>
              <a:gd name="adj2" fmla="val 456185"/>
              <a:gd name="adj3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/>
              <a:t>result is now 5</a:t>
            </a:r>
          </a:p>
        </p:txBody>
      </p:sp>
      <p:sp>
        <p:nvSpPr>
          <p:cNvPr id="41992" name="Rectangle 7">
            <a:extLst>
              <a:ext uri="{FF2B5EF4-FFF2-40B4-BE49-F238E27FC236}">
                <a16:creationId xmlns:a16="http://schemas.microsoft.com/office/drawing/2014/main" id="{70FB5023-5E47-1C24-8475-0C14FD09F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9150" y="3582988"/>
            <a:ext cx="1727200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54DC15C5-EFA5-C0EA-8C93-CF374AD81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285" y="282840"/>
            <a:ext cx="1524000" cy="381000"/>
          </a:xfrm>
          <a:prstGeom prst="rect">
            <a:avLst/>
          </a:prstGeom>
          <a:solidFill>
            <a:schemeClr val="tx1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E6DE7C4-C598-12B5-43F9-478F79DFEEC7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Trace Function Invocation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8" name="Object 5">
            <a:extLst>
              <a:ext uri="{FF2B5EF4-FFF2-40B4-BE49-F238E27FC236}">
                <a16:creationId xmlns:a16="http://schemas.microsoft.com/office/drawing/2014/main" id="{8A915A91-4948-5565-EBEB-FF0B34DFBCF5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1205482"/>
              </p:ext>
            </p:extLst>
          </p:nvPr>
        </p:nvGraphicFramePr>
        <p:xfrm>
          <a:off x="1524000" y="2162175"/>
          <a:ext cx="879475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835400" imgH="1435100" progId="Word.Picture.8">
                  <p:embed/>
                </p:oleObj>
              </mc:Choice>
              <mc:Fallback>
                <p:oleObj name="Picture" r:id="rId3" imgW="3835400" imgH="143510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62175"/>
                        <a:ext cx="879475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4" name="Slide Number Placeholder 4">
            <a:extLst>
              <a:ext uri="{FF2B5EF4-FFF2-40B4-BE49-F238E27FC236}">
                <a16:creationId xmlns:a16="http://schemas.microsoft.com/office/drawing/2014/main" id="{26D795CC-8716-78E2-00C4-94632E713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3CD2FF7-3650-44D0-BF58-C8B836F3B917}" type="slidenum">
              <a:rPr lang="en-US" altLang="en-US" sz="1400"/>
              <a:pPr/>
              <a:t>14</a:t>
            </a:fld>
            <a:endParaRPr lang="en-US" altLang="en-US" sz="1400"/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DA24D59-AA1A-0309-93F4-F1671B2EC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27432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4039" name="AutoShape 6">
            <a:extLst>
              <a:ext uri="{FF2B5EF4-FFF2-40B4-BE49-F238E27FC236}">
                <a16:creationId xmlns:a16="http://schemas.microsoft.com/office/drawing/2014/main" id="{96D039FC-44D9-4DB8-D1FE-2597719CA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4350" y="1316038"/>
            <a:ext cx="3570288" cy="461962"/>
          </a:xfrm>
          <a:prstGeom prst="wedgeRoundRectCallout">
            <a:avLst>
              <a:gd name="adj1" fmla="val -2245"/>
              <a:gd name="adj2" fmla="val 590894"/>
              <a:gd name="adj3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/>
              <a:t>return result, which is 5</a:t>
            </a:r>
          </a:p>
        </p:txBody>
      </p:sp>
      <p:sp>
        <p:nvSpPr>
          <p:cNvPr id="44040" name="Rectangle 7">
            <a:extLst>
              <a:ext uri="{FF2B5EF4-FFF2-40B4-BE49-F238E27FC236}">
                <a16:creationId xmlns:a16="http://schemas.microsoft.com/office/drawing/2014/main" id="{AA30A4BF-D67E-45BB-7903-1592B14E2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5163" y="4351338"/>
            <a:ext cx="1727200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97514C51-DECF-9959-16C9-8F6BB0965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285" y="282840"/>
            <a:ext cx="1524000" cy="381000"/>
          </a:xfrm>
          <a:prstGeom prst="rect">
            <a:avLst/>
          </a:prstGeom>
          <a:solidFill>
            <a:schemeClr val="tx1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ADD9818-6888-8A3C-C1BE-CF164B06F0B0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Trace Function Invocation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6" name="Object 5">
            <a:extLst>
              <a:ext uri="{FF2B5EF4-FFF2-40B4-BE49-F238E27FC236}">
                <a16:creationId xmlns:a16="http://schemas.microsoft.com/office/drawing/2014/main" id="{7D8C18BA-1F50-AFE8-6CB6-19AFDF8ADF15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6671210"/>
              </p:ext>
            </p:extLst>
          </p:nvPr>
        </p:nvGraphicFramePr>
        <p:xfrm>
          <a:off x="1524000" y="2162175"/>
          <a:ext cx="879475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835400" imgH="1435100" progId="Word.Picture.8">
                  <p:embed/>
                </p:oleObj>
              </mc:Choice>
              <mc:Fallback>
                <p:oleObj name="Picture" r:id="rId3" imgW="3835400" imgH="143510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62175"/>
                        <a:ext cx="879475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2" name="Slide Number Placeholder 4">
            <a:extLst>
              <a:ext uri="{FF2B5EF4-FFF2-40B4-BE49-F238E27FC236}">
                <a16:creationId xmlns:a16="http://schemas.microsoft.com/office/drawing/2014/main" id="{9B171933-E891-DB99-55EB-7278A5069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B6F722D-441B-4B38-9AC6-3AD812B4B5E5}" type="slidenum">
              <a:rPr lang="en-US" altLang="en-US" sz="1400"/>
              <a:pPr/>
              <a:t>15</a:t>
            </a:fld>
            <a:endParaRPr lang="en-US" altLang="en-US" sz="1400"/>
          </a:p>
        </p:txBody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4DD14661-0978-803C-91EA-C5313C9E3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27432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6087" name="AutoShape 6">
            <a:extLst>
              <a:ext uri="{FF2B5EF4-FFF2-40B4-BE49-F238E27FC236}">
                <a16:creationId xmlns:a16="http://schemas.microsoft.com/office/drawing/2014/main" id="{9AAA2413-3BAB-C9C2-04BE-54F082BE7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8276" y="1201738"/>
            <a:ext cx="3916363" cy="882650"/>
          </a:xfrm>
          <a:prstGeom prst="wedgeRoundRectCallout">
            <a:avLst>
              <a:gd name="adj1" fmla="val -89398"/>
              <a:gd name="adj2" fmla="val 236509"/>
              <a:gd name="adj3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/>
              <a:t>return max(i, j) and assign the return value to k</a:t>
            </a:r>
          </a:p>
        </p:txBody>
      </p:sp>
      <p:sp>
        <p:nvSpPr>
          <p:cNvPr id="46088" name="Rectangle 7">
            <a:extLst>
              <a:ext uri="{FF2B5EF4-FFF2-40B4-BE49-F238E27FC236}">
                <a16:creationId xmlns:a16="http://schemas.microsoft.com/office/drawing/2014/main" id="{511A3E1F-EA71-A1E3-5351-141D33E26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400" y="3775075"/>
            <a:ext cx="1727200" cy="177800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9047B437-6440-9310-BF4C-0ED7B6047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285" y="282840"/>
            <a:ext cx="1524000" cy="381000"/>
          </a:xfrm>
          <a:prstGeom prst="rect">
            <a:avLst/>
          </a:prstGeom>
          <a:solidFill>
            <a:schemeClr val="tx1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2A71826-BC68-76A5-AD77-4C8E46889D06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Trace Function Invocation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4" name="Object 5">
            <a:extLst>
              <a:ext uri="{FF2B5EF4-FFF2-40B4-BE49-F238E27FC236}">
                <a16:creationId xmlns:a16="http://schemas.microsoft.com/office/drawing/2014/main" id="{FE6934C3-7A26-8403-5FAE-E48E8F7195A0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3999948"/>
              </p:ext>
            </p:extLst>
          </p:nvPr>
        </p:nvGraphicFramePr>
        <p:xfrm>
          <a:off x="1524000" y="2162175"/>
          <a:ext cx="879475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835400" imgH="1435100" progId="Word.Picture.8">
                  <p:embed/>
                </p:oleObj>
              </mc:Choice>
              <mc:Fallback>
                <p:oleObj name="Picture" r:id="rId3" imgW="3835400" imgH="143510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62175"/>
                        <a:ext cx="879475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0" name="Slide Number Placeholder 4">
            <a:extLst>
              <a:ext uri="{FF2B5EF4-FFF2-40B4-BE49-F238E27FC236}">
                <a16:creationId xmlns:a16="http://schemas.microsoft.com/office/drawing/2014/main" id="{4B8F93B4-E7C4-2D7A-E3EB-AE3CA2CA0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0B87EB7-3ECD-414B-8A9E-8F5EB535D6EC}" type="slidenum">
              <a:rPr lang="en-US" altLang="en-US" sz="1400"/>
              <a:pPr/>
              <a:t>16</a:t>
            </a:fld>
            <a:endParaRPr lang="en-US" altLang="en-US" sz="1400"/>
          </a:p>
        </p:txBody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DC1A7116-2EAC-9030-9E3E-3BD3D62C5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27432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8135" name="AutoShape 6">
            <a:extLst>
              <a:ext uri="{FF2B5EF4-FFF2-40B4-BE49-F238E27FC236}">
                <a16:creationId xmlns:a16="http://schemas.microsoft.com/office/drawing/2014/main" id="{A57D4821-9BC5-0E94-6AA3-8CEA8CF7B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4350" y="1201738"/>
            <a:ext cx="3570288" cy="882650"/>
          </a:xfrm>
          <a:prstGeom prst="wedgeRoundRectCallout">
            <a:avLst>
              <a:gd name="adj1" fmla="val -111806"/>
              <a:gd name="adj2" fmla="val 282556"/>
              <a:gd name="adj3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/>
              <a:t>Execute the print statement</a:t>
            </a:r>
          </a:p>
        </p:txBody>
      </p:sp>
      <p:sp>
        <p:nvSpPr>
          <p:cNvPr id="48136" name="Rectangle 7">
            <a:extLst>
              <a:ext uri="{FF2B5EF4-FFF2-40B4-BE49-F238E27FC236}">
                <a16:creationId xmlns:a16="http://schemas.microsoft.com/office/drawing/2014/main" id="{D0517B76-E192-6219-BC31-3E59678B9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2913" y="4159251"/>
            <a:ext cx="3033712" cy="384175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E434B670-BFC5-6666-73D3-9EA6F4514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285" y="282840"/>
            <a:ext cx="1524000" cy="381000"/>
          </a:xfrm>
          <a:prstGeom prst="rect">
            <a:avLst/>
          </a:prstGeom>
          <a:solidFill>
            <a:schemeClr val="tx1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E347977-E283-4323-6155-9D22C33EA703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Trace Function Invocation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82" name="Object 5">
            <a:extLst>
              <a:ext uri="{FF2B5EF4-FFF2-40B4-BE49-F238E27FC236}">
                <a16:creationId xmlns:a16="http://schemas.microsoft.com/office/drawing/2014/main" id="{987A0B66-D816-628F-AB36-2506EEF1F401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1377624"/>
              </p:ext>
            </p:extLst>
          </p:nvPr>
        </p:nvGraphicFramePr>
        <p:xfrm>
          <a:off x="1524000" y="2162175"/>
          <a:ext cx="879475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835400" imgH="1435100" progId="Word.Picture.8">
                  <p:embed/>
                </p:oleObj>
              </mc:Choice>
              <mc:Fallback>
                <p:oleObj name="Picture" r:id="rId3" imgW="3835400" imgH="143510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62175"/>
                        <a:ext cx="879475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78" name="Slide Number Placeholder 4">
            <a:extLst>
              <a:ext uri="{FF2B5EF4-FFF2-40B4-BE49-F238E27FC236}">
                <a16:creationId xmlns:a16="http://schemas.microsoft.com/office/drawing/2014/main" id="{95739E25-0B05-020F-6528-577C16AD2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2E3F544-E9F1-461C-8E01-C7FECB153B1A}" type="slidenum">
              <a:rPr lang="en-US" altLang="en-US" sz="1400"/>
              <a:pPr/>
              <a:t>17</a:t>
            </a:fld>
            <a:endParaRPr lang="en-US" altLang="en-US" sz="1400"/>
          </a:p>
        </p:txBody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CDFEF275-8796-221A-A809-40BE13560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27432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50183" name="AutoShape 6">
            <a:extLst>
              <a:ext uri="{FF2B5EF4-FFF2-40B4-BE49-F238E27FC236}">
                <a16:creationId xmlns:a16="http://schemas.microsoft.com/office/drawing/2014/main" id="{1AF36969-1313-3519-8C45-CED6DF81D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4350" y="1201738"/>
            <a:ext cx="3570288" cy="614362"/>
          </a:xfrm>
          <a:prstGeom prst="wedgeRoundRectCallout">
            <a:avLst>
              <a:gd name="adj1" fmla="val -181171"/>
              <a:gd name="adj2" fmla="val 371963"/>
              <a:gd name="adj3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/>
              <a:t>Return to the caller</a:t>
            </a:r>
          </a:p>
        </p:txBody>
      </p:sp>
      <p:sp>
        <p:nvSpPr>
          <p:cNvPr id="50184" name="Rectangle 7">
            <a:extLst>
              <a:ext uri="{FF2B5EF4-FFF2-40B4-BE49-F238E27FC236}">
                <a16:creationId xmlns:a16="http://schemas.microsoft.com/office/drawing/2014/main" id="{0481C2C2-ACBF-BB04-7537-897DE0F69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775076"/>
            <a:ext cx="1308100" cy="384175"/>
          </a:xfrm>
          <a:prstGeom prst="rect">
            <a:avLst/>
          </a:prstGeom>
          <a:solidFill>
            <a:schemeClr val="accent1">
              <a:alpha val="45097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D71204B5-C660-AB4C-290C-F5C8A3DCC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285" y="282840"/>
            <a:ext cx="1524000" cy="381000"/>
          </a:xfrm>
          <a:prstGeom prst="rect">
            <a:avLst/>
          </a:prstGeom>
          <a:solidFill>
            <a:schemeClr val="tx1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chemeClr val="bg2"/>
                </a:solidFill>
                <a:latin typeface="Forte" panose="03060902040502070203" pitchFamily="66" charset="0"/>
              </a:rPr>
              <a:t>animation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5D4B696-659D-B3FD-BEA9-6A38900A1D1F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Trace Function Invocation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4">
            <a:extLst>
              <a:ext uri="{FF2B5EF4-FFF2-40B4-BE49-F238E27FC236}">
                <a16:creationId xmlns:a16="http://schemas.microsoft.com/office/drawing/2014/main" id="{0CD67D56-DFA9-916E-BB71-E82140BBB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CFC6FBD-9C7A-4787-B909-0D879C055DE7}" type="slidenum">
              <a:rPr lang="en-US" altLang="en-US" sz="1400"/>
              <a:pPr/>
              <a:t>18</a:t>
            </a:fld>
            <a:endParaRPr lang="en-US" altLang="en-US" sz="1400"/>
          </a:p>
        </p:txBody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65CA5CD9-2959-06B5-7320-A1327F586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274320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52229" name="Rectangle 6">
            <a:extLst>
              <a:ext uri="{FF2B5EF4-FFF2-40B4-BE49-F238E27FC236}">
                <a16:creationId xmlns:a16="http://schemas.microsoft.com/office/drawing/2014/main" id="{B9CE074E-3FB5-7067-B8D7-9CE6D2F6E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788" y="225583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52230" name="Rectangle 8">
            <a:extLst>
              <a:ext uri="{FF2B5EF4-FFF2-40B4-BE49-F238E27FC236}">
                <a16:creationId xmlns:a16="http://schemas.microsoft.com/office/drawing/2014/main" id="{01492F2D-DFF7-6D2A-8C32-37E64A367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788" y="225583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52231" name="Rectangle 10">
            <a:extLst>
              <a:ext uri="{FF2B5EF4-FFF2-40B4-BE49-F238E27FC236}">
                <a16:creationId xmlns:a16="http://schemas.microsoft.com/office/drawing/2014/main" id="{6375DBB0-1DBD-2311-230A-1939B58B2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2093269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52232" name="Rectangle 12">
            <a:extLst>
              <a:ext uri="{FF2B5EF4-FFF2-40B4-BE49-F238E27FC236}">
                <a16:creationId xmlns:a16="http://schemas.microsoft.com/office/drawing/2014/main" id="{B01B75DF-8F8B-2328-5A09-AB305FE55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02659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52233" name="Rectangle 14">
            <a:extLst>
              <a:ext uri="{FF2B5EF4-FFF2-40B4-BE49-F238E27FC236}">
                <a16:creationId xmlns:a16="http://schemas.microsoft.com/office/drawing/2014/main" id="{B73D6932-DA18-FED8-C1A7-AD04417C2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14089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6A01D2-C15A-6F46-4865-EDE770350E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r="64262"/>
          <a:stretch>
            <a:fillRect/>
          </a:stretch>
        </p:blipFill>
        <p:spPr>
          <a:xfrm>
            <a:off x="527275" y="1278320"/>
            <a:ext cx="3149210" cy="31913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6FE911-3B03-4CF5-DB7A-062ECAD612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r="37152"/>
          <a:stretch>
            <a:fillRect/>
          </a:stretch>
        </p:blipFill>
        <p:spPr>
          <a:xfrm>
            <a:off x="9014779" y="1239915"/>
            <a:ext cx="3149211" cy="3400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A1DB7C-7946-6B23-110A-1B81769F3B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43135"/>
          <a:stretch>
            <a:fillRect/>
          </a:stretch>
        </p:blipFill>
        <p:spPr>
          <a:xfrm>
            <a:off x="3811906" y="1278320"/>
            <a:ext cx="5010849" cy="3191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324E74-1C57-162E-4E9D-C0A68DB2DC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69407" t="35873" b="11227"/>
          <a:stretch>
            <a:fillRect/>
          </a:stretch>
        </p:blipFill>
        <p:spPr>
          <a:xfrm>
            <a:off x="5232584" y="4663893"/>
            <a:ext cx="1532953" cy="1799102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7482A35E-7DE2-88F3-B886-722C9E79DF5B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5" y="278993"/>
            <a:ext cx="7880350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Call Stacks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4">
            <a:extLst>
              <a:ext uri="{FF2B5EF4-FFF2-40B4-BE49-F238E27FC236}">
                <a16:creationId xmlns:a16="http://schemas.microsoft.com/office/drawing/2014/main" id="{34CCD113-9B89-2A08-0073-4D16137C1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3A25458-B9D9-44F0-8D6B-9F14C9A57A9F}" type="slidenum">
              <a:rPr lang="en-US" altLang="en-US" sz="1400"/>
              <a:pPr/>
              <a:t>19</a:t>
            </a:fld>
            <a:endParaRPr lang="en-US" altLang="en-US" sz="1400"/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39912A6E-38A6-20E2-F8CE-7DD3CA2C1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780" y="1009485"/>
            <a:ext cx="10369350" cy="629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F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u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800" dirty="0"/>
              <a:t>This type of function doesn’t return a value. It performs some actions.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D518CA5-7EE4-C9B7-EF73-2D3432E7F735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8458199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Functions With/Without Return Values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7D0759-8686-89CB-F8D7-329A4C56D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515" y="1470346"/>
            <a:ext cx="3504133" cy="19267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55A8F3-CC7F-544B-7058-238BF94D72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b="30759"/>
          <a:stretch>
            <a:fillRect/>
          </a:stretch>
        </p:blipFill>
        <p:spPr>
          <a:xfrm>
            <a:off x="757704" y="3342788"/>
            <a:ext cx="4955791" cy="25057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AB9712-0981-817A-84AC-2174CE0EBA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0050" y="1530519"/>
            <a:ext cx="5109409" cy="41643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C229B8-5A8D-2C4F-1E83-C74AE3C032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8186" y="5645074"/>
            <a:ext cx="5179728" cy="8563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57F33F-E91F-0AB9-46EC-F35B7BB89A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3415" y="5758906"/>
            <a:ext cx="4955791" cy="8193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46F03FD-B445-FB69-80F2-1917419CFDF2}"/>
              </a:ext>
            </a:extLst>
          </p:cNvPr>
          <p:cNvSpPr/>
          <p:nvPr/>
        </p:nvSpPr>
        <p:spPr>
          <a:xfrm>
            <a:off x="4338648" y="1470346"/>
            <a:ext cx="1360558" cy="20414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P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4">
            <a:extLst>
              <a:ext uri="{FF2B5EF4-FFF2-40B4-BE49-F238E27FC236}">
                <a16:creationId xmlns:a16="http://schemas.microsoft.com/office/drawing/2014/main" id="{BE9BD14B-86D9-B3C5-365E-FE301B820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68E8F8B-0DCF-4E50-95D6-46604CF59BE3}" type="slidenum">
              <a:rPr lang="en-US" altLang="en-US" sz="1400"/>
              <a:pPr/>
              <a:t>20</a:t>
            </a:fld>
            <a:endParaRPr lang="en-US" altLang="en-US" sz="1400"/>
          </a:p>
        </p:txBody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EBD5899E-4EDC-EEB7-4362-F08DE6693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350" y="1086295"/>
            <a:ext cx="10721155" cy="2526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F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u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None/>
            </a:pPr>
            <a:r>
              <a:rPr lang="en-US" altLang="en-US" dirty="0"/>
              <a:t>A function that does not return a value is known as a </a:t>
            </a:r>
            <a:r>
              <a:rPr lang="en-US" altLang="en-US" i="1" dirty="0">
                <a:solidFill>
                  <a:schemeClr val="accent4">
                    <a:lumMod val="50000"/>
                  </a:schemeClr>
                </a:solidFill>
              </a:rPr>
              <a:t>void</a:t>
            </a:r>
            <a:r>
              <a:rPr lang="en-US" altLang="en-US" dirty="0">
                <a:solidFill>
                  <a:srgbClr val="C00000"/>
                </a:solidFill>
              </a:rPr>
              <a:t> </a:t>
            </a:r>
            <a:r>
              <a:rPr lang="en-US" altLang="en-US" dirty="0"/>
              <a:t>function in other programming languages such as </a:t>
            </a:r>
            <a:r>
              <a:rPr lang="en-US" altLang="en-US" dirty="0">
                <a:solidFill>
                  <a:schemeClr val="accent4">
                    <a:lumMod val="50000"/>
                  </a:schemeClr>
                </a:solidFill>
              </a:rPr>
              <a:t>Python , C++, and C#.  </a:t>
            </a:r>
            <a:r>
              <a:rPr lang="en-US" altLang="en-US" dirty="0">
                <a:solidFill>
                  <a:srgbClr val="C00000"/>
                </a:solidFill>
              </a:rPr>
              <a:t>In Python</a:t>
            </a:r>
            <a:r>
              <a:rPr lang="en-US" altLang="en-US" dirty="0"/>
              <a:t>, such function </a:t>
            </a:r>
            <a:r>
              <a:rPr lang="en-US" dirty="0"/>
              <a:t>returns </a:t>
            </a:r>
            <a:r>
              <a:rPr lang="en-US" dirty="0">
                <a:solidFill>
                  <a:srgbClr val="C00000"/>
                </a:solidFill>
              </a:rPr>
              <a:t>a special value </a:t>
            </a:r>
            <a:r>
              <a:rPr lang="en-US" b="1" dirty="0">
                <a:solidFill>
                  <a:srgbClr val="C00000"/>
                </a:solidFill>
              </a:rPr>
              <a:t>None</a:t>
            </a:r>
            <a:r>
              <a:rPr lang="en-US" altLang="en-US" dirty="0"/>
              <a:t>.</a:t>
            </a:r>
            <a:r>
              <a:rPr lang="en-US" dirty="0"/>
              <a:t> It’s also called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en-US" b="1" dirty="0">
                <a:solidFill>
                  <a:srgbClr val="C00000"/>
                </a:solidFill>
              </a:rPr>
              <a:t>None </a:t>
            </a:r>
            <a:r>
              <a:rPr lang="en-US" i="1" dirty="0">
                <a:solidFill>
                  <a:srgbClr val="C00000"/>
                </a:solidFill>
              </a:rPr>
              <a:t>function</a:t>
            </a:r>
            <a:r>
              <a:rPr lang="en-US" dirty="0"/>
              <a:t>. The </a:t>
            </a:r>
            <a:r>
              <a:rPr lang="en-US" b="1" dirty="0"/>
              <a:t>None </a:t>
            </a:r>
            <a:r>
              <a:rPr lang="en-US" dirty="0"/>
              <a:t>value assigned to a variable that </a:t>
            </a:r>
            <a:r>
              <a:rPr lang="en-US" dirty="0">
                <a:solidFill>
                  <a:srgbClr val="C00000"/>
                </a:solidFill>
              </a:rPr>
              <a:t>doesn’t reference any object</a:t>
            </a:r>
            <a:r>
              <a:rPr lang="en-US" dirty="0"/>
              <a:t>. </a:t>
            </a:r>
            <a:br>
              <a:rPr lang="en-US" dirty="0"/>
            </a:br>
            <a:endParaRPr lang="en-US" altLang="en-US" dirty="0"/>
          </a:p>
        </p:txBody>
      </p:sp>
      <p:sp>
        <p:nvSpPr>
          <p:cNvPr id="58373" name="Rectangle 8">
            <a:extLst>
              <a:ext uri="{FF2B5EF4-FFF2-40B4-BE49-F238E27FC236}">
                <a16:creationId xmlns:a16="http://schemas.microsoft.com/office/drawing/2014/main" id="{794F91FA-3BDB-F5A3-4478-1A2D84F1D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880" y="3928224"/>
            <a:ext cx="8458200" cy="21510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92075" tIns="46038" rIns="92075" bIns="46038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F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u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2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def</a:t>
            </a:r>
            <a:r>
              <a:rPr lang="en-US" altLang="en-US" dirty="0">
                <a:latin typeface="Courier New" panose="02070309020205020404" pitchFamily="49" charset="0"/>
              </a:rPr>
              <a:t> sum(number1, number2):</a:t>
            </a:r>
          </a:p>
          <a:p>
            <a:pPr>
              <a:buFont typeface="Monotype Sorts" pitchFamily="2" charset="2"/>
              <a:buNone/>
            </a:pPr>
            <a:r>
              <a:rPr lang="en-US" altLang="en-US" dirty="0">
                <a:latin typeface="Courier New" panose="02070309020205020404" pitchFamily="49" charset="0"/>
              </a:rPr>
              <a:t>    total = number1 + number2</a:t>
            </a:r>
          </a:p>
          <a:p>
            <a:pPr>
              <a:buFont typeface="Monotype Sorts" pitchFamily="2" charset="2"/>
              <a:buNone/>
            </a:pPr>
            <a:r>
              <a:rPr lang="en-US" altLang="en-US" dirty="0">
                <a:latin typeface="Courier New" panose="02070309020205020404" pitchFamily="49" charset="0"/>
              </a:rPr>
              <a:t>print(sum(1, 2))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F61053E-8283-5D0C-D377-58535A252F06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8458199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The None Value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3">
            <a:extLst>
              <a:ext uri="{FF2B5EF4-FFF2-40B4-BE49-F238E27FC236}">
                <a16:creationId xmlns:a16="http://schemas.microsoft.com/office/drawing/2014/main" id="{13049F9B-C047-E0A3-68A9-99E59B7449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00725" y="1105616"/>
            <a:ext cx="6835775" cy="1304925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l" rtl="0">
              <a:lnSpc>
                <a:spcPct val="80000"/>
              </a:lnSpc>
              <a:buFont typeface="Monotype Sorts" pitchFamily="2" charset="2"/>
              <a:buNone/>
            </a:pPr>
            <a:r>
              <a:rPr lang="en-US" altLang="en-US" sz="2800" dirty="0">
                <a:latin typeface="Courier New" panose="02070309020205020404" pitchFamily="49" charset="0"/>
              </a:rPr>
              <a:t>def </a:t>
            </a:r>
            <a:r>
              <a:rPr lang="en-US" altLang="en-US" sz="2800" dirty="0" err="1">
                <a:latin typeface="Courier New" panose="02070309020205020404" pitchFamily="49" charset="0"/>
              </a:rPr>
              <a:t>nPrintln</a:t>
            </a:r>
            <a:r>
              <a:rPr lang="en-US" altLang="en-US" sz="2800" dirty="0">
                <a:latin typeface="Courier New" panose="02070309020205020404" pitchFamily="49" charset="0"/>
              </a:rPr>
              <a:t>(message, n):</a:t>
            </a:r>
          </a:p>
          <a:p>
            <a:pPr algn="l" rtl="0">
              <a:lnSpc>
                <a:spcPct val="80000"/>
              </a:lnSpc>
              <a:buFont typeface="Monotype Sorts" pitchFamily="2" charset="2"/>
              <a:buNone/>
            </a:pPr>
            <a:r>
              <a:rPr lang="en-US" altLang="en-US" sz="2800" dirty="0">
                <a:latin typeface="Courier New" panose="02070309020205020404" pitchFamily="49" charset="0"/>
              </a:rPr>
              <a:t>    for </a:t>
            </a:r>
            <a:r>
              <a:rPr lang="en-US" altLang="en-US" sz="2800" dirty="0" err="1">
                <a:latin typeface="Courier New" panose="02070309020205020404" pitchFamily="49" charset="0"/>
              </a:rPr>
              <a:t>i</a:t>
            </a:r>
            <a:r>
              <a:rPr lang="en-US" altLang="en-US" sz="2800" dirty="0">
                <a:latin typeface="Courier New" panose="02070309020205020404" pitchFamily="49" charset="0"/>
              </a:rPr>
              <a:t> in range(0, n):</a:t>
            </a:r>
          </a:p>
          <a:p>
            <a:pPr algn="l" rtl="0">
              <a:lnSpc>
                <a:spcPct val="80000"/>
              </a:lnSpc>
              <a:buFont typeface="Monotype Sorts" pitchFamily="2" charset="2"/>
              <a:buNone/>
            </a:pPr>
            <a:r>
              <a:rPr lang="en-US" altLang="en-US" sz="2800" dirty="0">
                <a:latin typeface="Courier New" panose="02070309020205020404" pitchFamily="49" charset="0"/>
              </a:rPr>
              <a:t>        print(message)    </a:t>
            </a:r>
          </a:p>
        </p:txBody>
      </p:sp>
      <p:sp>
        <p:nvSpPr>
          <p:cNvPr id="60418" name="Slide Number Placeholder 4">
            <a:extLst>
              <a:ext uri="{FF2B5EF4-FFF2-40B4-BE49-F238E27FC236}">
                <a16:creationId xmlns:a16="http://schemas.microsoft.com/office/drawing/2014/main" id="{C419B4B9-462B-3CB5-3400-0D8BC941D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3FDD794-E8CF-451B-AEA6-6E73E3BD1391}" type="slidenum">
              <a:rPr lang="en-US" altLang="en-US" sz="1400"/>
              <a:pPr/>
              <a:t>21</a:t>
            </a:fld>
            <a:endParaRPr lang="en-US" altLang="en-US" sz="1400"/>
          </a:p>
        </p:txBody>
      </p:sp>
      <p:sp>
        <p:nvSpPr>
          <p:cNvPr id="60421" name="Rectangle 4">
            <a:extLst>
              <a:ext uri="{FF2B5EF4-FFF2-40B4-BE49-F238E27FC236}">
                <a16:creationId xmlns:a16="http://schemas.microsoft.com/office/drawing/2014/main" id="{736B9786-D705-4418-02EC-8F0B9D690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608" y="2611437"/>
            <a:ext cx="6029585" cy="411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F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u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800" dirty="0"/>
              <a:t>Suppose you invoke the function using 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en-US" altLang="en-US" sz="2400" dirty="0" err="1">
                <a:solidFill>
                  <a:srgbClr val="C00000"/>
                </a:solidFill>
              </a:rPr>
              <a:t>nPrintln</a:t>
            </a:r>
            <a:r>
              <a:rPr lang="en-US" altLang="en-US" sz="2400" dirty="0">
                <a:solidFill>
                  <a:srgbClr val="C00000"/>
                </a:solidFill>
              </a:rPr>
              <a:t>(“Welcome to Python”, 5)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800" dirty="0"/>
              <a:t>What is the output?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en-US" sz="1600" dirty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800" dirty="0"/>
              <a:t>Suppose you invoke the function using 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en-US" altLang="en-US" sz="2400" dirty="0" err="1">
                <a:solidFill>
                  <a:srgbClr val="C00000"/>
                </a:solidFill>
              </a:rPr>
              <a:t>nPrintln</a:t>
            </a:r>
            <a:r>
              <a:rPr lang="en-US" altLang="en-US" sz="2400" dirty="0">
                <a:solidFill>
                  <a:srgbClr val="C00000"/>
                </a:solidFill>
              </a:rPr>
              <a:t>(“Computer Science”, 15)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800" dirty="0"/>
              <a:t>What is the output?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en-US" sz="1600" dirty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800" dirty="0"/>
              <a:t>What is wrong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en-US" altLang="en-US" sz="2400" dirty="0" err="1">
                <a:solidFill>
                  <a:srgbClr val="C00000"/>
                </a:solidFill>
              </a:rPr>
              <a:t>nPrintln</a:t>
            </a:r>
            <a:r>
              <a:rPr lang="en-US" altLang="en-US" sz="2400" dirty="0">
                <a:solidFill>
                  <a:srgbClr val="C00000"/>
                </a:solidFill>
              </a:rPr>
              <a:t>(4, “Computer Science”) 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64DC296-EFD4-16F5-2ADC-506734088EC7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8458199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Passing Arguments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A883CF-1088-DDAE-0E5A-89F3F6C3207A}"/>
              </a:ext>
            </a:extLst>
          </p:cNvPr>
          <p:cNvSpPr txBox="1"/>
          <p:nvPr/>
        </p:nvSpPr>
        <p:spPr>
          <a:xfrm>
            <a:off x="6979315" y="2536448"/>
            <a:ext cx="521268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800" dirty="0"/>
              <a:t>you can invoke the function using      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800" dirty="0">
                <a:solidFill>
                  <a:srgbClr val="C00000"/>
                </a:solidFill>
              </a:rPr>
              <a:t>       </a:t>
            </a:r>
            <a:r>
              <a:rPr lang="en-US" altLang="en-US" sz="2400" dirty="0" err="1">
                <a:solidFill>
                  <a:srgbClr val="C00000"/>
                </a:solidFill>
              </a:rPr>
              <a:t>nPrintln</a:t>
            </a:r>
            <a:r>
              <a:rPr lang="en-US" altLang="en-US" sz="2400" dirty="0">
                <a:solidFill>
                  <a:srgbClr val="C00000"/>
                </a:solidFill>
              </a:rPr>
              <a:t>(n=4, message=“Good”) </a:t>
            </a:r>
          </a:p>
          <a:p>
            <a:pPr>
              <a:spcBef>
                <a:spcPct val="0"/>
              </a:spcBef>
            </a:pPr>
            <a:endParaRPr lang="en-US" altLang="en-US" sz="2400" dirty="0"/>
          </a:p>
          <a:p>
            <a:pPr>
              <a:spcBef>
                <a:spcPct val="0"/>
              </a:spcBef>
            </a:pPr>
            <a:r>
              <a:rPr lang="en-US" altLang="en-US" sz="2400" dirty="0"/>
              <a:t>What is wrong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        </a:t>
            </a:r>
            <a:r>
              <a:rPr lang="en-US" altLang="en-US" sz="2400" dirty="0" err="1">
                <a:solidFill>
                  <a:srgbClr val="C00000"/>
                </a:solidFill>
              </a:rPr>
              <a:t>nPrintln</a:t>
            </a:r>
            <a:r>
              <a:rPr lang="en-US" altLang="en-US" sz="2400" dirty="0">
                <a:solidFill>
                  <a:srgbClr val="C00000"/>
                </a:solidFill>
              </a:rPr>
              <a:t>(message=“Good”, 4)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/>
              <a:t>Can you invoke the function using?</a:t>
            </a:r>
          </a:p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srgbClr val="C00000"/>
                </a:solidFill>
              </a:rPr>
              <a:t>        </a:t>
            </a:r>
            <a:r>
              <a:rPr lang="en-US" altLang="en-US" sz="2400" dirty="0" err="1">
                <a:solidFill>
                  <a:srgbClr val="C00000"/>
                </a:solidFill>
              </a:rPr>
              <a:t>nPrintln</a:t>
            </a:r>
            <a:r>
              <a:rPr lang="en-US" altLang="en-US" sz="2400" dirty="0">
                <a:solidFill>
                  <a:srgbClr val="C00000"/>
                </a:solidFill>
              </a:rPr>
              <a:t>(“Good”, n = 4)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altLang="en-US" sz="2400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0118EC-9DB2-6906-ABFE-3BCA95920EE1}"/>
              </a:ext>
            </a:extLst>
          </p:cNvPr>
          <p:cNvSpPr txBox="1"/>
          <p:nvPr/>
        </p:nvSpPr>
        <p:spPr>
          <a:xfrm>
            <a:off x="484428" y="1982512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1" u="sng" dirty="0">
                <a:solidFill>
                  <a:schemeClr val="accent1"/>
                </a:solidFill>
                <a:effectLst/>
                <a:latin typeface="Times-Italic"/>
              </a:rPr>
              <a:t>positional arguments</a:t>
            </a:r>
            <a:r>
              <a:rPr lang="en-US" sz="2800" u="sng" dirty="0">
                <a:solidFill>
                  <a:schemeClr val="accent1"/>
                </a:solidFill>
              </a:rPr>
              <a:t> </a:t>
            </a:r>
            <a:br>
              <a:rPr lang="en-US" sz="2800" u="sng" dirty="0">
                <a:solidFill>
                  <a:schemeClr val="accent1"/>
                </a:solidFill>
              </a:rPr>
            </a:br>
            <a:endParaRPr lang="ar-PS" sz="2800" u="sng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42931D-DD95-551F-637C-EC66DF0E3470}"/>
              </a:ext>
            </a:extLst>
          </p:cNvPr>
          <p:cNvSpPr txBox="1"/>
          <p:nvPr/>
        </p:nvSpPr>
        <p:spPr>
          <a:xfrm>
            <a:off x="9014780" y="2010431"/>
            <a:ext cx="330727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i="1" u="sng" dirty="0">
                <a:solidFill>
                  <a:schemeClr val="accent1"/>
                </a:solidFill>
                <a:latin typeface="Times-Italic"/>
              </a:rPr>
              <a:t>keyword arguments </a:t>
            </a:r>
            <a:br>
              <a:rPr lang="en-US" dirty="0"/>
            </a:br>
            <a:endParaRPr lang="ar-P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8A9A28-017D-CCF7-AB81-D0B4C140632F}"/>
              </a:ext>
            </a:extLst>
          </p:cNvPr>
          <p:cNvSpPr txBox="1"/>
          <p:nvPr/>
        </p:nvSpPr>
        <p:spPr>
          <a:xfrm>
            <a:off x="726176" y="1663151"/>
            <a:ext cx="1535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b="1">
                <a:solidFill>
                  <a:srgbClr val="C00000"/>
                </a:solidFill>
              </a:rPr>
              <a:t>by Positions</a:t>
            </a:r>
            <a:endParaRPr lang="ar-P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A507E2-939B-B2C2-A64B-114FE6E9B6B8}"/>
              </a:ext>
            </a:extLst>
          </p:cNvPr>
          <p:cNvSpPr txBox="1"/>
          <p:nvPr/>
        </p:nvSpPr>
        <p:spPr>
          <a:xfrm>
            <a:off x="10008141" y="1613180"/>
            <a:ext cx="1535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b="1" dirty="0">
                <a:solidFill>
                  <a:srgbClr val="C00000"/>
                </a:solidFill>
              </a:rPr>
              <a:t>by keywords</a:t>
            </a:r>
            <a:endParaRPr lang="ar-P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F63DB57-F590-146F-480C-7E6FD9D01471}"/>
              </a:ext>
            </a:extLst>
          </p:cNvPr>
          <p:cNvCxnSpPr/>
          <p:nvPr/>
        </p:nvCxnSpPr>
        <p:spPr>
          <a:xfrm>
            <a:off x="6596193" y="2611437"/>
            <a:ext cx="0" cy="3744913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4">
            <a:extLst>
              <a:ext uri="{FF2B5EF4-FFF2-40B4-BE49-F238E27FC236}">
                <a16:creationId xmlns:a16="http://schemas.microsoft.com/office/drawing/2014/main" id="{E5055FA4-61F4-E323-9465-66DC8ED87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73E13F2-92AC-4FBF-BDB5-D07E99ED40B4}" type="slidenum">
              <a:rPr lang="en-US" altLang="en-US" sz="1400"/>
              <a:pPr/>
              <a:t>22</a:t>
            </a:fld>
            <a:endParaRPr lang="en-US" altLang="en-US" sz="1400"/>
          </a:p>
        </p:txBody>
      </p:sp>
      <p:sp>
        <p:nvSpPr>
          <p:cNvPr id="64516" name="Text Box 3">
            <a:extLst>
              <a:ext uri="{FF2B5EF4-FFF2-40B4-BE49-F238E27FC236}">
                <a16:creationId xmlns:a16="http://schemas.microsoft.com/office/drawing/2014/main" id="{A8E2935B-79A8-F161-36C8-6A95EFE60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920" y="1124700"/>
            <a:ext cx="1129107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In Python, all data are objects. A variable for an object is actually a reference to the object. When you invoke a function with a parameter, the reference value of the argument is passed to the parameter. This is referred to as </a:t>
            </a:r>
            <a:r>
              <a:rPr lang="en-US" altLang="en-US" i="1" dirty="0"/>
              <a:t>pass-by-value</a:t>
            </a:r>
            <a:r>
              <a:rPr lang="en-US" altLang="en-US" dirty="0"/>
              <a:t>. </a:t>
            </a:r>
            <a:r>
              <a:rPr lang="en-US" altLang="en-US" dirty="0">
                <a:solidFill>
                  <a:srgbClr val="C00000"/>
                </a:solidFill>
              </a:rPr>
              <a:t>For simplicity, we say that the value of an argument is passed to a parameter when invoking a function</a:t>
            </a:r>
            <a:r>
              <a:rPr lang="en-US" altLang="en-US" dirty="0"/>
              <a:t>. Precisely, the value is actually a reference value to the object.</a:t>
            </a:r>
          </a:p>
        </p:txBody>
      </p:sp>
      <p:sp>
        <p:nvSpPr>
          <p:cNvPr id="64519" name="Text Box 6">
            <a:extLst>
              <a:ext uri="{FF2B5EF4-FFF2-40B4-BE49-F238E27FC236}">
                <a16:creationId xmlns:a16="http://schemas.microsoft.com/office/drawing/2014/main" id="{05F6CB3E-E0F8-06F0-2E51-861BBFC13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465" y="3150391"/>
            <a:ext cx="67253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If the argument is a number or a string, the argument is not affected, regardless of the changes made to the parameter inside the function. 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968D3F9-C0A7-51E1-9C75-46168972B43E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8458199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Pass by Value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B327B4-1B49-3DD5-1769-0873F93D8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7337" y="2660901"/>
            <a:ext cx="4978248" cy="39173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D8B51C-9719-DD48-9C6D-8E81ABB10C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465" y="4599921"/>
            <a:ext cx="6570833" cy="186155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3">
            <a:extLst>
              <a:ext uri="{FF2B5EF4-FFF2-40B4-BE49-F238E27FC236}">
                <a16:creationId xmlns:a16="http://schemas.microsoft.com/office/drawing/2014/main" id="{737B92D5-3A4A-60E8-BF35-78F6A3C7A3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33780" y="1107842"/>
            <a:ext cx="10714994" cy="1865312"/>
          </a:xfrm>
        </p:spPr>
        <p:txBody>
          <a:bodyPr/>
          <a:lstStyle/>
          <a:p>
            <a:pPr marL="0" indent="0" algn="l" rtl="0">
              <a:lnSpc>
                <a:spcPct val="90000"/>
              </a:lnSpc>
              <a:buNone/>
            </a:pPr>
            <a:r>
              <a:rPr lang="en-US" altLang="en-US" dirty="0"/>
              <a:t>Functions can be used to reduce redundant coding and enable code reuse. Functions can also be used to modularize code and improve the quality of the program.</a:t>
            </a:r>
          </a:p>
        </p:txBody>
      </p:sp>
      <p:sp>
        <p:nvSpPr>
          <p:cNvPr id="66562" name="Slide Number Placeholder 4">
            <a:extLst>
              <a:ext uri="{FF2B5EF4-FFF2-40B4-BE49-F238E27FC236}">
                <a16:creationId xmlns:a16="http://schemas.microsoft.com/office/drawing/2014/main" id="{960B97CD-DBCD-76D7-0C82-3A6526066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F08DC3F-703B-4931-91E8-CAAD8B9E1F7C}" type="slidenum">
              <a:rPr lang="en-US" altLang="en-US" sz="1400"/>
              <a:pPr/>
              <a:t>23</a:t>
            </a:fld>
            <a:endParaRPr lang="en-US" altLang="en-US" sz="14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6FE5DC7-AEB5-3BCB-20A4-8481297A1721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8458199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Modularizing Code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15B64D-550E-6D86-CA36-7B124C05B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680" y="2430470"/>
            <a:ext cx="4873419" cy="30339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00B427-94A1-95CA-961D-BE1AC2599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3545" y="2430471"/>
            <a:ext cx="6518456" cy="23811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01FF81-B657-DC51-34DF-1C12BD914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3543" y="4965200"/>
            <a:ext cx="6518456" cy="141651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78EB8C5-7C7C-A02A-D9B8-EF6D0841C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4">
            <a:extLst>
              <a:ext uri="{FF2B5EF4-FFF2-40B4-BE49-F238E27FC236}">
                <a16:creationId xmlns:a16="http://schemas.microsoft.com/office/drawing/2014/main" id="{118F483A-7829-7AF9-03D4-0761D7C19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F08DC3F-703B-4931-91E8-CAAD8B9E1F7C}" type="slidenum">
              <a:rPr lang="en-US" altLang="en-US" sz="1400"/>
              <a:pPr/>
              <a:t>24</a:t>
            </a:fld>
            <a:endParaRPr lang="en-US" altLang="en-US" sz="14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E510E53-E8B8-F4D9-D5C4-A68BA1FDED5A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8458199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Modularizing Code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50B395-2F27-9060-463C-3CB37EA28DEC}"/>
              </a:ext>
            </a:extLst>
          </p:cNvPr>
          <p:cNvSpPr txBox="1"/>
          <p:nvPr/>
        </p:nvSpPr>
        <p:spPr>
          <a:xfrm>
            <a:off x="1026540" y="1355130"/>
            <a:ext cx="1059978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0" i="0" dirty="0">
                <a:solidFill>
                  <a:srgbClr val="231F20"/>
                </a:solidFill>
                <a:effectLst/>
                <a:latin typeface="Times-Roman"/>
              </a:rPr>
              <a:t>By encapsulating the code for obtaining the </a:t>
            </a:r>
            <a:r>
              <a:rPr lang="en-US" sz="2800" b="0" i="0" dirty="0" err="1">
                <a:solidFill>
                  <a:srgbClr val="231F20"/>
                </a:solidFill>
                <a:effectLst/>
                <a:latin typeface="Times-Roman"/>
              </a:rPr>
              <a:t>gcd</a:t>
            </a:r>
            <a:r>
              <a:rPr lang="en-US" sz="2800" b="0" i="0" dirty="0">
                <a:solidFill>
                  <a:srgbClr val="231F20"/>
                </a:solidFill>
                <a:effectLst/>
                <a:latin typeface="Times-Roman"/>
              </a:rPr>
              <a:t> in a function, this program has several advantages:</a:t>
            </a:r>
          </a:p>
          <a:p>
            <a:pPr>
              <a:buNone/>
            </a:pPr>
            <a:r>
              <a:rPr lang="en-US" sz="2800" b="0" i="0" dirty="0">
                <a:solidFill>
                  <a:srgbClr val="231F20"/>
                </a:solidFill>
                <a:effectLst/>
                <a:latin typeface="Times-Roman"/>
              </a:rPr>
              <a:t>   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Times-Roman"/>
              </a:rPr>
              <a:t>1. It isolates the problem for computing the </a:t>
            </a:r>
            <a:r>
              <a:rPr lang="en-US" sz="2800" b="0" i="0" dirty="0" err="1">
                <a:solidFill>
                  <a:srgbClr val="FF0000"/>
                </a:solidFill>
                <a:effectLst/>
                <a:latin typeface="Times-Roman"/>
              </a:rPr>
              <a:t>gcd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Times-Roman"/>
              </a:rPr>
              <a:t> from the rest of the code in the program. Thus, the logic becomes clear and the program is easier to read.</a:t>
            </a:r>
          </a:p>
          <a:p>
            <a:pPr>
              <a:buNone/>
            </a:pPr>
            <a:r>
              <a:rPr lang="en-US" sz="2800" b="0" i="0" dirty="0">
                <a:solidFill>
                  <a:srgbClr val="231F20"/>
                </a:solidFill>
                <a:effectLst/>
                <a:latin typeface="Times-Roman"/>
              </a:rPr>
              <a:t>    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Times-Roman"/>
              </a:rPr>
              <a:t>2. Any errors for computing the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Times-Roman"/>
              </a:rPr>
              <a:t>gcd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Times-Roman"/>
              </a:rPr>
              <a:t> are confined to the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LucidaSansTypewriter-Bd"/>
              </a:rPr>
              <a:t>gcd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LucidaSansTypewriter-Bd"/>
              </a:rPr>
              <a:t> 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Times-Roman"/>
              </a:rPr>
              <a:t>function, which narrows the scope of debugging.</a:t>
            </a:r>
          </a:p>
          <a:p>
            <a:pPr>
              <a:buNone/>
            </a:pPr>
            <a:r>
              <a:rPr lang="en-US" sz="2800" b="0" i="0" dirty="0">
                <a:solidFill>
                  <a:srgbClr val="231F20"/>
                </a:solidFill>
                <a:effectLst/>
                <a:latin typeface="Times-Roman"/>
              </a:rPr>
              <a:t>    </a:t>
            </a:r>
            <a:r>
              <a:rPr lang="en-US" sz="2800" b="0" i="0" dirty="0">
                <a:solidFill>
                  <a:srgbClr val="C00000"/>
                </a:solidFill>
                <a:effectLst/>
                <a:latin typeface="Times-Roman"/>
              </a:rPr>
              <a:t>3. The </a:t>
            </a:r>
            <a:r>
              <a:rPr lang="en-US" sz="2800" b="1" i="0" dirty="0" err="1">
                <a:solidFill>
                  <a:srgbClr val="C00000"/>
                </a:solidFill>
                <a:effectLst/>
                <a:latin typeface="LucidaSansTypewriter-Bd"/>
              </a:rPr>
              <a:t>gcd</a:t>
            </a:r>
            <a:r>
              <a:rPr lang="en-US" sz="2800" b="1" i="0" dirty="0">
                <a:solidFill>
                  <a:srgbClr val="C00000"/>
                </a:solidFill>
                <a:effectLst/>
                <a:latin typeface="LucidaSansTypewriter-Bd"/>
              </a:rPr>
              <a:t> </a:t>
            </a:r>
            <a:r>
              <a:rPr lang="en-US" sz="2800" b="0" i="0" dirty="0">
                <a:solidFill>
                  <a:srgbClr val="C00000"/>
                </a:solidFill>
                <a:effectLst/>
                <a:latin typeface="Times-Roman"/>
              </a:rPr>
              <a:t>function now can be reused by other programs. What happens if you define two functions with the same name in a module? There is no syntax error in this case, but the latter function definition prevails.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endParaRPr lang="ar-PS" sz="2800" dirty="0"/>
          </a:p>
        </p:txBody>
      </p:sp>
    </p:spTree>
    <p:extLst>
      <p:ext uri="{BB962C8B-B14F-4D97-AF65-F5344CB8AC3E}">
        <p14:creationId xmlns:p14="http://schemas.microsoft.com/office/powerpoint/2010/main" val="158163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5B3FB-0D44-0B23-8D26-E4F2614C1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4">
            <a:extLst>
              <a:ext uri="{FF2B5EF4-FFF2-40B4-BE49-F238E27FC236}">
                <a16:creationId xmlns:a16="http://schemas.microsoft.com/office/drawing/2014/main" id="{CE7FC741-8E43-F76D-A2DE-CAD80F607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F08DC3F-703B-4931-91E8-CAAD8B9E1F7C}" type="slidenum">
              <a:rPr lang="en-US" altLang="en-US" sz="1400"/>
              <a:pPr/>
              <a:t>25</a:t>
            </a:fld>
            <a:endParaRPr lang="en-US" altLang="en-US" sz="14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FD29FC5-4D01-9D17-5681-9E2B4A502D1A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8458199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Modularizing Code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3362C4-4ED0-DE0A-0D29-DCF50BF83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70" y="779055"/>
            <a:ext cx="5760750" cy="23956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617B5C-9997-5DB7-8DCD-CE6C04DA8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870" y="3330695"/>
            <a:ext cx="5760750" cy="31707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03CA27-204B-9753-D34C-7305FCF380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3240" y="1355130"/>
            <a:ext cx="5631839" cy="23360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6FDA4C-EC45-4F46-F6A8-37A291D70FB6}"/>
              </a:ext>
            </a:extLst>
          </p:cNvPr>
          <p:cNvSpPr txBox="1"/>
          <p:nvPr/>
        </p:nvSpPr>
        <p:spPr>
          <a:xfrm>
            <a:off x="6559934" y="4036188"/>
            <a:ext cx="563183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0" i="0" dirty="0">
                <a:solidFill>
                  <a:srgbClr val="231F20"/>
                </a:solidFill>
                <a:effectLst/>
                <a:latin typeface="Times-Roman"/>
              </a:rPr>
              <a:t>This program divides a large problem into two subproblems. As a result, the new program is easier to read and easier to debug. Moreover, the functions </a:t>
            </a:r>
            <a:r>
              <a:rPr lang="en-US" sz="2400" b="1" i="0" dirty="0" err="1">
                <a:solidFill>
                  <a:srgbClr val="00AEEF"/>
                </a:solidFill>
                <a:effectLst/>
                <a:latin typeface="LucidaSansTypewriter-Bd"/>
              </a:rPr>
              <a:t>printPrimeNumbers</a:t>
            </a:r>
            <a:r>
              <a:rPr lang="en-US" sz="2400" b="1" i="0" dirty="0">
                <a:solidFill>
                  <a:srgbClr val="00AEEF"/>
                </a:solidFill>
                <a:effectLst/>
                <a:latin typeface="LucidaSansTypewriter-Bd"/>
              </a:rPr>
              <a:t> 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Times-Roman"/>
              </a:rPr>
              <a:t>and </a:t>
            </a:r>
            <a:r>
              <a:rPr lang="en-US" sz="2400" b="1" i="0" dirty="0" err="1">
                <a:solidFill>
                  <a:srgbClr val="00AEEF"/>
                </a:solidFill>
                <a:effectLst/>
                <a:latin typeface="LucidaSansTypewriter-Bd"/>
              </a:rPr>
              <a:t>isPrime</a:t>
            </a:r>
            <a:r>
              <a:rPr lang="en-US" sz="2400" b="1" i="0" dirty="0">
                <a:solidFill>
                  <a:srgbClr val="00AEEF"/>
                </a:solidFill>
                <a:effectLst/>
                <a:latin typeface="LucidaSansTypewriter-Bd"/>
              </a:rPr>
              <a:t> 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Times-Roman"/>
              </a:rPr>
              <a:t>can be reused by other programs.</a:t>
            </a:r>
            <a:r>
              <a:rPr lang="en-US" sz="2400" dirty="0"/>
              <a:t> </a:t>
            </a:r>
            <a:br>
              <a:rPr lang="en-US" sz="2400" dirty="0"/>
            </a:br>
            <a:endParaRPr lang="ar-PS" sz="2400" dirty="0"/>
          </a:p>
        </p:txBody>
      </p:sp>
    </p:spTree>
    <p:extLst>
      <p:ext uri="{BB962C8B-B14F-4D97-AF65-F5344CB8AC3E}">
        <p14:creationId xmlns:p14="http://schemas.microsoft.com/office/powerpoint/2010/main" val="3580943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4">
            <a:extLst>
              <a:ext uri="{FF2B5EF4-FFF2-40B4-BE49-F238E27FC236}">
                <a16:creationId xmlns:a16="http://schemas.microsoft.com/office/drawing/2014/main" id="{B38F6EFC-1D35-0D06-1107-AD813CDEE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E81F153-FD40-4F3B-A70A-B8C69B039798}" type="slidenum">
              <a:rPr lang="en-US" altLang="en-US" sz="1400"/>
              <a:pPr/>
              <a:t>26</a:t>
            </a:fld>
            <a:endParaRPr lang="en-US" altLang="en-US" sz="1400"/>
          </a:p>
        </p:txBody>
      </p:sp>
      <p:sp>
        <p:nvSpPr>
          <p:cNvPr id="68612" name="Text Box 3">
            <a:extLst>
              <a:ext uri="{FF2B5EF4-FFF2-40B4-BE49-F238E27FC236}">
                <a16:creationId xmlns:a16="http://schemas.microsoft.com/office/drawing/2014/main" id="{5801C08F-5614-5AF0-A713-854078933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325" y="1175409"/>
            <a:ext cx="116017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Write a function that converts a decimal integer (… d</a:t>
            </a:r>
            <a:r>
              <a:rPr lang="en-US" altLang="en-US" baseline="-25000" dirty="0"/>
              <a:t>2</a:t>
            </a:r>
            <a:r>
              <a:rPr lang="en-US" altLang="en-US" dirty="0"/>
              <a:t> d</a:t>
            </a:r>
            <a:r>
              <a:rPr lang="en-US" altLang="en-US" baseline="-25000" dirty="0"/>
              <a:t>1</a:t>
            </a:r>
            <a:r>
              <a:rPr lang="en-US" altLang="en-US" dirty="0"/>
              <a:t> d</a:t>
            </a:r>
            <a:r>
              <a:rPr lang="en-US" altLang="en-US" baseline="-25000" dirty="0"/>
              <a:t>0</a:t>
            </a:r>
            <a:r>
              <a:rPr lang="en-US" altLang="en-US" dirty="0"/>
              <a:t>) to a hexadecimal (… h</a:t>
            </a:r>
            <a:r>
              <a:rPr lang="en-US" altLang="en-US" baseline="-25000" dirty="0"/>
              <a:t>2</a:t>
            </a:r>
            <a:r>
              <a:rPr lang="en-US" altLang="en-US" dirty="0"/>
              <a:t> h</a:t>
            </a:r>
            <a:r>
              <a:rPr lang="en-US" altLang="en-US" baseline="-25000" dirty="0"/>
              <a:t>1</a:t>
            </a:r>
            <a:r>
              <a:rPr lang="en-US" altLang="en-US" dirty="0"/>
              <a:t> h</a:t>
            </a:r>
            <a:r>
              <a:rPr lang="en-US" altLang="en-US" baseline="-25000" dirty="0"/>
              <a:t>0</a:t>
            </a:r>
            <a:r>
              <a:rPr lang="en-US" altLang="en-US" dirty="0"/>
              <a:t>).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59C192E-8716-CA48-EC5A-4ED2006EA539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3600" b="1" dirty="0">
                <a:solidFill>
                  <a:srgbClr val="C00000"/>
                </a:solidFill>
              </a:rPr>
              <a:t>Problem: Converting Decimals to Hexadecimals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007E37-D385-BD64-3CFD-4A196F21AF0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79315" y="1680530"/>
            <a:ext cx="3686880" cy="21040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7DF713-401B-630B-6799-C2874FAB2930}"/>
              </a:ext>
            </a:extLst>
          </p:cNvPr>
          <p:cNvSpPr txBox="1"/>
          <p:nvPr/>
        </p:nvSpPr>
        <p:spPr>
          <a:xfrm>
            <a:off x="10666195" y="1897195"/>
            <a:ext cx="102654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AutoNum type="arabicPlain" startAt="10"/>
            </a:pPr>
            <a:r>
              <a:rPr lang="en-US" dirty="0">
                <a:sym typeface="Symbol" panose="05050102010706020507" pitchFamily="18" charset="2"/>
              </a:rPr>
              <a:t> </a:t>
            </a:r>
            <a:r>
              <a:rPr lang="en-US" dirty="0"/>
              <a:t>A</a:t>
            </a:r>
          </a:p>
          <a:p>
            <a:pPr marL="342900" indent="-342900">
              <a:buAutoNum type="arabicPlain" startAt="10"/>
            </a:pPr>
            <a:r>
              <a:rPr lang="en-US" dirty="0">
                <a:sym typeface="Symbol" panose="05050102010706020507" pitchFamily="18" charset="2"/>
              </a:rPr>
              <a:t> </a:t>
            </a:r>
            <a:r>
              <a:rPr lang="en-US" dirty="0"/>
              <a:t>B</a:t>
            </a:r>
          </a:p>
          <a:p>
            <a:pPr marL="342900" indent="-342900">
              <a:buAutoNum type="arabicPlain" startAt="10"/>
            </a:pPr>
            <a:r>
              <a:rPr lang="en-US" dirty="0">
                <a:sym typeface="Symbol" panose="05050102010706020507" pitchFamily="18" charset="2"/>
              </a:rPr>
              <a:t> </a:t>
            </a:r>
            <a:r>
              <a:rPr lang="en-US" dirty="0"/>
              <a:t>C</a:t>
            </a:r>
          </a:p>
          <a:p>
            <a:pPr marL="342900" indent="-342900">
              <a:buAutoNum type="arabicPlain" startAt="10"/>
            </a:pPr>
            <a:r>
              <a:rPr lang="en-US" dirty="0">
                <a:sym typeface="Symbol" panose="05050102010706020507" pitchFamily="18" charset="2"/>
              </a:rPr>
              <a:t> </a:t>
            </a:r>
            <a:r>
              <a:rPr lang="en-US" dirty="0"/>
              <a:t>D</a:t>
            </a:r>
          </a:p>
          <a:p>
            <a:pPr marL="342900" indent="-342900">
              <a:buAutoNum type="arabicPlain" startAt="10"/>
            </a:pPr>
            <a:r>
              <a:rPr lang="en-US" dirty="0">
                <a:sym typeface="Symbol" panose="05050102010706020507" pitchFamily="18" charset="2"/>
              </a:rPr>
              <a:t> </a:t>
            </a:r>
            <a:r>
              <a:rPr lang="en-US" dirty="0"/>
              <a:t>E</a:t>
            </a:r>
          </a:p>
          <a:p>
            <a:pPr marL="342900" indent="-342900">
              <a:buAutoNum type="arabicPlain" startAt="10"/>
            </a:pPr>
            <a:r>
              <a:rPr lang="en-US" dirty="0">
                <a:sym typeface="Symbol" panose="05050102010706020507" pitchFamily="18" charset="2"/>
              </a:rPr>
              <a:t> </a:t>
            </a:r>
            <a:r>
              <a:rPr lang="en-US" dirty="0"/>
              <a:t>F</a:t>
            </a:r>
            <a:endParaRPr lang="ar-P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8ABA0A-3D0D-975F-7EA5-D602D81115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783" y="1637074"/>
            <a:ext cx="5435002" cy="4258352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B8325D-EA7C-C066-03B4-9924468E64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9190" y="3968355"/>
            <a:ext cx="6106820" cy="249464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3">
            <a:extLst>
              <a:ext uri="{FF2B5EF4-FFF2-40B4-BE49-F238E27FC236}">
                <a16:creationId xmlns:a16="http://schemas.microsoft.com/office/drawing/2014/main" id="{47A819A5-2E8E-B4AF-1678-CD43DC50CA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0160" y="1143515"/>
            <a:ext cx="11011840" cy="614924"/>
          </a:xfrm>
        </p:spPr>
        <p:txBody>
          <a:bodyPr>
            <a:noAutofit/>
          </a:bodyPr>
          <a:lstStyle/>
          <a:p>
            <a:pPr algn="l" rtl="0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3000" u="sng" dirty="0">
                <a:solidFill>
                  <a:srgbClr val="0070C0"/>
                </a:solidFill>
              </a:rPr>
              <a:t>Scope: </a:t>
            </a:r>
            <a:r>
              <a:rPr lang="en-US" altLang="en-US" sz="3000" dirty="0"/>
              <a:t>the part of the program where the variable can be referenced.</a:t>
            </a:r>
          </a:p>
        </p:txBody>
      </p:sp>
      <p:sp>
        <p:nvSpPr>
          <p:cNvPr id="70658" name="Slide Number Placeholder 4">
            <a:extLst>
              <a:ext uri="{FF2B5EF4-FFF2-40B4-BE49-F238E27FC236}">
                <a16:creationId xmlns:a16="http://schemas.microsoft.com/office/drawing/2014/main" id="{CBBC7D91-3086-D815-2CEC-F1739CDA7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2702FF6-781B-4356-A828-D8CFFB48BDC0}" type="slidenum">
              <a:rPr lang="en-US" altLang="en-US" sz="1400"/>
              <a:pPr/>
              <a:t>27</a:t>
            </a:fld>
            <a:endParaRPr lang="en-US" altLang="en-US" sz="1400"/>
          </a:p>
        </p:txBody>
      </p:sp>
      <p:sp>
        <p:nvSpPr>
          <p:cNvPr id="70661" name="Rectangle 4">
            <a:extLst>
              <a:ext uri="{FF2B5EF4-FFF2-40B4-BE49-F238E27FC236}">
                <a16:creationId xmlns:a16="http://schemas.microsoft.com/office/drawing/2014/main" id="{B78715F4-D8DF-D64E-E02E-C5051468A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287" y="1945329"/>
            <a:ext cx="11367880" cy="226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F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u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A variable created inside a function is referred to as a </a:t>
            </a:r>
            <a:r>
              <a:rPr lang="en-US" altLang="en-US" i="1" dirty="0">
                <a:solidFill>
                  <a:srgbClr val="0070C0"/>
                </a:solidFill>
              </a:rPr>
              <a:t>local variable</a:t>
            </a:r>
            <a:r>
              <a:rPr lang="en-US" altLang="en-US" dirty="0"/>
              <a:t>. Local variables can only be accessed inside a function. The scope of a local variable starts from its creation and continues to the end of the function that contains the variable. </a:t>
            </a:r>
          </a:p>
        </p:txBody>
      </p:sp>
      <p:sp>
        <p:nvSpPr>
          <p:cNvPr id="70662" name="Rectangle 5">
            <a:extLst>
              <a:ext uri="{FF2B5EF4-FFF2-40B4-BE49-F238E27FC236}">
                <a16:creationId xmlns:a16="http://schemas.microsoft.com/office/drawing/2014/main" id="{2050B3CD-434E-4496-4E2F-FADFA844B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46" y="4081885"/>
            <a:ext cx="11367880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F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u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dirty="0"/>
              <a:t>In Python, you can also use </a:t>
            </a:r>
            <a:r>
              <a:rPr lang="en-US" altLang="en-US" i="1" dirty="0">
                <a:solidFill>
                  <a:srgbClr val="C00000"/>
                </a:solidFill>
              </a:rPr>
              <a:t>global variables</a:t>
            </a:r>
            <a:r>
              <a:rPr lang="en-US" altLang="en-US" dirty="0"/>
              <a:t>. They are created outside all functions and are accessible to all functions in their scope. 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9631D41-D554-12EA-465F-330EE108EC54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Scope of Variables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>
            <a:extLst>
              <a:ext uri="{FF2B5EF4-FFF2-40B4-BE49-F238E27FC236}">
                <a16:creationId xmlns:a16="http://schemas.microsoft.com/office/drawing/2014/main" id="{02FB3436-5B50-88EB-48A2-1A3CA7761D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0730" y="1069349"/>
            <a:ext cx="7772400" cy="474663"/>
          </a:xfrm>
        </p:spPr>
        <p:txBody>
          <a:bodyPr>
            <a:normAutofit fontScale="90000"/>
          </a:bodyPr>
          <a:lstStyle/>
          <a:p>
            <a:r>
              <a:rPr lang="en-US" altLang="en-US" sz="4000" b="1" dirty="0">
                <a:solidFill>
                  <a:schemeClr val="accent1">
                    <a:lumMod val="75000"/>
                  </a:schemeClr>
                </a:solidFill>
              </a:rPr>
              <a:t>Example 1</a:t>
            </a:r>
            <a:r>
              <a:rPr lang="en-US" altLang="en-US" sz="4000" b="1" dirty="0"/>
              <a:t>                            </a:t>
            </a:r>
            <a:r>
              <a:rPr lang="en-US" altLang="en-US" sz="4000" b="1" dirty="0">
                <a:solidFill>
                  <a:srgbClr val="00B050"/>
                </a:solidFill>
              </a:rPr>
              <a:t>Example 2</a:t>
            </a:r>
          </a:p>
        </p:txBody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15A983FD-33F0-3FF2-C919-8C071DCDB2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65680" y="1547258"/>
            <a:ext cx="4651250" cy="4800600"/>
          </a:xfrm>
          <a:solidFill>
            <a:schemeClr val="bg1"/>
          </a:solidFill>
          <a:ln w="381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altLang="en-US" sz="2000" dirty="0" err="1">
                <a:latin typeface="Courier New" panose="02070309020205020404" pitchFamily="49" charset="0"/>
              </a:rPr>
              <a:t>globalVar</a:t>
            </a:r>
            <a:r>
              <a:rPr lang="en-US" altLang="en-US" sz="2000" dirty="0">
                <a:latin typeface="Courier New" panose="02070309020205020404" pitchFamily="49" charset="0"/>
              </a:rPr>
              <a:t> = 1</a:t>
            </a:r>
          </a:p>
          <a:p>
            <a:pPr marL="0" indent="0" algn="l" rtl="0"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def f1():</a:t>
            </a:r>
          </a:p>
          <a:p>
            <a:pPr marL="0" indent="0" algn="l" rtl="0"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    </a:t>
            </a:r>
            <a:r>
              <a:rPr lang="en-US" altLang="en-US" sz="2000" dirty="0" err="1">
                <a:latin typeface="Courier New" panose="02070309020205020404" pitchFamily="49" charset="0"/>
              </a:rPr>
              <a:t>localVar</a:t>
            </a:r>
            <a:r>
              <a:rPr lang="en-US" altLang="en-US" sz="2000" dirty="0">
                <a:latin typeface="Courier New" panose="02070309020205020404" pitchFamily="49" charset="0"/>
              </a:rPr>
              <a:t> = 2</a:t>
            </a:r>
          </a:p>
          <a:p>
            <a:pPr marL="0" indent="0" algn="l" rtl="0"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    print(</a:t>
            </a:r>
            <a:r>
              <a:rPr lang="en-US" altLang="en-US" sz="2000" dirty="0" err="1">
                <a:latin typeface="Courier New" panose="02070309020205020404" pitchFamily="49" charset="0"/>
              </a:rPr>
              <a:t>globalVar</a:t>
            </a:r>
            <a:r>
              <a:rPr lang="en-US" altLang="en-US" sz="2000" dirty="0">
                <a:latin typeface="Courier New" panose="02070309020205020404" pitchFamily="49" charset="0"/>
              </a:rPr>
              <a:t>)</a:t>
            </a:r>
          </a:p>
          <a:p>
            <a:pPr marL="0" indent="0" algn="l" rtl="0"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    print(</a:t>
            </a:r>
            <a:r>
              <a:rPr lang="en-US" altLang="en-US" sz="2000" dirty="0" err="1">
                <a:latin typeface="Courier New" panose="02070309020205020404" pitchFamily="49" charset="0"/>
              </a:rPr>
              <a:t>localVar</a:t>
            </a:r>
            <a:r>
              <a:rPr lang="en-US" altLang="en-US" sz="2000" dirty="0">
                <a:latin typeface="Courier New" panose="02070309020205020404" pitchFamily="49" charset="0"/>
              </a:rPr>
              <a:t>)</a:t>
            </a:r>
          </a:p>
          <a:p>
            <a:pPr marL="0" indent="0" algn="l" rtl="0"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f1()</a:t>
            </a:r>
          </a:p>
          <a:p>
            <a:pPr marL="0" indent="0" algn="l" rtl="0"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print(</a:t>
            </a:r>
            <a:r>
              <a:rPr lang="en-US" altLang="en-US" sz="2000" dirty="0" err="1">
                <a:latin typeface="Courier New" panose="02070309020205020404" pitchFamily="49" charset="0"/>
              </a:rPr>
              <a:t>globalVar</a:t>
            </a:r>
            <a:r>
              <a:rPr lang="en-US" altLang="en-US" sz="2000" dirty="0">
                <a:latin typeface="Courier New" panose="02070309020205020404" pitchFamily="49" charset="0"/>
              </a:rPr>
              <a:t>)</a:t>
            </a:r>
          </a:p>
          <a:p>
            <a:pPr marL="0" indent="0" algn="l" rtl="0"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print(</a:t>
            </a:r>
            <a:r>
              <a:rPr lang="en-US" altLang="en-US" sz="2000" dirty="0" err="1">
                <a:latin typeface="Courier New" panose="02070309020205020404" pitchFamily="49" charset="0"/>
              </a:rPr>
              <a:t>localVar</a:t>
            </a:r>
            <a:r>
              <a:rPr lang="en-US" altLang="en-US" sz="2000" dirty="0">
                <a:latin typeface="Courier New" panose="02070309020205020404" pitchFamily="49" charset="0"/>
              </a:rPr>
              <a:t>)#Out of scope. </a:t>
            </a:r>
          </a:p>
          <a:p>
            <a:pPr marL="0" indent="0" algn="l" rtl="0">
              <a:buNone/>
            </a:pPr>
            <a:r>
              <a:rPr lang="en-US" altLang="en-US" dirty="0">
                <a:solidFill>
                  <a:srgbClr val="C00000"/>
                </a:solidFill>
              </a:rPr>
              <a:t>This gives an error</a:t>
            </a:r>
          </a:p>
        </p:txBody>
      </p:sp>
      <p:sp>
        <p:nvSpPr>
          <p:cNvPr id="72706" name="Slide Number Placeholder 4">
            <a:extLst>
              <a:ext uri="{FF2B5EF4-FFF2-40B4-BE49-F238E27FC236}">
                <a16:creationId xmlns:a16="http://schemas.microsoft.com/office/drawing/2014/main" id="{647D6101-B93D-9A87-B4A5-6D7480E8C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D66ACDB-D6C5-4E17-86C0-926D6E3AB846}" type="slidenum">
              <a:rPr lang="en-US" altLang="en-US" sz="1400"/>
              <a:pPr/>
              <a:t>28</a:t>
            </a:fld>
            <a:endParaRPr lang="en-US" altLang="en-US" sz="140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B926212-B149-3F84-94EC-FC96D66DD9BE}"/>
              </a:ext>
            </a:extLst>
          </p:cNvPr>
          <p:cNvSpPr txBox="1">
            <a:spLocks noChangeArrowheads="1"/>
          </p:cNvSpPr>
          <p:nvPr/>
        </p:nvSpPr>
        <p:spPr>
          <a:xfrm>
            <a:off x="5469497" y="1544012"/>
            <a:ext cx="3890928" cy="2461063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x = 1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def f1():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    x = 2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    print(x) #Displays </a:t>
            </a:r>
            <a:r>
              <a:rPr lang="en-US" altLang="en-US" sz="2000" b="1" dirty="0">
                <a:solidFill>
                  <a:srgbClr val="C00000"/>
                </a:solidFill>
                <a:latin typeface="Courier New" panose="02070309020205020404" pitchFamily="49" charset="0"/>
              </a:rPr>
              <a:t>2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f1()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print(x) # Displays </a:t>
            </a:r>
            <a:r>
              <a:rPr lang="en-US" altLang="en-US" sz="2000" b="1" dirty="0">
                <a:solidFill>
                  <a:srgbClr val="C00000"/>
                </a:solidFill>
                <a:latin typeface="Courier New" panose="02070309020205020404" pitchFamily="49" charset="0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5E4174-C234-B16E-A815-306D208A1552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Scope of Variables</a:t>
            </a:r>
          </a:p>
        </p:txBody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D234086B-33DA-6DBC-C3F9-D927FF924513}"/>
              </a:ext>
            </a:extLst>
          </p:cNvPr>
          <p:cNvSpPr txBox="1">
            <a:spLocks noChangeArrowheads="1"/>
          </p:cNvSpPr>
          <p:nvPr/>
        </p:nvSpPr>
        <p:spPr>
          <a:xfrm>
            <a:off x="5469498" y="4257507"/>
            <a:ext cx="6425658" cy="2112962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x = eval(input("Enter a number: "))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if (x &gt; 0):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    y = 4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print(y) # </a:t>
            </a: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This gives an error if y is not created (x &lt;= 0)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72D665B-6430-234E-F342-E789C6B87B25}"/>
              </a:ext>
            </a:extLst>
          </p:cNvPr>
          <p:cNvSpPr txBox="1">
            <a:spLocks noChangeArrowheads="1"/>
          </p:cNvSpPr>
          <p:nvPr/>
        </p:nvSpPr>
        <p:spPr>
          <a:xfrm>
            <a:off x="9920586" y="3710226"/>
            <a:ext cx="1979749" cy="474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dirty="0">
                <a:solidFill>
                  <a:srgbClr val="C00000"/>
                </a:solidFill>
              </a:rPr>
              <a:t>Example 3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2">
            <a:extLst>
              <a:ext uri="{FF2B5EF4-FFF2-40B4-BE49-F238E27FC236}">
                <a16:creationId xmlns:a16="http://schemas.microsoft.com/office/drawing/2014/main" id="{D965293C-66D6-4216-0A65-1ACC011E5D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7399" y="1355130"/>
            <a:ext cx="9716465" cy="474662"/>
          </a:xfrm>
        </p:spPr>
        <p:txBody>
          <a:bodyPr>
            <a:normAutofit fontScale="90000"/>
          </a:bodyPr>
          <a:lstStyle/>
          <a:p>
            <a:r>
              <a:rPr lang="en-US" altLang="en-US" sz="4000" dirty="0">
                <a:solidFill>
                  <a:schemeClr val="accent5">
                    <a:lumMod val="75000"/>
                  </a:schemeClr>
                </a:solidFill>
              </a:rPr>
              <a:t>Example 4                                      </a:t>
            </a:r>
            <a:r>
              <a:rPr lang="en-US" altLang="en-US" sz="4000" dirty="0">
                <a:solidFill>
                  <a:schemeClr val="accent6"/>
                </a:solidFill>
              </a:rPr>
              <a:t>Example 4</a:t>
            </a:r>
            <a:r>
              <a:rPr lang="ar-SA" altLang="en-US" sz="4000" dirty="0"/>
              <a:t> </a:t>
            </a:r>
            <a:endParaRPr lang="en-US" altLang="en-US" sz="4000" dirty="0">
              <a:solidFill>
                <a:schemeClr val="tx1"/>
              </a:solidFill>
            </a:endParaRPr>
          </a:p>
        </p:txBody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C5DDB87D-DFB5-2AEB-3EB8-0A3744838C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6110" y="1969610"/>
            <a:ext cx="4262955" cy="2035465"/>
          </a:xfrm>
          <a:solidFill>
            <a:schemeClr val="bg1"/>
          </a:solidFill>
          <a:ln w="3810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sum = 0</a:t>
            </a:r>
          </a:p>
          <a:p>
            <a:pPr marL="0" indent="0" algn="l" rtl="0"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for </a:t>
            </a:r>
            <a:r>
              <a:rPr lang="en-US" altLang="en-US" sz="2400" dirty="0" err="1">
                <a:latin typeface="Courier New" panose="02070309020205020404" pitchFamily="49" charset="0"/>
              </a:rPr>
              <a:t>i</a:t>
            </a:r>
            <a:r>
              <a:rPr lang="en-US" altLang="en-US" sz="2400" dirty="0">
                <a:latin typeface="Courier New" panose="02070309020205020404" pitchFamily="49" charset="0"/>
              </a:rPr>
              <a:t> in range(0, 5):</a:t>
            </a:r>
          </a:p>
          <a:p>
            <a:pPr marL="0" indent="0" algn="l" rtl="0"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    sum += </a:t>
            </a:r>
            <a:r>
              <a:rPr lang="en-US" altLang="en-US" sz="2400" dirty="0" err="1">
                <a:latin typeface="Courier New" panose="02070309020205020404" pitchFamily="49" charset="0"/>
              </a:rPr>
              <a:t>i</a:t>
            </a:r>
            <a:endParaRPr lang="en-US" altLang="en-US" sz="2400" dirty="0">
              <a:latin typeface="Courier New" panose="02070309020205020404" pitchFamily="49" charset="0"/>
            </a:endParaRPr>
          </a:p>
          <a:p>
            <a:pPr marL="0" indent="0" algn="l" rtl="0"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print(</a:t>
            </a:r>
            <a:r>
              <a:rPr lang="en-US" altLang="en-US" sz="2400" dirty="0" err="1">
                <a:latin typeface="Courier New" panose="02070309020205020404" pitchFamily="49" charset="0"/>
              </a:rPr>
              <a:t>i</a:t>
            </a:r>
            <a:r>
              <a:rPr lang="en-US" altLang="en-US" sz="2400" dirty="0">
                <a:latin typeface="Courier New" panose="02070309020205020404" pitchFamily="49" charset="0"/>
              </a:rPr>
              <a:t>) # Displays </a:t>
            </a:r>
            <a:r>
              <a:rPr lang="en-US" altLang="en-US" sz="2400" b="1" dirty="0">
                <a:solidFill>
                  <a:srgbClr val="C00000"/>
                </a:solidFill>
                <a:latin typeface="Courier New" panose="02070309020205020404" pitchFamily="49" charset="0"/>
              </a:rPr>
              <a:t>4</a:t>
            </a:r>
          </a:p>
        </p:txBody>
      </p:sp>
      <p:sp>
        <p:nvSpPr>
          <p:cNvPr id="78850" name="Slide Number Placeholder 4">
            <a:extLst>
              <a:ext uri="{FF2B5EF4-FFF2-40B4-BE49-F238E27FC236}">
                <a16:creationId xmlns:a16="http://schemas.microsoft.com/office/drawing/2014/main" id="{3481F48C-84CE-2F4B-E69B-9451D67AA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B8EE137-41A5-4E4E-9ECB-5A6057BE95AA}" type="slidenum">
              <a:rPr lang="en-US" altLang="en-US" sz="1400"/>
              <a:pPr/>
              <a:t>29</a:t>
            </a:fld>
            <a:endParaRPr lang="en-US" altLang="en-US" sz="1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9511B0-AA4F-1287-B26B-88BE083AEF09}"/>
              </a:ext>
            </a:extLst>
          </p:cNvPr>
          <p:cNvSpPr txBox="1"/>
          <p:nvPr/>
        </p:nvSpPr>
        <p:spPr>
          <a:xfrm>
            <a:off x="565680" y="5119075"/>
            <a:ext cx="11060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PS" sz="2800" dirty="0"/>
              <a:t>You can bind a local variable in the global scope. </a:t>
            </a:r>
            <a:endParaRPr lang="en-US" sz="2800" dirty="0"/>
          </a:p>
          <a:p>
            <a:r>
              <a:rPr lang="ar-PS" sz="2800" dirty="0"/>
              <a:t>You can also create a variable in a function and use it outside the function. </a:t>
            </a:r>
            <a:endParaRPr lang="en-US" sz="2800" dirty="0"/>
          </a:p>
          <a:p>
            <a:r>
              <a:rPr lang="ar-PS" sz="2800" dirty="0"/>
              <a:t>To do either, use </a:t>
            </a:r>
            <a:r>
              <a:rPr lang="ar-PS" sz="2800" i="1" dirty="0">
                <a:solidFill>
                  <a:srgbClr val="C00000"/>
                </a:solidFill>
              </a:rPr>
              <a:t>a </a:t>
            </a:r>
            <a:r>
              <a:rPr lang="ar-PS" sz="2800" b="1" i="1" dirty="0">
                <a:solidFill>
                  <a:srgbClr val="C00000"/>
                </a:solidFill>
              </a:rPr>
              <a:t>global</a:t>
            </a:r>
            <a:r>
              <a:rPr lang="ar-PS" sz="2800" i="1" dirty="0">
                <a:solidFill>
                  <a:srgbClr val="C00000"/>
                </a:solidFill>
              </a:rPr>
              <a:t> </a:t>
            </a:r>
            <a:r>
              <a:rPr lang="ar-PS" sz="2800" dirty="0"/>
              <a:t>statement, as shown in </a:t>
            </a:r>
            <a:r>
              <a:rPr lang="en-US" sz="2800" dirty="0"/>
              <a:t>E</a:t>
            </a:r>
            <a:r>
              <a:rPr lang="ar-PS" sz="2800" dirty="0"/>
              <a:t>xample</a:t>
            </a:r>
            <a:r>
              <a:rPr lang="en-US" sz="2800" dirty="0"/>
              <a:t> 5</a:t>
            </a:r>
            <a:endParaRPr lang="ar-PS" sz="28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A11EC12-EBB2-7796-0A31-EF502E3D426F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Scope of Variables</a:t>
            </a:r>
          </a:p>
        </p:txBody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1080E2C9-9457-D0AE-4B8F-A4AA7F1FB92E}"/>
              </a:ext>
            </a:extLst>
          </p:cNvPr>
          <p:cNvSpPr txBox="1">
            <a:spLocks noChangeArrowheads="1"/>
          </p:cNvSpPr>
          <p:nvPr/>
        </p:nvSpPr>
        <p:spPr>
          <a:xfrm>
            <a:off x="5792588" y="1926328"/>
            <a:ext cx="5722345" cy="3107334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x = 1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def increase():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    global x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    x =  x + 1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    print(x) # Displays 2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increase()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print(x) # Displays 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3">
            <a:extLst>
              <a:ext uri="{FF2B5EF4-FFF2-40B4-BE49-F238E27FC236}">
                <a16:creationId xmlns:a16="http://schemas.microsoft.com/office/drawing/2014/main" id="{269D9D37-50D7-2C92-3101-7327307DE7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63727" y="1219200"/>
            <a:ext cx="10669833" cy="1252835"/>
          </a:xfrm>
        </p:spPr>
        <p:txBody>
          <a:bodyPr/>
          <a:lstStyle/>
          <a:p>
            <a:pPr marL="0" indent="0" algn="l" rtl="0">
              <a:buNone/>
            </a:pPr>
            <a:r>
              <a:rPr lang="en-US" altLang="en-US" dirty="0"/>
              <a:t>Python allows you to define functions with default argument values. The default values are passed to the parameters when a function is invoked without the arguments. </a:t>
            </a:r>
          </a:p>
        </p:txBody>
      </p:sp>
      <p:sp>
        <p:nvSpPr>
          <p:cNvPr id="82946" name="Slide Number Placeholder 4">
            <a:extLst>
              <a:ext uri="{FF2B5EF4-FFF2-40B4-BE49-F238E27FC236}">
                <a16:creationId xmlns:a16="http://schemas.microsoft.com/office/drawing/2014/main" id="{A0AE731A-80FC-218D-8811-39273E740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B739CB0-D9FD-404B-BA13-59659D1A98E1}" type="slidenum">
              <a:rPr lang="en-US" altLang="en-US" sz="1400"/>
              <a:pPr/>
              <a:t>30</a:t>
            </a:fld>
            <a:endParaRPr lang="en-US" altLang="en-US" sz="14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CEBAEEA-6150-F7A2-AC9D-6C5B9108A3EA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Default Arguments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FFBBBA-AAC4-81A6-C16A-60026E2433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b="44485"/>
          <a:stretch>
            <a:fillRect/>
          </a:stretch>
        </p:blipFill>
        <p:spPr>
          <a:xfrm>
            <a:off x="450465" y="2472034"/>
            <a:ext cx="10164479" cy="2762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35A1F5-8142-581E-3399-B670E5AAFD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3547" r="37737" b="-11663"/>
          <a:stretch>
            <a:fillRect/>
          </a:stretch>
        </p:blipFill>
        <p:spPr>
          <a:xfrm>
            <a:off x="7132935" y="5127929"/>
            <a:ext cx="5059065" cy="191362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3">
            <a:extLst>
              <a:ext uri="{FF2B5EF4-FFF2-40B4-BE49-F238E27FC236}">
                <a16:creationId xmlns:a16="http://schemas.microsoft.com/office/drawing/2014/main" id="{95E14E4E-15EA-05D8-76C0-ABFA7085EB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56971" y="1219200"/>
            <a:ext cx="10868354" cy="220980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altLang="en-US" dirty="0"/>
              <a:t>Python allows a function to return multiple values. Listing 5.9 defines a function that takes two numbers and returns them in non-descending order.</a:t>
            </a:r>
          </a:p>
        </p:txBody>
      </p:sp>
      <p:sp>
        <p:nvSpPr>
          <p:cNvPr id="84994" name="Slide Number Placeholder 4">
            <a:extLst>
              <a:ext uri="{FF2B5EF4-FFF2-40B4-BE49-F238E27FC236}">
                <a16:creationId xmlns:a16="http://schemas.microsoft.com/office/drawing/2014/main" id="{3583EBD8-A9E9-D098-E6DD-F464C17E3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BCA944B-FD7F-488A-8D41-E729D309A989}" type="slidenum">
              <a:rPr lang="en-US" altLang="en-US" sz="1400"/>
              <a:pPr/>
              <a:t>31</a:t>
            </a:fld>
            <a:endParaRPr lang="en-US" altLang="en-US" sz="1400"/>
          </a:p>
        </p:txBody>
      </p:sp>
      <p:sp>
        <p:nvSpPr>
          <p:cNvPr id="84997" name="Rectangle 4">
            <a:extLst>
              <a:ext uri="{FF2B5EF4-FFF2-40B4-BE49-F238E27FC236}">
                <a16:creationId xmlns:a16="http://schemas.microsoft.com/office/drawing/2014/main" id="{CF0D3292-8876-99FF-158A-F3A3251ED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2925" y="271462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C517C5F-E11C-C862-147A-CC44313C5453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Returning Multiple Values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942037-4193-0FCD-2B49-FDA562536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01145" y="2315135"/>
            <a:ext cx="8602720" cy="403091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4">
            <a:extLst>
              <a:ext uri="{FF2B5EF4-FFF2-40B4-BE49-F238E27FC236}">
                <a16:creationId xmlns:a16="http://schemas.microsoft.com/office/drawing/2014/main" id="{41A84CD8-8972-C1B7-842E-554D3599A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73B12D5-68DD-4BE0-9686-2461137F583C}" type="slidenum">
              <a:rPr lang="en-US" altLang="en-US" sz="1400"/>
              <a:pPr/>
              <a:t>32</a:t>
            </a:fld>
            <a:endParaRPr lang="en-US" altLang="en-US" sz="14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5552C79-F4D9-9115-8710-400C8DDB8E1C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Generating Random Characters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F42FB3-8BEE-C9B8-347B-B92BE57B7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8698" y="1124700"/>
            <a:ext cx="6081172" cy="533767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53C1052-1E8C-3AB9-33E5-1476D30FE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4">
            <a:extLst>
              <a:ext uri="{FF2B5EF4-FFF2-40B4-BE49-F238E27FC236}">
                <a16:creationId xmlns:a16="http://schemas.microsoft.com/office/drawing/2014/main" id="{87797B2C-B404-2FFA-9083-BDA8563E7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73B12D5-68DD-4BE0-9686-2461137F583C}" type="slidenum">
              <a:rPr lang="en-US" altLang="en-US" sz="1400"/>
              <a:pPr/>
              <a:t>33</a:t>
            </a:fld>
            <a:endParaRPr lang="en-US" altLang="en-US" sz="1400"/>
          </a:p>
        </p:txBody>
      </p:sp>
      <p:sp>
        <p:nvSpPr>
          <p:cNvPr id="87045" name="Rectangle 10">
            <a:extLst>
              <a:ext uri="{FF2B5EF4-FFF2-40B4-BE49-F238E27FC236}">
                <a16:creationId xmlns:a16="http://schemas.microsoft.com/office/drawing/2014/main" id="{2CB3E8EB-C9BB-230A-622D-975E68063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475" y="322897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87FED3A-F210-8419-3E90-EA7628D4E094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Generating Random Characters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5438DE-ED46-0600-9A21-579CB2B18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8260" y="1163105"/>
            <a:ext cx="8026645" cy="533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1001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3">
            <a:extLst>
              <a:ext uri="{FF2B5EF4-FFF2-40B4-BE49-F238E27FC236}">
                <a16:creationId xmlns:a16="http://schemas.microsoft.com/office/drawing/2014/main" id="{F8662BD7-A5BA-59C6-2F15-939CE573AA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4085" y="1799214"/>
            <a:ext cx="5607130" cy="2182090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altLang="en-US" sz="3200" dirty="0">
                <a:latin typeface="Times New Roman" panose="02020603050405020304" pitchFamily="18" charset="0"/>
              </a:rPr>
              <a:t>You can think of the function body as a black box that contains the detailed implementation for the function.</a:t>
            </a:r>
          </a:p>
        </p:txBody>
      </p:sp>
      <p:sp>
        <p:nvSpPr>
          <p:cNvPr id="88066" name="Slide Number Placeholder 4">
            <a:extLst>
              <a:ext uri="{FF2B5EF4-FFF2-40B4-BE49-F238E27FC236}">
                <a16:creationId xmlns:a16="http://schemas.microsoft.com/office/drawing/2014/main" id="{BA932680-B6C3-7543-5CCD-5ED7D04F9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E7095AC-A914-4CAA-87D5-827E3A1D2CA1}" type="slidenum">
              <a:rPr lang="en-US" altLang="en-US" sz="1400"/>
              <a:pPr/>
              <a:t>34</a:t>
            </a:fld>
            <a:endParaRPr lang="en-US" altLang="en-US" sz="1400"/>
          </a:p>
        </p:txBody>
      </p:sp>
      <p:sp>
        <p:nvSpPr>
          <p:cNvPr id="88070" name="Rectangle 7">
            <a:extLst>
              <a:ext uri="{FF2B5EF4-FFF2-40B4-BE49-F238E27FC236}">
                <a16:creationId xmlns:a16="http://schemas.microsoft.com/office/drawing/2014/main" id="{F58E091B-5F5C-7810-401D-518D990E8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2483794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BF57E1C-622F-4FB8-5031-BDCEF3589D9C}"/>
              </a:ext>
            </a:extLst>
          </p:cNvPr>
          <p:cNvSpPr txBox="1">
            <a:spLocks noChangeArrowheads="1"/>
          </p:cNvSpPr>
          <p:nvPr/>
        </p:nvSpPr>
        <p:spPr>
          <a:xfrm>
            <a:off x="1237767" y="1159082"/>
            <a:ext cx="4858233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3600" b="1" dirty="0">
                <a:solidFill>
                  <a:srgbClr val="C00000"/>
                </a:solidFill>
              </a:rPr>
              <a:t>Function Abstraction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D5C94D-7E7A-EA2D-1373-3160C4A627F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077" y="3981304"/>
            <a:ext cx="5641775" cy="2443287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DE28C640-BD7E-8161-F847-73892039B5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53882" y="977268"/>
            <a:ext cx="4454980" cy="863690"/>
          </a:xfrm>
        </p:spPr>
        <p:txBody>
          <a:bodyPr>
            <a:normAutofit/>
          </a:bodyPr>
          <a:lstStyle/>
          <a:p>
            <a:r>
              <a:rPr lang="en-US" altLang="en-US" sz="3600" b="1" dirty="0">
                <a:solidFill>
                  <a:srgbClr val="C00000"/>
                </a:solidFill>
              </a:rPr>
              <a:t>Benefits of Functions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3A5995F-86D1-8C9E-1183-73A66241BE6A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About Functions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030F33FE-08FB-3A37-1953-A0040CA26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49" y="2302470"/>
            <a:ext cx="5181551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dirty="0"/>
              <a:t>Write a function once and reuse it anywhere.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dirty="0"/>
              <a:t>Information hiding. Hide the implementation from the user.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dirty="0"/>
              <a:t>Reduce complexity.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Rectangle 3">
            <a:extLst>
              <a:ext uri="{FF2B5EF4-FFF2-40B4-BE49-F238E27FC236}">
                <a16:creationId xmlns:a16="http://schemas.microsoft.com/office/drawing/2014/main" id="{AB0EF7E2-83C1-672D-FA7F-AA4DED9410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68932" y="1393534"/>
            <a:ext cx="10676590" cy="4416575"/>
          </a:xfrm>
        </p:spPr>
        <p:txBody>
          <a:bodyPr>
            <a:normAutofit/>
          </a:bodyPr>
          <a:lstStyle/>
          <a:p>
            <a:pPr marL="0" indent="0" algn="l" rtl="0">
              <a:lnSpc>
                <a:spcPct val="90000"/>
              </a:lnSpc>
              <a:buNone/>
            </a:pPr>
            <a:r>
              <a:rPr lang="en-US" altLang="en-US" sz="3200" dirty="0">
                <a:cs typeface="Courier New" panose="02070309020205020404" pitchFamily="49" charset="0"/>
              </a:rPr>
              <a:t>The concept of function abstraction can be applied to the process of developing programs. </a:t>
            </a:r>
          </a:p>
          <a:p>
            <a:pPr marL="0" indent="0" algn="l" rtl="0">
              <a:lnSpc>
                <a:spcPct val="90000"/>
              </a:lnSpc>
              <a:buNone/>
            </a:pPr>
            <a:r>
              <a:rPr lang="en-US" altLang="en-US" sz="3200" dirty="0">
                <a:cs typeface="Courier New" panose="02070309020205020404" pitchFamily="49" charset="0"/>
              </a:rPr>
              <a:t>When writing a large program, you can use the “</a:t>
            </a:r>
            <a:r>
              <a:rPr lang="en-US" altLang="en-US" sz="3200" dirty="0">
                <a:solidFill>
                  <a:srgbClr val="C00000"/>
                </a:solidFill>
                <a:cs typeface="Courier New" panose="02070309020205020404" pitchFamily="49" charset="0"/>
              </a:rPr>
              <a:t>divide and conquer</a:t>
            </a:r>
            <a:r>
              <a:rPr lang="en-US" altLang="en-US" sz="3200" dirty="0">
                <a:cs typeface="Courier New" panose="02070309020205020404" pitchFamily="49" charset="0"/>
              </a:rPr>
              <a:t>” strategy, also known as </a:t>
            </a:r>
            <a:r>
              <a:rPr lang="en-US" altLang="en-US" sz="3200" i="1" dirty="0">
                <a:solidFill>
                  <a:schemeClr val="accent6">
                    <a:lumMod val="75000"/>
                  </a:schemeClr>
                </a:solidFill>
                <a:cs typeface="Courier New" panose="02070309020205020404" pitchFamily="49" charset="0"/>
              </a:rPr>
              <a:t>stepwise refinement</a:t>
            </a:r>
            <a:r>
              <a:rPr lang="en-US" altLang="en-US" sz="3200" dirty="0">
                <a:cs typeface="Courier New" panose="02070309020205020404" pitchFamily="49" charset="0"/>
              </a:rPr>
              <a:t>, to decompose it into sub problems. </a:t>
            </a:r>
          </a:p>
          <a:p>
            <a:pPr marL="0" indent="0" algn="l" rtl="0">
              <a:lnSpc>
                <a:spcPct val="90000"/>
              </a:lnSpc>
              <a:buNone/>
            </a:pPr>
            <a:r>
              <a:rPr lang="en-US" altLang="en-US" sz="3200" dirty="0">
                <a:cs typeface="Courier New" panose="02070309020205020404" pitchFamily="49" charset="0"/>
              </a:rPr>
              <a:t>The sub problems can be further decomposed into smaller, more manageable problems.</a:t>
            </a:r>
            <a:r>
              <a:rPr lang="en-US" alt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92162" name="Slide Number Placeholder 4">
            <a:extLst>
              <a:ext uri="{FF2B5EF4-FFF2-40B4-BE49-F238E27FC236}">
                <a16:creationId xmlns:a16="http://schemas.microsoft.com/office/drawing/2014/main" id="{AFC38C45-2574-C6DE-774F-7752188B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18C557E-BB2E-4694-87F5-9A172B4065C3}" type="slidenum">
              <a:rPr lang="en-US" altLang="en-US" sz="1400"/>
              <a:pPr/>
              <a:t>35</a:t>
            </a:fld>
            <a:endParaRPr lang="en-US" altLang="en-US" sz="14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49FD934-6151-8B5E-79BF-F93708401E0E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Stepwise Refinement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Rectangle 3">
            <a:extLst>
              <a:ext uri="{FF2B5EF4-FFF2-40B4-BE49-F238E27FC236}">
                <a16:creationId xmlns:a16="http://schemas.microsoft.com/office/drawing/2014/main" id="{EC94E964-49E6-DBEE-D13E-4EC92C6FA7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54927" y="1446066"/>
            <a:ext cx="10704600" cy="914400"/>
          </a:xfrm>
        </p:spPr>
        <p:txBody>
          <a:bodyPr/>
          <a:lstStyle/>
          <a:p>
            <a:pPr marL="0" indent="0" algn="l" rtl="0">
              <a:lnSpc>
                <a:spcPct val="90000"/>
              </a:lnSpc>
              <a:buNone/>
            </a:pPr>
            <a:r>
              <a:rPr lang="en-US" altLang="en-US" sz="2800" dirty="0">
                <a:cs typeface="Courier New" panose="02070309020205020404" pitchFamily="49" charset="0"/>
              </a:rPr>
              <a:t>Let us use the </a:t>
            </a:r>
            <a:r>
              <a:rPr lang="en-US" altLang="en-US" sz="2800" dirty="0" err="1">
                <a:cs typeface="Courier New" panose="02070309020205020404" pitchFamily="49" charset="0"/>
              </a:rPr>
              <a:t>PrintCalendar</a:t>
            </a:r>
            <a:r>
              <a:rPr lang="en-US" altLang="en-US" sz="2800" dirty="0">
                <a:cs typeface="Courier New" panose="02070309020205020404" pitchFamily="49" charset="0"/>
              </a:rPr>
              <a:t> example to demonstrate the stepwise refinement approach. </a:t>
            </a:r>
          </a:p>
        </p:txBody>
      </p:sp>
      <p:sp>
        <p:nvSpPr>
          <p:cNvPr id="94210" name="Slide Number Placeholder 4">
            <a:extLst>
              <a:ext uri="{FF2B5EF4-FFF2-40B4-BE49-F238E27FC236}">
                <a16:creationId xmlns:a16="http://schemas.microsoft.com/office/drawing/2014/main" id="{ABF46293-9230-2F57-E4A4-DE8D7612E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D0A7E9B-8ACC-4DBC-B95B-8D5F4A229BD9}" type="slidenum">
              <a:rPr lang="en-US" altLang="en-US" sz="1400"/>
              <a:pPr/>
              <a:t>36</a:t>
            </a:fld>
            <a:endParaRPr lang="en-US" altLang="en-US" sz="1400"/>
          </a:p>
        </p:txBody>
      </p:sp>
      <p:sp>
        <p:nvSpPr>
          <p:cNvPr id="94214" name="Rectangle 9">
            <a:extLst>
              <a:ext uri="{FF2B5EF4-FFF2-40B4-BE49-F238E27FC236}">
                <a16:creationId xmlns:a16="http://schemas.microsoft.com/office/drawing/2014/main" id="{D52832D2-4D62-8DA1-5BB8-A1E2CB6F2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150" y="323373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66149AC-DD95-BA5D-13AA-FB0B8D86BDDE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Case Study: Print Calendar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4">
            <a:extLst>
              <a:ext uri="{FF2B5EF4-FFF2-40B4-BE49-F238E27FC236}">
                <a16:creationId xmlns:a16="http://schemas.microsoft.com/office/drawing/2014/main" id="{7697AC22-2128-82DD-E80F-92D96800C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3BDA240-5E88-4B6A-BE83-7428C25624D0}" type="slidenum">
              <a:rPr lang="en-US" altLang="en-US" sz="1400"/>
              <a:pPr/>
              <a:t>37</a:t>
            </a:fld>
            <a:endParaRPr lang="en-US" altLang="en-US" sz="1400"/>
          </a:p>
        </p:txBody>
      </p:sp>
      <p:sp>
        <p:nvSpPr>
          <p:cNvPr id="96261" name="Rectangle 4">
            <a:extLst>
              <a:ext uri="{FF2B5EF4-FFF2-40B4-BE49-F238E27FC236}">
                <a16:creationId xmlns:a16="http://schemas.microsoft.com/office/drawing/2014/main" id="{2AF84E8F-2762-9F9B-A049-CC420F1EA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20843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graphicFrame>
        <p:nvGraphicFramePr>
          <p:cNvPr id="96263" name="Object 6">
            <a:extLst>
              <a:ext uri="{FF2B5EF4-FFF2-40B4-BE49-F238E27FC236}">
                <a16:creationId xmlns:a16="http://schemas.microsoft.com/office/drawing/2014/main" id="{3D417FE3-1275-5718-936C-AEF3FFD388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1847635"/>
              </p:ext>
            </p:extLst>
          </p:nvPr>
        </p:nvGraphicFramePr>
        <p:xfrm>
          <a:off x="2255838" y="1137848"/>
          <a:ext cx="7924800" cy="544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29812" imgH="2628900" progId="Word.Picture.8">
                  <p:embed/>
                </p:oleObj>
              </mc:Choice>
              <mc:Fallback>
                <p:oleObj r:id="rId3" imgW="3829812" imgH="2628900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5838" y="1137848"/>
                        <a:ext cx="7924800" cy="54403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264" name="Rectangle 8">
            <a:extLst>
              <a:ext uri="{FF2B5EF4-FFF2-40B4-BE49-F238E27FC236}">
                <a16:creationId xmlns:a16="http://schemas.microsoft.com/office/drawing/2014/main" id="{A39113AA-0C05-33D0-87E7-7CB548104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2288" y="2891330"/>
            <a:ext cx="6951662" cy="36099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EE2B77C-5081-0E6B-EAE2-B6EE2023C57D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Design Diagram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01B43-2582-F13C-55CF-AD0AEDCD8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4">
            <a:extLst>
              <a:ext uri="{FF2B5EF4-FFF2-40B4-BE49-F238E27FC236}">
                <a16:creationId xmlns:a16="http://schemas.microsoft.com/office/drawing/2014/main" id="{DEB6F461-F27F-5B7B-CE99-0EA0903C4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3BDA240-5E88-4B6A-BE83-7428C25624D0}" type="slidenum">
              <a:rPr lang="en-US" altLang="en-US" sz="1400"/>
              <a:pPr/>
              <a:t>38</a:t>
            </a:fld>
            <a:endParaRPr lang="en-US" altLang="en-US" sz="1400"/>
          </a:p>
        </p:txBody>
      </p:sp>
      <p:sp>
        <p:nvSpPr>
          <p:cNvPr id="96261" name="Rectangle 4">
            <a:extLst>
              <a:ext uri="{FF2B5EF4-FFF2-40B4-BE49-F238E27FC236}">
                <a16:creationId xmlns:a16="http://schemas.microsoft.com/office/drawing/2014/main" id="{97A06DF0-EF45-16F8-DEBD-8D70B4F8F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20843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graphicFrame>
        <p:nvGraphicFramePr>
          <p:cNvPr id="96263" name="Object 6">
            <a:extLst>
              <a:ext uri="{FF2B5EF4-FFF2-40B4-BE49-F238E27FC236}">
                <a16:creationId xmlns:a16="http://schemas.microsoft.com/office/drawing/2014/main" id="{8858853F-1AF4-2510-9A90-99679FEA7F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5838" y="1137848"/>
          <a:ext cx="7924800" cy="544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29812" imgH="2628900" progId="Word.Picture.8">
                  <p:embed/>
                </p:oleObj>
              </mc:Choice>
              <mc:Fallback>
                <p:oleObj r:id="rId3" imgW="3829812" imgH="2628900" progId="Word.Picture.8">
                  <p:embed/>
                  <p:pic>
                    <p:nvPicPr>
                      <p:cNvPr id="96263" name="Object 6">
                        <a:extLst>
                          <a:ext uri="{FF2B5EF4-FFF2-40B4-BE49-F238E27FC236}">
                            <a16:creationId xmlns:a16="http://schemas.microsoft.com/office/drawing/2014/main" id="{3D417FE3-1275-5718-936C-AEF3FFD388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5838" y="1137848"/>
                        <a:ext cx="7924800" cy="54403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264" name="Rectangle 8">
            <a:extLst>
              <a:ext uri="{FF2B5EF4-FFF2-40B4-BE49-F238E27FC236}">
                <a16:creationId xmlns:a16="http://schemas.microsoft.com/office/drawing/2014/main" id="{A6EB8C39-498A-8EA0-EFDA-A33FD8BA4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2288" y="3736239"/>
            <a:ext cx="6951662" cy="276506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1B4EF50-E486-7915-490F-831AC2A55113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Design Diagram</a:t>
            </a:r>
          </a:p>
        </p:txBody>
      </p:sp>
    </p:spTree>
    <p:extLst>
      <p:ext uri="{BB962C8B-B14F-4D97-AF65-F5344CB8AC3E}">
        <p14:creationId xmlns:p14="http://schemas.microsoft.com/office/powerpoint/2010/main" val="37194925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30B19-5A4D-DB73-EA27-1F6D11450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4">
            <a:extLst>
              <a:ext uri="{FF2B5EF4-FFF2-40B4-BE49-F238E27FC236}">
                <a16:creationId xmlns:a16="http://schemas.microsoft.com/office/drawing/2014/main" id="{3AEC8E6D-6715-C416-970E-E86BD4509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3BDA240-5E88-4B6A-BE83-7428C25624D0}" type="slidenum">
              <a:rPr lang="en-US" altLang="en-US" sz="1400"/>
              <a:pPr/>
              <a:t>39</a:t>
            </a:fld>
            <a:endParaRPr lang="en-US" altLang="en-US" sz="1400"/>
          </a:p>
        </p:txBody>
      </p:sp>
      <p:sp>
        <p:nvSpPr>
          <p:cNvPr id="96261" name="Rectangle 4">
            <a:extLst>
              <a:ext uri="{FF2B5EF4-FFF2-40B4-BE49-F238E27FC236}">
                <a16:creationId xmlns:a16="http://schemas.microsoft.com/office/drawing/2014/main" id="{5D676CEF-DC17-83D5-5C95-D86D52228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20843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graphicFrame>
        <p:nvGraphicFramePr>
          <p:cNvPr id="96263" name="Object 6">
            <a:extLst>
              <a:ext uri="{FF2B5EF4-FFF2-40B4-BE49-F238E27FC236}">
                <a16:creationId xmlns:a16="http://schemas.microsoft.com/office/drawing/2014/main" id="{F6969598-B375-5F6D-9C82-C0BC152417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5838" y="1137848"/>
          <a:ext cx="7924800" cy="544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29812" imgH="2628900" progId="Word.Picture.8">
                  <p:embed/>
                </p:oleObj>
              </mc:Choice>
              <mc:Fallback>
                <p:oleObj r:id="rId3" imgW="3829812" imgH="2628900" progId="Word.Picture.8">
                  <p:embed/>
                  <p:pic>
                    <p:nvPicPr>
                      <p:cNvPr id="96263" name="Object 6">
                        <a:extLst>
                          <a:ext uri="{FF2B5EF4-FFF2-40B4-BE49-F238E27FC236}">
                            <a16:creationId xmlns:a16="http://schemas.microsoft.com/office/drawing/2014/main" id="{8858853F-1AF4-2510-9A90-99679FEA7F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5838" y="1137848"/>
                        <a:ext cx="7924800" cy="54403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264" name="Rectangle 8">
            <a:extLst>
              <a:ext uri="{FF2B5EF4-FFF2-40B4-BE49-F238E27FC236}">
                <a16:creationId xmlns:a16="http://schemas.microsoft.com/office/drawing/2014/main" id="{925581B1-43B8-9932-A2B1-AB31CE1C6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3975" y="3736239"/>
            <a:ext cx="4071570" cy="276506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F0DAA1D-AB72-700E-4A3C-1B2C86E3C1FA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Design Diagram</a:t>
            </a:r>
          </a:p>
        </p:txBody>
      </p:sp>
    </p:spTree>
    <p:extLst>
      <p:ext uri="{BB962C8B-B14F-4D97-AF65-F5344CB8AC3E}">
        <p14:creationId xmlns:p14="http://schemas.microsoft.com/office/powerpoint/2010/main" val="34172315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F5BE5-DABD-FDC2-C9A1-835C58AF6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4">
            <a:extLst>
              <a:ext uri="{FF2B5EF4-FFF2-40B4-BE49-F238E27FC236}">
                <a16:creationId xmlns:a16="http://schemas.microsoft.com/office/drawing/2014/main" id="{889AC26B-17B1-8F38-D895-A4E54E86F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3BDA240-5E88-4B6A-BE83-7428C25624D0}" type="slidenum">
              <a:rPr lang="en-US" altLang="en-US" sz="1400"/>
              <a:pPr/>
              <a:t>40</a:t>
            </a:fld>
            <a:endParaRPr lang="en-US" altLang="en-US" sz="1400"/>
          </a:p>
        </p:txBody>
      </p:sp>
      <p:sp>
        <p:nvSpPr>
          <p:cNvPr id="96261" name="Rectangle 4">
            <a:extLst>
              <a:ext uri="{FF2B5EF4-FFF2-40B4-BE49-F238E27FC236}">
                <a16:creationId xmlns:a16="http://schemas.microsoft.com/office/drawing/2014/main" id="{B2562CB4-648C-35D1-F274-0C1A9BF19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20843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graphicFrame>
        <p:nvGraphicFramePr>
          <p:cNvPr id="96263" name="Object 6">
            <a:extLst>
              <a:ext uri="{FF2B5EF4-FFF2-40B4-BE49-F238E27FC236}">
                <a16:creationId xmlns:a16="http://schemas.microsoft.com/office/drawing/2014/main" id="{A25477CC-D06F-88F7-68A5-49B4641897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5838" y="1137848"/>
          <a:ext cx="7924800" cy="544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29812" imgH="2628900" progId="Word.Picture.8">
                  <p:embed/>
                </p:oleObj>
              </mc:Choice>
              <mc:Fallback>
                <p:oleObj r:id="rId3" imgW="3829812" imgH="2628900" progId="Word.Picture.8">
                  <p:embed/>
                  <p:pic>
                    <p:nvPicPr>
                      <p:cNvPr id="96263" name="Object 6">
                        <a:extLst>
                          <a:ext uri="{FF2B5EF4-FFF2-40B4-BE49-F238E27FC236}">
                            <a16:creationId xmlns:a16="http://schemas.microsoft.com/office/drawing/2014/main" id="{F6969598-B375-5F6D-9C82-C0BC152417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5838" y="1137848"/>
                        <a:ext cx="7924800" cy="54403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264" name="Rectangle 8">
            <a:extLst>
              <a:ext uri="{FF2B5EF4-FFF2-40B4-BE49-F238E27FC236}">
                <a16:creationId xmlns:a16="http://schemas.microsoft.com/office/drawing/2014/main" id="{0F5CF04D-2205-A285-A802-E41EE81FF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3975" y="4323944"/>
            <a:ext cx="2496325" cy="92199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F46222F-F238-0059-A464-DA76E75172E8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Design Diagram</a:t>
            </a: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D4D84832-3294-D756-8483-D2FF0C49D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9495" y="5656218"/>
            <a:ext cx="3725285" cy="92199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02C3F1D0-0A62-19B2-5F04-CCAF15DE6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5265" y="4873868"/>
            <a:ext cx="1139802" cy="92199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</p:spTree>
    <p:extLst>
      <p:ext uri="{BB962C8B-B14F-4D97-AF65-F5344CB8AC3E}">
        <p14:creationId xmlns:p14="http://schemas.microsoft.com/office/powerpoint/2010/main" val="14638211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63E32-803E-4625-F71C-1F890F373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4">
            <a:extLst>
              <a:ext uri="{FF2B5EF4-FFF2-40B4-BE49-F238E27FC236}">
                <a16:creationId xmlns:a16="http://schemas.microsoft.com/office/drawing/2014/main" id="{410E5718-8B84-EC03-A2F6-F0E567334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3BDA240-5E88-4B6A-BE83-7428C25624D0}" type="slidenum">
              <a:rPr lang="en-US" altLang="en-US" sz="1400"/>
              <a:pPr/>
              <a:t>41</a:t>
            </a:fld>
            <a:endParaRPr lang="en-US" altLang="en-US" sz="1400"/>
          </a:p>
        </p:txBody>
      </p:sp>
      <p:sp>
        <p:nvSpPr>
          <p:cNvPr id="96261" name="Rectangle 4">
            <a:extLst>
              <a:ext uri="{FF2B5EF4-FFF2-40B4-BE49-F238E27FC236}">
                <a16:creationId xmlns:a16="http://schemas.microsoft.com/office/drawing/2014/main" id="{EBF4A6D9-0E57-D573-5648-D9058DAF3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20843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graphicFrame>
        <p:nvGraphicFramePr>
          <p:cNvPr id="96263" name="Object 6">
            <a:extLst>
              <a:ext uri="{FF2B5EF4-FFF2-40B4-BE49-F238E27FC236}">
                <a16:creationId xmlns:a16="http://schemas.microsoft.com/office/drawing/2014/main" id="{805BD20A-FDF9-9ED3-0089-A8A7C86D9C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5838" y="1137848"/>
          <a:ext cx="7924800" cy="544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29812" imgH="2628900" progId="Word.Picture.8">
                  <p:embed/>
                </p:oleObj>
              </mc:Choice>
              <mc:Fallback>
                <p:oleObj r:id="rId3" imgW="3829812" imgH="2628900" progId="Word.Picture.8">
                  <p:embed/>
                  <p:pic>
                    <p:nvPicPr>
                      <p:cNvPr id="96263" name="Object 6">
                        <a:extLst>
                          <a:ext uri="{FF2B5EF4-FFF2-40B4-BE49-F238E27FC236}">
                            <a16:creationId xmlns:a16="http://schemas.microsoft.com/office/drawing/2014/main" id="{A25477CC-D06F-88F7-68A5-49B4641897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5838" y="1137848"/>
                        <a:ext cx="7924800" cy="54403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CA71B761-B6FB-DC36-99F0-F69F1CE3625A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Design Diagram</a:t>
            </a: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27328AA3-D162-CDB9-15C7-36C6DBCA9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9495" y="5656218"/>
            <a:ext cx="3725285" cy="92199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1AD216E-F201-1927-EC6C-2F5BF3D25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5570" y="4979178"/>
            <a:ext cx="1139802" cy="67704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</p:spTree>
    <p:extLst>
      <p:ext uri="{BB962C8B-B14F-4D97-AF65-F5344CB8AC3E}">
        <p14:creationId xmlns:p14="http://schemas.microsoft.com/office/powerpoint/2010/main" val="2496524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3FA47-2C65-3C88-11B1-2EC9DBB40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4">
            <a:extLst>
              <a:ext uri="{FF2B5EF4-FFF2-40B4-BE49-F238E27FC236}">
                <a16:creationId xmlns:a16="http://schemas.microsoft.com/office/drawing/2014/main" id="{E05D9D41-E19F-9E89-3F81-86579212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3BDA240-5E88-4B6A-BE83-7428C25624D0}" type="slidenum">
              <a:rPr lang="en-US" altLang="en-US" sz="1400"/>
              <a:pPr/>
              <a:t>42</a:t>
            </a:fld>
            <a:endParaRPr lang="en-US" altLang="en-US" sz="1400"/>
          </a:p>
        </p:txBody>
      </p:sp>
      <p:sp>
        <p:nvSpPr>
          <p:cNvPr id="96261" name="Rectangle 4">
            <a:extLst>
              <a:ext uri="{FF2B5EF4-FFF2-40B4-BE49-F238E27FC236}">
                <a16:creationId xmlns:a16="http://schemas.microsoft.com/office/drawing/2014/main" id="{6FF29F11-78C6-4073-9716-066411205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20843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graphicFrame>
        <p:nvGraphicFramePr>
          <p:cNvPr id="96263" name="Object 6">
            <a:extLst>
              <a:ext uri="{FF2B5EF4-FFF2-40B4-BE49-F238E27FC236}">
                <a16:creationId xmlns:a16="http://schemas.microsoft.com/office/drawing/2014/main" id="{A7231020-27BF-469C-75EE-62EF30D8B4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5838" y="1137848"/>
          <a:ext cx="7924800" cy="544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29812" imgH="2628900" progId="Word.Picture.8">
                  <p:embed/>
                </p:oleObj>
              </mc:Choice>
              <mc:Fallback>
                <p:oleObj r:id="rId3" imgW="3829812" imgH="2628900" progId="Word.Picture.8">
                  <p:embed/>
                  <p:pic>
                    <p:nvPicPr>
                      <p:cNvPr id="96263" name="Object 6">
                        <a:extLst>
                          <a:ext uri="{FF2B5EF4-FFF2-40B4-BE49-F238E27FC236}">
                            <a16:creationId xmlns:a16="http://schemas.microsoft.com/office/drawing/2014/main" id="{805BD20A-FDF9-9ED3-0089-A8A7C86D9C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5838" y="1137848"/>
                        <a:ext cx="7924800" cy="54403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4A006ED1-D99C-E550-6146-074839CD7142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Design Diagram</a:t>
            </a:r>
          </a:p>
        </p:txBody>
      </p:sp>
    </p:spTree>
    <p:extLst>
      <p:ext uri="{BB962C8B-B14F-4D97-AF65-F5344CB8AC3E}">
        <p14:creationId xmlns:p14="http://schemas.microsoft.com/office/powerpoint/2010/main" val="32888096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Number Placeholder 4">
            <a:extLst>
              <a:ext uri="{FF2B5EF4-FFF2-40B4-BE49-F238E27FC236}">
                <a16:creationId xmlns:a16="http://schemas.microsoft.com/office/drawing/2014/main" id="{AB53C84E-EA14-3FA5-B65C-2C85FE23C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0B36AF2-FF29-4004-8EC4-FA1763BD6E01}" type="slidenum">
              <a:rPr lang="en-US" altLang="en-US" sz="1400"/>
              <a:pPr/>
              <a:t>43</a:t>
            </a:fld>
            <a:endParaRPr lang="en-US" altLang="en-US" sz="1400"/>
          </a:p>
        </p:txBody>
      </p:sp>
      <p:sp>
        <p:nvSpPr>
          <p:cNvPr id="108549" name="Rectangle 10">
            <a:extLst>
              <a:ext uri="{FF2B5EF4-FFF2-40B4-BE49-F238E27FC236}">
                <a16:creationId xmlns:a16="http://schemas.microsoft.com/office/drawing/2014/main" id="{074984A0-5BF3-86DE-B879-B984BFFC9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20843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108550" name="Rectangle 12">
            <a:extLst>
              <a:ext uri="{FF2B5EF4-FFF2-40B4-BE49-F238E27FC236}">
                <a16:creationId xmlns:a16="http://schemas.microsoft.com/office/drawing/2014/main" id="{42430B62-DC66-8A03-158B-3FC17AC31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11455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108552" name="Text Box 14">
            <a:extLst>
              <a:ext uri="{FF2B5EF4-FFF2-40B4-BE49-F238E27FC236}">
                <a16:creationId xmlns:a16="http://schemas.microsoft.com/office/drawing/2014/main" id="{9B0C5AA2-7691-4C5B-13A3-21DEE03A3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932" y="1585560"/>
            <a:ext cx="1067659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dirty="0">
                <a:cs typeface="Courier New" panose="02070309020205020404" pitchFamily="49" charset="0"/>
              </a:rPr>
              <a:t>Top-down approach is to implement one function in the structure chart at a time from the top to the bottom. Stubs can be used for the functions waiting to be implemented. </a:t>
            </a:r>
            <a:r>
              <a:rPr lang="en-US" altLang="en-US" sz="3200" i="1" dirty="0">
                <a:solidFill>
                  <a:srgbClr val="C00000"/>
                </a:solidFill>
                <a:cs typeface="Courier New" panose="02070309020205020404" pitchFamily="49" charset="0"/>
              </a:rPr>
              <a:t>A stub </a:t>
            </a:r>
            <a:r>
              <a:rPr lang="en-US" altLang="en-US" sz="3200" dirty="0">
                <a:cs typeface="Courier New" panose="02070309020205020404" pitchFamily="49" charset="0"/>
              </a:rPr>
              <a:t>is a simple but incomplete version of a function. The use of stubs enables you to test invoking the function from a caller. Implement the main function first and then use a stub for the </a:t>
            </a:r>
            <a:r>
              <a:rPr lang="en-US" altLang="en-US" sz="3200" dirty="0" err="1">
                <a:solidFill>
                  <a:srgbClr val="FF0000"/>
                </a:solidFill>
                <a:cs typeface="Courier New" panose="02070309020205020404" pitchFamily="49" charset="0"/>
              </a:rPr>
              <a:t>printMonth</a:t>
            </a:r>
            <a:r>
              <a:rPr lang="en-US" altLang="en-US" sz="3200" dirty="0">
                <a:cs typeface="Courier New" panose="02070309020205020404" pitchFamily="49" charset="0"/>
              </a:rPr>
              <a:t> function. For example, let </a:t>
            </a:r>
            <a:r>
              <a:rPr lang="en-US" altLang="en-US" sz="3200" dirty="0" err="1">
                <a:solidFill>
                  <a:srgbClr val="FF0000"/>
                </a:solidFill>
                <a:cs typeface="Courier New" panose="02070309020205020404" pitchFamily="49" charset="0"/>
              </a:rPr>
              <a:t>printMonth</a:t>
            </a:r>
            <a:r>
              <a:rPr lang="en-US" altLang="en-US" sz="3200" dirty="0">
                <a:cs typeface="Courier New" panose="02070309020205020404" pitchFamily="49" charset="0"/>
              </a:rPr>
              <a:t> display the year and the month in the stub. Thus, your program may begin like this: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E1BEBCC-4283-DDC3-1205-2220AAE593C2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Implementation: Top-Down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BA1EC-E1A4-BFB6-C842-E38A939E8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Number Placeholder 4">
            <a:extLst>
              <a:ext uri="{FF2B5EF4-FFF2-40B4-BE49-F238E27FC236}">
                <a16:creationId xmlns:a16="http://schemas.microsoft.com/office/drawing/2014/main" id="{72924028-5A83-A1D9-C4F8-C24A00977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0B36AF2-FF29-4004-8EC4-FA1763BD6E01}" type="slidenum">
              <a:rPr lang="en-US" altLang="en-US" sz="1400"/>
              <a:pPr/>
              <a:t>44</a:t>
            </a:fld>
            <a:endParaRPr lang="en-US" altLang="en-US" sz="1400"/>
          </a:p>
        </p:txBody>
      </p:sp>
      <p:sp>
        <p:nvSpPr>
          <p:cNvPr id="108549" name="Rectangle 10">
            <a:extLst>
              <a:ext uri="{FF2B5EF4-FFF2-40B4-BE49-F238E27FC236}">
                <a16:creationId xmlns:a16="http://schemas.microsoft.com/office/drawing/2014/main" id="{FEAE6920-088F-76D6-AFF9-1521267CE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20843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89BF1F6-7CBA-52F0-FEA9-06FC3C9633E6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Implementation: Top-Down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724445-3285-369E-E7C9-76688B6AF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7044" y="3002626"/>
            <a:ext cx="4990330" cy="32895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32EE05-CE5E-8E88-891C-8125884418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24175" y="1147272"/>
            <a:ext cx="5611008" cy="32034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B940AB-E609-8834-CA5D-BF06D9848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7971" y="4448609"/>
            <a:ext cx="5611008" cy="2076740"/>
          </a:xfrm>
          <a:prstGeom prst="rect">
            <a:avLst/>
          </a:prstGeom>
        </p:spPr>
      </p:pic>
      <p:sp>
        <p:nvSpPr>
          <p:cNvPr id="3" name="Text Box 14">
            <a:extLst>
              <a:ext uri="{FF2B5EF4-FFF2-40B4-BE49-F238E27FC236}">
                <a16:creationId xmlns:a16="http://schemas.microsoft.com/office/drawing/2014/main" id="{9E4A8E96-B0B1-1316-577E-39BF6B982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817" y="1501373"/>
            <a:ext cx="486555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dirty="0">
                <a:cs typeface="Courier New" panose="02070309020205020404" pitchFamily="49" charset="0"/>
              </a:rPr>
              <a:t>Stubs can be used for the functions needed to be implemented. </a:t>
            </a:r>
          </a:p>
        </p:txBody>
      </p:sp>
      <p:sp>
        <p:nvSpPr>
          <p:cNvPr id="108550" name="Rectangle 12">
            <a:extLst>
              <a:ext uri="{FF2B5EF4-FFF2-40B4-BE49-F238E27FC236}">
                <a16:creationId xmlns:a16="http://schemas.microsoft.com/office/drawing/2014/main" id="{AB81883F-5FA1-2058-0643-FDE1F53EC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5875" y="2999602"/>
            <a:ext cx="6423104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ar-PS" sz="4400" dirty="0">
                <a:solidFill>
                  <a:srgbClr val="FF0000"/>
                </a:solidFill>
              </a:rPr>
              <a:t>1                                       2         </a:t>
            </a:r>
          </a:p>
          <a:p>
            <a:endParaRPr lang="en-US" altLang="ar-PS" sz="4400" dirty="0">
              <a:solidFill>
                <a:srgbClr val="FF0000"/>
              </a:solidFill>
            </a:endParaRPr>
          </a:p>
          <a:p>
            <a:endParaRPr lang="en-US" altLang="ar-PS" sz="4400" dirty="0">
              <a:solidFill>
                <a:srgbClr val="FF0000"/>
              </a:solidFill>
            </a:endParaRPr>
          </a:p>
          <a:p>
            <a:endParaRPr lang="en-US" altLang="ar-PS" sz="4400" dirty="0">
              <a:solidFill>
                <a:srgbClr val="FF0000"/>
              </a:solidFill>
            </a:endParaRPr>
          </a:p>
          <a:p>
            <a:r>
              <a:rPr lang="en-US" altLang="ar-PS" sz="4400" dirty="0">
                <a:solidFill>
                  <a:srgbClr val="FF0000"/>
                </a:solidFill>
              </a:rPr>
              <a:t>                                         3 </a:t>
            </a:r>
            <a:endParaRPr lang="ar-PS" altLang="ar-P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700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3">
            <a:extLst>
              <a:ext uri="{FF2B5EF4-FFF2-40B4-BE49-F238E27FC236}">
                <a16:creationId xmlns:a16="http://schemas.microsoft.com/office/drawing/2014/main" id="{1EEE617A-11EC-A62A-4E22-B3EB5BC9E8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10515600" cy="2793930"/>
          </a:xfrm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110594" name="Slide Number Placeholder 4">
            <a:extLst>
              <a:ext uri="{FF2B5EF4-FFF2-40B4-BE49-F238E27FC236}">
                <a16:creationId xmlns:a16="http://schemas.microsoft.com/office/drawing/2014/main" id="{0C0EA72A-5D96-FB5D-ABF0-7898479C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9DDA6B4-603C-4008-8678-D65EDF31587A}" type="slidenum">
              <a:rPr lang="en-US" altLang="en-US" sz="1400"/>
              <a:pPr/>
              <a:t>45</a:t>
            </a:fld>
            <a:endParaRPr lang="en-US" altLang="en-US" sz="1400"/>
          </a:p>
        </p:txBody>
      </p:sp>
      <p:sp>
        <p:nvSpPr>
          <p:cNvPr id="110597" name="Rectangle 4">
            <a:extLst>
              <a:ext uri="{FF2B5EF4-FFF2-40B4-BE49-F238E27FC236}">
                <a16:creationId xmlns:a16="http://schemas.microsoft.com/office/drawing/2014/main" id="{2823DDE3-1157-C786-CD96-39D8D20D6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208438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110598" name="Rectangle 5">
            <a:extLst>
              <a:ext uri="{FF2B5EF4-FFF2-40B4-BE49-F238E27FC236}">
                <a16:creationId xmlns:a16="http://schemas.microsoft.com/office/drawing/2014/main" id="{22E7089C-B8FA-6260-BF3B-3716B6475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11455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ar-PS" altLang="ar-PS"/>
          </a:p>
        </p:txBody>
      </p:sp>
      <p:sp>
        <p:nvSpPr>
          <p:cNvPr id="110599" name="Text Box 7">
            <a:extLst>
              <a:ext uri="{FF2B5EF4-FFF2-40B4-BE49-F238E27FC236}">
                <a16:creationId xmlns:a16="http://schemas.microsoft.com/office/drawing/2014/main" id="{883866A9-C6B0-1BA7-AEAD-2C72BFEC8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627" y="1393535"/>
            <a:ext cx="103632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dirty="0">
                <a:cs typeface="Times New Roman" panose="02020603050405020304" pitchFamily="18" charset="0"/>
              </a:rPr>
              <a:t>Bottom-up approach is to implement one function in the structure chart at a time from the bottom to the top. For each function implemented, write a test program, </a:t>
            </a:r>
            <a:r>
              <a:rPr lang="en-US" sz="3200" dirty="0"/>
              <a:t>known as </a:t>
            </a:r>
            <a:r>
              <a:rPr lang="en-US" sz="3200" dirty="0">
                <a:solidFill>
                  <a:srgbClr val="FF0000"/>
                </a:solidFill>
              </a:rPr>
              <a:t>the </a:t>
            </a:r>
            <a:r>
              <a:rPr lang="en-US" sz="3200" i="1" dirty="0">
                <a:solidFill>
                  <a:srgbClr val="FF0000"/>
                </a:solidFill>
              </a:rPr>
              <a:t>driver</a:t>
            </a:r>
            <a:r>
              <a:rPr lang="en-US" sz="3200" dirty="0"/>
              <a:t>, </a:t>
            </a:r>
            <a:r>
              <a:rPr lang="en-US" altLang="en-US" sz="3200" dirty="0">
                <a:cs typeface="Times New Roman" panose="02020603050405020304" pitchFamily="18" charset="0"/>
              </a:rPr>
              <a:t>to test it. </a:t>
            </a:r>
          </a:p>
          <a:p>
            <a:r>
              <a:rPr lang="en-US" altLang="en-US" sz="3200" b="1" u="sng" dirty="0">
                <a:cs typeface="Times New Roman" panose="02020603050405020304" pitchFamily="18" charset="0"/>
              </a:rPr>
              <a:t>Both</a:t>
            </a:r>
            <a:r>
              <a:rPr lang="en-US" altLang="en-US" sz="3200" dirty="0">
                <a:cs typeface="Times New Roman" panose="02020603050405020304" pitchFamily="18" charset="0"/>
              </a:rPr>
              <a:t> top-down and bottom-up functions are fine. </a:t>
            </a:r>
          </a:p>
          <a:p>
            <a:r>
              <a:rPr lang="en-US" altLang="en-US" sz="3200" b="1" u="sng" dirty="0">
                <a:cs typeface="Times New Roman" panose="02020603050405020304" pitchFamily="18" charset="0"/>
              </a:rPr>
              <a:t>Both</a:t>
            </a:r>
            <a:r>
              <a:rPr lang="en-US" altLang="en-US" sz="3200" dirty="0">
                <a:cs typeface="Times New Roman" panose="02020603050405020304" pitchFamily="18" charset="0"/>
              </a:rPr>
              <a:t> approaches implement the functions incrementally and help to isolate programming errors and makes debugging easy. Sometimes, they can be used together.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54BF73E-22FD-6A4B-1361-5DCAA012D580}"/>
              </a:ext>
            </a:extLst>
          </p:cNvPr>
          <p:cNvSpPr txBox="1">
            <a:spLocks noChangeArrowheads="1"/>
          </p:cNvSpPr>
          <p:nvPr/>
        </p:nvSpPr>
        <p:spPr>
          <a:xfrm>
            <a:off x="1448994" y="278993"/>
            <a:ext cx="9716466" cy="50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altLang="en-US" sz="4000" b="1" dirty="0">
                <a:solidFill>
                  <a:srgbClr val="C00000"/>
                </a:solidFill>
              </a:rPr>
              <a:t>Implementation: Botton-Up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11660</TotalTime>
  <Words>1676</Words>
  <Application>Microsoft Office PowerPoint</Application>
  <PresentationFormat>Widescreen</PresentationFormat>
  <Paragraphs>243</Paragraphs>
  <Slides>45</Slides>
  <Notes>43</Notes>
  <HiddenSlides>0</HiddenSlides>
  <MMClips>0</MMClips>
  <ScaleCrop>false</ScaleCrop>
  <HeadingPairs>
    <vt:vector size="10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  <vt:variant>
        <vt:lpstr>Custom Shows</vt:lpstr>
      </vt:variant>
      <vt:variant>
        <vt:i4>1</vt:i4>
      </vt:variant>
    </vt:vector>
  </HeadingPairs>
  <TitlesOfParts>
    <vt:vector size="60" baseType="lpstr">
      <vt:lpstr>Arial</vt:lpstr>
      <vt:lpstr>Calibri</vt:lpstr>
      <vt:lpstr>Calibri Light</vt:lpstr>
      <vt:lpstr>Courier New</vt:lpstr>
      <vt:lpstr>Forte</vt:lpstr>
      <vt:lpstr>LucidaSansTypewriter-Bd</vt:lpstr>
      <vt:lpstr>Monotype Sorts</vt:lpstr>
      <vt:lpstr>Symbol</vt:lpstr>
      <vt:lpstr>Times New Roman</vt:lpstr>
      <vt:lpstr>Times-Italic</vt:lpstr>
      <vt:lpstr>Times-Roman</vt:lpstr>
      <vt:lpstr>Office Theme</vt:lpstr>
      <vt:lpstr>Picture</vt:lpstr>
      <vt:lpstr>Microsoft Word Picture</vt:lpstr>
      <vt:lpstr>PowerPoint Presentation</vt:lpstr>
      <vt:lpstr>Opening Problem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1                            Example 2</vt:lpstr>
      <vt:lpstr>Example 4                                      Example 4 </vt:lpstr>
      <vt:lpstr>PowerPoint Presentation</vt:lpstr>
      <vt:lpstr>PowerPoint Presentation</vt:lpstr>
      <vt:lpstr>PowerPoint Presentation</vt:lpstr>
      <vt:lpstr>PowerPoint Presentation</vt:lpstr>
      <vt:lpstr>Benefits of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Custom Show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 Methods</dc:title>
  <dc:creator>Y. Daniel Liang</dc:creator>
  <cp:lastModifiedBy>Mohammed Alhanjouri</cp:lastModifiedBy>
  <cp:revision>207</cp:revision>
  <dcterms:created xsi:type="dcterms:W3CDTF">1995-06-10T17:31:50Z</dcterms:created>
  <dcterms:modified xsi:type="dcterms:W3CDTF">2026-01-24T15:12:47Z</dcterms:modified>
</cp:coreProperties>
</file>