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2" r:id="rId1"/>
  </p:sldMasterIdLst>
  <p:notesMasterIdLst>
    <p:notesMasterId r:id="rId34"/>
  </p:notesMasterIdLst>
  <p:sldIdLst>
    <p:sldId id="326" r:id="rId2"/>
    <p:sldId id="395" r:id="rId3"/>
    <p:sldId id="399" r:id="rId4"/>
    <p:sldId id="400" r:id="rId5"/>
    <p:sldId id="352" r:id="rId6"/>
    <p:sldId id="309" r:id="rId7"/>
    <p:sldId id="374" r:id="rId8"/>
    <p:sldId id="375" r:id="rId9"/>
    <p:sldId id="376" r:id="rId10"/>
    <p:sldId id="377" r:id="rId11"/>
    <p:sldId id="378" r:id="rId12"/>
    <p:sldId id="379" r:id="rId13"/>
    <p:sldId id="380" r:id="rId14"/>
    <p:sldId id="381" r:id="rId15"/>
    <p:sldId id="382" r:id="rId16"/>
    <p:sldId id="393" r:id="rId17"/>
    <p:sldId id="368" r:id="rId18"/>
    <p:sldId id="406" r:id="rId19"/>
    <p:sldId id="331" r:id="rId20"/>
    <p:sldId id="308" r:id="rId21"/>
    <p:sldId id="327" r:id="rId22"/>
    <p:sldId id="340" r:id="rId23"/>
    <p:sldId id="364" r:id="rId24"/>
    <p:sldId id="363" r:id="rId25"/>
    <p:sldId id="342" r:id="rId26"/>
    <p:sldId id="396" r:id="rId27"/>
    <p:sldId id="398" r:id="rId28"/>
    <p:sldId id="407" r:id="rId29"/>
    <p:sldId id="313" r:id="rId30"/>
    <p:sldId id="394" r:id="rId31"/>
    <p:sldId id="344" r:id="rId32"/>
    <p:sldId id="408" r:id="rId33"/>
  </p:sldIdLst>
  <p:sldSz cx="12192000" cy="6858000"/>
  <p:notesSz cx="6858000" cy="9144000"/>
  <p:custShowLst>
    <p:custShow name="Custom Show 1" id="0">
      <p:sldLst/>
    </p:custShow>
  </p:custShow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 userDrawn="1">
          <p15:clr>
            <a:srgbClr val="A4A3A4"/>
          </p15:clr>
        </p15:guide>
        <p15:guide id="2" pos="7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29" autoAdjust="0"/>
  </p:normalViewPr>
  <p:slideViewPr>
    <p:cSldViewPr>
      <p:cViewPr varScale="1">
        <p:scale>
          <a:sx n="68" d="100"/>
          <a:sy n="68" d="100"/>
        </p:scale>
        <p:origin x="792" y="90"/>
      </p:cViewPr>
      <p:guideLst>
        <p:guide orient="horz" pos="864"/>
        <p:guide pos="7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38405" cy="384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795937A4-5804-9EFF-794A-11E6C3ED0F73}"/>
              </a:ext>
            </a:extLst>
          </p:cNvPr>
          <p:cNvSpPr>
            <a:spLocks noGrp="1" noRot="1" noChangeAspect="1" noChangeArrowheads="1" noTextEdit="1"/>
          </p:cNvSpPr>
          <p:nvPr>
            <p:ph type="sldImg"/>
          </p:nvPr>
        </p:nvSpPr>
        <p:spPr bwMode="auto">
          <a:xfrm>
            <a:off x="393700" y="692150"/>
            <a:ext cx="6070600" cy="3416300"/>
          </a:xfrm>
          <a:prstGeom prst="rect">
            <a:avLst/>
          </a:prstGeom>
          <a:solidFill>
            <a:srgbClr val="FFFFFF"/>
          </a:solidFill>
          <a:ln>
            <a:solidFill>
              <a:srgbClr val="000000"/>
            </a:solidFill>
            <a:miter lim="800000"/>
            <a:headEnd/>
            <a:tailEnd/>
          </a:ln>
        </p:spPr>
      </p:sp>
      <p:sp>
        <p:nvSpPr>
          <p:cNvPr id="6147" name="Rectangle 3">
            <a:extLst>
              <a:ext uri="{FF2B5EF4-FFF2-40B4-BE49-F238E27FC236}">
                <a16:creationId xmlns:a16="http://schemas.microsoft.com/office/drawing/2014/main" id="{6D480368-FF28-3945-E865-F2290144D35D}"/>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EFDE703-F079-C04F-7BCC-7CDF1E290893}"/>
              </a:ext>
            </a:extLst>
          </p:cNvPr>
          <p:cNvSpPr>
            <a:spLocks noGrp="1" noRot="1" noChangeAspect="1" noChangeArrowheads="1" noTextEdit="1"/>
          </p:cNvSpPr>
          <p:nvPr>
            <p:ph type="sldImg"/>
          </p:nvPr>
        </p:nvSpPr>
        <p:spPr bwMode="auto">
          <a:xfrm>
            <a:off x="393700" y="692150"/>
            <a:ext cx="6070600" cy="3416300"/>
          </a:xfrm>
          <a:prstGeom prst="rect">
            <a:avLst/>
          </a:prstGeom>
          <a:solidFill>
            <a:srgbClr val="FFFFFF"/>
          </a:solidFill>
          <a:ln>
            <a:solidFill>
              <a:srgbClr val="000000"/>
            </a:solidFill>
            <a:miter lim="800000"/>
            <a:headEnd/>
            <a:tailEnd/>
          </a:ln>
        </p:spPr>
      </p:sp>
      <p:sp>
        <p:nvSpPr>
          <p:cNvPr id="8195" name="Rectangle 3">
            <a:extLst>
              <a:ext uri="{FF2B5EF4-FFF2-40B4-BE49-F238E27FC236}">
                <a16:creationId xmlns:a16="http://schemas.microsoft.com/office/drawing/2014/main" id="{5E18BBAA-1AC3-9220-5338-7C18BB393658}"/>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r>
              <a:rPr lang="en-US" altLang="en-US"/>
              <a:t>© Copyright 2012 by Pearson Education, Inc. All Rights Reserved.</a:t>
            </a:r>
          </a:p>
        </p:txBody>
      </p:sp>
      <p:sp>
        <p:nvSpPr>
          <p:cNvPr id="6" name="Slide Number Placeholder 5"/>
          <p:cNvSpPr>
            <a:spLocks noGrp="1"/>
          </p:cNvSpPr>
          <p:nvPr>
            <p:ph type="sldNum" sz="quarter" idx="12"/>
          </p:nvPr>
        </p:nvSpPr>
        <p:spPr/>
        <p:txBody>
          <a:bodyPr/>
          <a:lstStyle/>
          <a:p>
            <a:fld id="{CFFB442A-3C5D-4FF1-8D89-AE9D7D24CA0A}" type="slidenum">
              <a:rPr lang="en-US" altLang="en-US" smtClean="0"/>
              <a:pPr/>
              <a:t>‹#›</a:t>
            </a:fld>
            <a:endParaRPr lang="en-US" altLang="en-US"/>
          </a:p>
        </p:txBody>
      </p:sp>
    </p:spTree>
    <p:extLst>
      <p:ext uri="{BB962C8B-B14F-4D97-AF65-F5344CB8AC3E}">
        <p14:creationId xmlns:p14="http://schemas.microsoft.com/office/powerpoint/2010/main" val="312933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84E266-D568-400B-863F-6C910CD506A4}" type="slidenum">
              <a:rPr lang="en-US" altLang="en-US" smtClean="0"/>
              <a:pPr/>
              <a:t>‹#›</a:t>
            </a:fld>
            <a:endParaRPr lang="en-US" altLang="en-US"/>
          </a:p>
        </p:txBody>
      </p:sp>
    </p:spTree>
    <p:extLst>
      <p:ext uri="{BB962C8B-B14F-4D97-AF65-F5344CB8AC3E}">
        <p14:creationId xmlns:p14="http://schemas.microsoft.com/office/powerpoint/2010/main" val="4077875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430DDDD-5FF0-4D61-ACD6-59D7C97086FF}" type="slidenum">
              <a:rPr lang="en-US" altLang="en-US" smtClean="0"/>
              <a:pPr/>
              <a:t>‹#›</a:t>
            </a:fld>
            <a:endParaRPr lang="en-US" altLang="en-US"/>
          </a:p>
        </p:txBody>
      </p:sp>
    </p:spTree>
    <p:extLst>
      <p:ext uri="{BB962C8B-B14F-4D97-AF65-F5344CB8AC3E}">
        <p14:creationId xmlns:p14="http://schemas.microsoft.com/office/powerpoint/2010/main" val="2390225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D9A378-2AEA-494D-88C4-2185DB0FDE02}" type="slidenum">
              <a:rPr lang="en-US" altLang="en-US" smtClean="0"/>
              <a:pPr/>
              <a:t>‹#›</a:t>
            </a:fld>
            <a:endParaRPr lang="en-US" altLang="en-US"/>
          </a:p>
        </p:txBody>
      </p:sp>
    </p:spTree>
    <p:extLst>
      <p:ext uri="{BB962C8B-B14F-4D97-AF65-F5344CB8AC3E}">
        <p14:creationId xmlns:p14="http://schemas.microsoft.com/office/powerpoint/2010/main" val="4210196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00EC97B-B119-4715-BEDC-4B2E50C53933}" type="slidenum">
              <a:rPr lang="en-US" altLang="en-US" smtClean="0"/>
              <a:pPr/>
              <a:t>‹#›</a:t>
            </a:fld>
            <a:endParaRPr lang="en-US" altLang="en-US"/>
          </a:p>
        </p:txBody>
      </p:sp>
    </p:spTree>
    <p:extLst>
      <p:ext uri="{BB962C8B-B14F-4D97-AF65-F5344CB8AC3E}">
        <p14:creationId xmlns:p14="http://schemas.microsoft.com/office/powerpoint/2010/main" val="514273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C9A73BB-E5B2-4DA3-9396-A9496D0B4168}" type="slidenum">
              <a:rPr lang="en-US" altLang="en-US" smtClean="0"/>
              <a:pPr/>
              <a:t>‹#›</a:t>
            </a:fld>
            <a:endParaRPr lang="en-US" altLang="en-US"/>
          </a:p>
        </p:txBody>
      </p:sp>
    </p:spTree>
    <p:extLst>
      <p:ext uri="{BB962C8B-B14F-4D97-AF65-F5344CB8AC3E}">
        <p14:creationId xmlns:p14="http://schemas.microsoft.com/office/powerpoint/2010/main" val="2574516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FF133F3-D96C-4BDA-AEC6-C2D6861C2245}" type="slidenum">
              <a:rPr lang="en-US" altLang="en-US" smtClean="0"/>
              <a:pPr/>
              <a:t>‹#›</a:t>
            </a:fld>
            <a:endParaRPr lang="en-US" altLang="en-US"/>
          </a:p>
        </p:txBody>
      </p:sp>
    </p:spTree>
    <p:extLst>
      <p:ext uri="{BB962C8B-B14F-4D97-AF65-F5344CB8AC3E}">
        <p14:creationId xmlns:p14="http://schemas.microsoft.com/office/powerpoint/2010/main" val="447358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679403B-2B7B-441A-88EC-A56518874C42}" type="slidenum">
              <a:rPr lang="en-US" altLang="en-US" smtClean="0"/>
              <a:pPr/>
              <a:t>‹#›</a:t>
            </a:fld>
            <a:endParaRPr lang="en-US" altLang="en-US"/>
          </a:p>
        </p:txBody>
      </p:sp>
    </p:spTree>
    <p:extLst>
      <p:ext uri="{BB962C8B-B14F-4D97-AF65-F5344CB8AC3E}">
        <p14:creationId xmlns:p14="http://schemas.microsoft.com/office/powerpoint/2010/main" val="2906466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4D7C2A0-CF2D-4316-A0EB-B874AA6526DF}" type="slidenum">
              <a:rPr lang="en-US" altLang="en-US" smtClean="0"/>
              <a:pPr/>
              <a:t>‹#›</a:t>
            </a:fld>
            <a:endParaRPr lang="en-US" altLang="en-US"/>
          </a:p>
        </p:txBody>
      </p:sp>
    </p:spTree>
    <p:extLst>
      <p:ext uri="{BB962C8B-B14F-4D97-AF65-F5344CB8AC3E}">
        <p14:creationId xmlns:p14="http://schemas.microsoft.com/office/powerpoint/2010/main" val="378559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E9B631E-3EFD-4D2C-8556-02C33BDDB0A4}" type="slidenum">
              <a:rPr lang="en-US" altLang="en-US" smtClean="0"/>
              <a:pPr/>
              <a:t>‹#›</a:t>
            </a:fld>
            <a:endParaRPr lang="en-US" altLang="en-US"/>
          </a:p>
        </p:txBody>
      </p:sp>
    </p:spTree>
    <p:extLst>
      <p:ext uri="{BB962C8B-B14F-4D97-AF65-F5344CB8AC3E}">
        <p14:creationId xmlns:p14="http://schemas.microsoft.com/office/powerpoint/2010/main" val="4113693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C8E1BA-B4CD-4DF8-BE4B-CADD9995405B}" type="slidenum">
              <a:rPr lang="en-US" altLang="en-US" smtClean="0"/>
              <a:pPr/>
              <a:t>‹#›</a:t>
            </a:fld>
            <a:endParaRPr lang="en-US" altLang="en-US"/>
          </a:p>
        </p:txBody>
      </p:sp>
    </p:spTree>
    <p:extLst>
      <p:ext uri="{BB962C8B-B14F-4D97-AF65-F5344CB8AC3E}">
        <p14:creationId xmlns:p14="http://schemas.microsoft.com/office/powerpoint/2010/main" val="1392744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2AD5FC-8E18-4CBF-937D-47195FE61D1B}" type="slidenum">
              <a:rPr lang="en-US" altLang="en-US" smtClean="0"/>
              <a:pPr/>
              <a:t>‹#›</a:t>
            </a:fld>
            <a:endParaRPr lang="en-US" altLang="en-US"/>
          </a:p>
        </p:txBody>
      </p:sp>
      <p:sp>
        <p:nvSpPr>
          <p:cNvPr id="7" name="Rectangle 35">
            <a:extLst>
              <a:ext uri="{FF2B5EF4-FFF2-40B4-BE49-F238E27FC236}">
                <a16:creationId xmlns:a16="http://schemas.microsoft.com/office/drawing/2014/main" id="{1B15A127-A0ED-5522-4C41-C94C1126201E}"/>
              </a:ext>
            </a:extLst>
          </p:cNvPr>
          <p:cNvSpPr>
            <a:spLocks noChangeArrowheads="1"/>
          </p:cNvSpPr>
          <p:nvPr userDrawn="1"/>
        </p:nvSpPr>
        <p:spPr bwMode="auto">
          <a:xfrm>
            <a:off x="2235200" y="6438900"/>
            <a:ext cx="7442200"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1000">
                <a:latin typeface="Arial" panose="020B0604020202020204" pitchFamily="34" charset="0"/>
              </a:rPr>
              <a:t>© Copyright 2012 by Pearson Education, Inc. All Rights Reserved.</a:t>
            </a:r>
          </a:p>
        </p:txBody>
      </p:sp>
    </p:spTree>
    <p:extLst>
      <p:ext uri="{BB962C8B-B14F-4D97-AF65-F5344CB8AC3E}">
        <p14:creationId xmlns:p14="http://schemas.microsoft.com/office/powerpoint/2010/main" val="38068931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microsoft.com/office/2007/relationships/hdphoto" Target="../media/hdphoto5.wdp"/></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microsoft.com/office/2007/relationships/hdphoto" Target="../media/hdphoto5.wdp"/></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9.png"/><Relationship Id="rId4" Type="http://schemas.microsoft.com/office/2007/relationships/hdphoto" Target="../media/hdphoto5.wdp"/></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9.png"/><Relationship Id="rId4" Type="http://schemas.microsoft.com/office/2007/relationships/hdphoto" Target="../media/hdphoto5.wdp"/></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9.png"/><Relationship Id="rId4" Type="http://schemas.microsoft.com/office/2007/relationships/hdphoto" Target="../media/hdphoto5.wdp"/></Relationships>
</file>

<file path=ppt/slides/_rels/slide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6.wdp"/><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6.wdp"/><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6.wdp"/><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6.wdp"/><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2.png"/><Relationship Id="rId1" Type="http://schemas.openxmlformats.org/officeDocument/2006/relationships/slideLayout" Target="../slideLayouts/slideLayout2.xml"/><Relationship Id="rId5" Type="http://schemas.microsoft.com/office/2007/relationships/hdphoto" Target="../media/hdphoto10.wdp"/><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16.png"/><Relationship Id="rId1" Type="http://schemas.openxmlformats.org/officeDocument/2006/relationships/slideLayout" Target="../slideLayouts/slideLayout2.xml"/><Relationship Id="rId5" Type="http://schemas.microsoft.com/office/2007/relationships/hdphoto" Target="../media/hdphoto14.wdp"/><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8" Type="http://schemas.openxmlformats.org/officeDocument/2006/relationships/image" Target="../media/image21.png"/><Relationship Id="rId3" Type="http://schemas.microsoft.com/office/2007/relationships/hdphoto" Target="../media/hdphoto15.wdp"/><Relationship Id="rId7" Type="http://schemas.microsoft.com/office/2007/relationships/hdphoto" Target="../media/hdphoto17.wdp"/><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0.png"/><Relationship Id="rId5" Type="http://schemas.microsoft.com/office/2007/relationships/hdphoto" Target="../media/hdphoto16.wdp"/><Relationship Id="rId4" Type="http://schemas.openxmlformats.org/officeDocument/2006/relationships/image" Target="../media/image19.png"/><Relationship Id="rId9" Type="http://schemas.microsoft.com/office/2007/relationships/hdphoto" Target="../media/hdphoto18.wdp"/></Relationships>
</file>

<file path=ppt/slides/_rels/slide23.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22.png"/><Relationship Id="rId1" Type="http://schemas.openxmlformats.org/officeDocument/2006/relationships/slideLayout" Target="../slideLayouts/slideLayout2.xml"/><Relationship Id="rId5" Type="http://schemas.microsoft.com/office/2007/relationships/hdphoto" Target="../media/hdphoto20.wdp"/><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microsoft.com/office/2007/relationships/hdphoto" Target="../media/hdphoto21.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27.png"/><Relationship Id="rId1" Type="http://schemas.openxmlformats.org/officeDocument/2006/relationships/slideLayout" Target="../slideLayouts/slideLayout2.xml"/><Relationship Id="rId5" Type="http://schemas.microsoft.com/office/2007/relationships/hdphoto" Target="../media/hdphoto25.wdp"/><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microsoft.com/office/2007/relationships/hdphoto" Target="../media/hdphoto24.wdp"/><Relationship Id="rId7" Type="http://schemas.microsoft.com/office/2007/relationships/hdphoto" Target="../media/hdphoto26.wdp"/><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29.png"/><Relationship Id="rId5" Type="http://schemas.microsoft.com/office/2007/relationships/hdphoto" Target="../media/hdphoto25.wdp"/><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microsoft.com/office/2007/relationships/hdphoto" Target="../media/hdphoto27.wdp"/><Relationship Id="rId7" Type="http://schemas.microsoft.com/office/2007/relationships/hdphoto" Target="../media/hdphoto29.wdp"/><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2.png"/><Relationship Id="rId5" Type="http://schemas.microsoft.com/office/2007/relationships/hdphoto" Target="../media/hdphoto28.wdp"/><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microsoft.com/office/2007/relationships/hdphoto" Target="../media/hdphoto30.wdp"/><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5" name="Rectangle 36">
            <a:extLst>
              <a:ext uri="{FF2B5EF4-FFF2-40B4-BE49-F238E27FC236}">
                <a16:creationId xmlns:a16="http://schemas.microsoft.com/office/drawing/2014/main" id="{30FC94B6-787B-7BE4-8B56-3A09863A98A7}"/>
              </a:ext>
            </a:extLst>
          </p:cNvPr>
          <p:cNvSpPr>
            <a:spLocks noGrp="1" noChangeArrowheads="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D000311-F9FF-4581-A228-C3206A9AAD0F}" type="slidenum">
              <a:rPr lang="en-US" altLang="en-US" sz="1400"/>
              <a:pPr/>
              <a:t>1</a:t>
            </a:fld>
            <a:endParaRPr lang="en-US" altLang="en-US" sz="1400"/>
          </a:p>
        </p:txBody>
      </p:sp>
      <p:sp>
        <p:nvSpPr>
          <p:cNvPr id="4" name="Rectangle 2">
            <a:extLst>
              <a:ext uri="{FF2B5EF4-FFF2-40B4-BE49-F238E27FC236}">
                <a16:creationId xmlns:a16="http://schemas.microsoft.com/office/drawing/2014/main" id="{DB5B9C8D-2C6D-0AA4-98EC-6F0CEFE4D541}"/>
              </a:ext>
            </a:extLst>
          </p:cNvPr>
          <p:cNvSpPr txBox="1">
            <a:spLocks noChangeArrowheads="1"/>
          </p:cNvSpPr>
          <p:nvPr/>
        </p:nvSpPr>
        <p:spPr>
          <a:xfrm>
            <a:off x="565680" y="1086295"/>
            <a:ext cx="6021388" cy="1822004"/>
          </a:xfrm>
          <a:prstGeom prst="rect">
            <a:avLst/>
          </a:prstGeom>
          <a:noFill/>
        </p:spPr>
        <p:txBody>
          <a:bodyPr vert="horz" lIns="91440" tIns="45720" rIns="91440" bIns="45720" rtlCol="0" anchor="b">
            <a:norm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r>
              <a:rPr lang="en-US" altLang="en-US" sz="6100" b="1" dirty="0">
                <a:solidFill>
                  <a:schemeClr val="bg1"/>
                </a:solidFill>
              </a:rPr>
              <a:t>Chapter 5 </a:t>
            </a:r>
          </a:p>
          <a:p>
            <a:r>
              <a:rPr lang="en-US" altLang="en-US" sz="6100" b="1" dirty="0">
                <a:solidFill>
                  <a:schemeClr val="bg1"/>
                </a:solidFill>
              </a:rPr>
              <a:t>Loops</a:t>
            </a:r>
          </a:p>
        </p:txBody>
      </p:sp>
      <p:sp>
        <p:nvSpPr>
          <p:cNvPr id="5" name="TextBox 1">
            <a:extLst>
              <a:ext uri="{FF2B5EF4-FFF2-40B4-BE49-F238E27FC236}">
                <a16:creationId xmlns:a16="http://schemas.microsoft.com/office/drawing/2014/main" id="{0239C338-1930-3348-66AD-20909A911F0D}"/>
              </a:ext>
            </a:extLst>
          </p:cNvPr>
          <p:cNvSpPr txBox="1">
            <a:spLocks noChangeArrowheads="1"/>
          </p:cNvSpPr>
          <p:nvPr/>
        </p:nvSpPr>
        <p:spPr bwMode="auto">
          <a:xfrm>
            <a:off x="457200" y="3136900"/>
            <a:ext cx="6858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r>
              <a:rPr lang="en-US" altLang="ar-PS" sz="3200">
                <a:solidFill>
                  <a:srgbClr val="FFFF00"/>
                </a:solidFill>
              </a:rPr>
              <a:t>Prof. Dr. Mohammed Alhanjouri</a:t>
            </a:r>
            <a:endParaRPr lang="ar-PS" altLang="ar-PS" sz="3200">
              <a:solidFill>
                <a:srgbClr val="FFFF00"/>
              </a:solidFill>
            </a:endParaRPr>
          </a:p>
        </p:txBody>
      </p:sp>
      <p:sp>
        <p:nvSpPr>
          <p:cNvPr id="6" name="TextBox 5">
            <a:extLst>
              <a:ext uri="{FF2B5EF4-FFF2-40B4-BE49-F238E27FC236}">
                <a16:creationId xmlns:a16="http://schemas.microsoft.com/office/drawing/2014/main" id="{AB32CBF1-AFEA-D908-393F-AD09133AF0E6}"/>
              </a:ext>
            </a:extLst>
          </p:cNvPr>
          <p:cNvSpPr txBox="1">
            <a:spLocks noChangeArrowheads="1"/>
          </p:cNvSpPr>
          <p:nvPr/>
        </p:nvSpPr>
        <p:spPr bwMode="auto">
          <a:xfrm>
            <a:off x="444500" y="4178300"/>
            <a:ext cx="59896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r>
              <a:rPr lang="en-US" altLang="ar-PS" sz="2200" b="1"/>
              <a:t>Professor of Artificial Intelligence Engineering</a:t>
            </a:r>
            <a:endParaRPr lang="ar-PS" altLang="ar-PS" sz="2200"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00" name="Rectangle 3">
            <a:extLst>
              <a:ext uri="{FF2B5EF4-FFF2-40B4-BE49-F238E27FC236}">
                <a16:creationId xmlns:a16="http://schemas.microsoft.com/office/drawing/2014/main" id="{E40AF743-7467-C75C-F2FA-CD572FA8E137}"/>
              </a:ext>
            </a:extLst>
          </p:cNvPr>
          <p:cNvSpPr>
            <a:spLocks noGrp="1" noChangeArrowheads="1"/>
          </p:cNvSpPr>
          <p:nvPr>
            <p:ph idx="1"/>
          </p:nvPr>
        </p:nvSpPr>
        <p:spPr>
          <a:xfrm>
            <a:off x="1372185" y="1202752"/>
            <a:ext cx="10676590" cy="1279339"/>
          </a:xfrm>
          <a:noFill/>
        </p:spPr>
        <p:txBody>
          <a:bodyPr>
            <a:normAutofit lnSpcReduction="10000"/>
          </a:bodyPr>
          <a:lstStyle/>
          <a:p>
            <a:pPr marL="0" indent="0" algn="l" rtl="0">
              <a:lnSpc>
                <a:spcPct val="90000"/>
              </a:lnSpc>
              <a:buNone/>
            </a:pPr>
            <a:r>
              <a:rPr lang="en-US" altLang="en-US" dirty="0"/>
              <a:t>Suppose that you need to print a string (e.g., "Programming is fun!") </a:t>
            </a:r>
          </a:p>
          <a:p>
            <a:pPr marL="0" indent="0" algn="l" rtl="0">
              <a:lnSpc>
                <a:spcPct val="90000"/>
              </a:lnSpc>
              <a:buNone/>
            </a:pPr>
            <a:r>
              <a:rPr lang="en-US" altLang="en-US" dirty="0"/>
              <a:t>a hundred times. It would be tedious to have to write the following statement a hundred times:</a:t>
            </a:r>
            <a:endParaRPr lang="en-US" altLang="en-US" dirty="0">
              <a:solidFill>
                <a:srgbClr val="FF0000"/>
              </a:solidFill>
            </a:endParaRPr>
          </a:p>
        </p:txBody>
      </p:sp>
      <p:sp>
        <p:nvSpPr>
          <p:cNvPr id="4098" name="Slide Number Placeholder 4">
            <a:extLst>
              <a:ext uri="{FF2B5EF4-FFF2-40B4-BE49-F238E27FC236}">
                <a16:creationId xmlns:a16="http://schemas.microsoft.com/office/drawing/2014/main" id="{41FA99A5-3C6C-FE81-4F0C-590A6799D76E}"/>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DEA55CD-DAC6-44F9-9970-3D4D1B3A920C}" type="slidenum">
              <a:rPr lang="en-US" altLang="en-US" sz="1400"/>
              <a:pPr/>
              <a:t>2</a:t>
            </a:fld>
            <a:endParaRPr lang="en-US" altLang="en-US" sz="1400"/>
          </a:p>
        </p:txBody>
      </p:sp>
      <p:sp>
        <p:nvSpPr>
          <p:cNvPr id="2" name="Rectangle 2">
            <a:extLst>
              <a:ext uri="{FF2B5EF4-FFF2-40B4-BE49-F238E27FC236}">
                <a16:creationId xmlns:a16="http://schemas.microsoft.com/office/drawing/2014/main" id="{7D840340-5E59-22C2-98F7-EA9666FDCDAE}"/>
              </a:ext>
            </a:extLst>
          </p:cNvPr>
          <p:cNvSpPr txBox="1">
            <a:spLocks noChangeArrowheads="1"/>
          </p:cNvSpPr>
          <p:nvPr/>
        </p:nvSpPr>
        <p:spPr>
          <a:xfrm>
            <a:off x="1909763" y="88105"/>
            <a:ext cx="8458200"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Motivations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Slide Number Placeholder 4">
            <a:extLst>
              <a:ext uri="{FF2B5EF4-FFF2-40B4-BE49-F238E27FC236}">
                <a16:creationId xmlns:a16="http://schemas.microsoft.com/office/drawing/2014/main" id="{ECC34C1D-17E0-0839-C1C9-E9E2D94E9617}"/>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0968F74-DEAF-467C-9A2E-B60734B10B74}" type="slidenum">
              <a:rPr lang="en-US" altLang="en-US" sz="1400"/>
              <a:pPr/>
              <a:t>3</a:t>
            </a:fld>
            <a:endParaRPr lang="en-US" altLang="en-US" sz="1400"/>
          </a:p>
        </p:txBody>
      </p:sp>
      <p:sp>
        <p:nvSpPr>
          <p:cNvPr id="5124" name="Rectangle 3">
            <a:extLst>
              <a:ext uri="{FF2B5EF4-FFF2-40B4-BE49-F238E27FC236}">
                <a16:creationId xmlns:a16="http://schemas.microsoft.com/office/drawing/2014/main" id="{40E6160E-E35C-47A2-E6BE-ADB1D88AD42E}"/>
              </a:ext>
            </a:extLst>
          </p:cNvPr>
          <p:cNvSpPr>
            <a:spLocks noChangeArrowheads="1"/>
          </p:cNvSpPr>
          <p:nvPr/>
        </p:nvSpPr>
        <p:spPr bwMode="auto">
          <a:xfrm>
            <a:off x="1524001" y="2139307"/>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5125" name="Rectangle 4">
            <a:extLst>
              <a:ext uri="{FF2B5EF4-FFF2-40B4-BE49-F238E27FC236}">
                <a16:creationId xmlns:a16="http://schemas.microsoft.com/office/drawing/2014/main" id="{50DD26A0-4147-19B8-A686-7FBEEE780AA6}"/>
              </a:ext>
            </a:extLst>
          </p:cNvPr>
          <p:cNvSpPr>
            <a:spLocks noChangeArrowheads="1"/>
          </p:cNvSpPr>
          <p:nvPr/>
        </p:nvSpPr>
        <p:spPr bwMode="auto">
          <a:xfrm>
            <a:off x="1524001" y="42570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5126" name="Rectangle 5">
            <a:extLst>
              <a:ext uri="{FF2B5EF4-FFF2-40B4-BE49-F238E27FC236}">
                <a16:creationId xmlns:a16="http://schemas.microsoft.com/office/drawing/2014/main" id="{B2B5A895-2872-BB87-E11D-2A104A51D12F}"/>
              </a:ext>
            </a:extLst>
          </p:cNvPr>
          <p:cNvSpPr>
            <a:spLocks noChangeArrowheads="1"/>
          </p:cNvSpPr>
          <p:nvPr/>
        </p:nvSpPr>
        <p:spPr bwMode="auto">
          <a:xfrm>
            <a:off x="1524001" y="195198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6" name="Text Box 9">
            <a:extLst>
              <a:ext uri="{FF2B5EF4-FFF2-40B4-BE49-F238E27FC236}">
                <a16:creationId xmlns:a16="http://schemas.microsoft.com/office/drawing/2014/main" id="{90695331-ACD7-7710-1D36-18676DC3B5D4}"/>
              </a:ext>
            </a:extLst>
          </p:cNvPr>
          <p:cNvSpPr txBox="1">
            <a:spLocks noChangeArrowheads="1"/>
          </p:cNvSpPr>
          <p:nvPr/>
        </p:nvSpPr>
        <p:spPr bwMode="auto">
          <a:xfrm>
            <a:off x="488870" y="4340335"/>
            <a:ext cx="958850" cy="701675"/>
          </a:xfrm>
          <a:prstGeom prst="rect">
            <a:avLst/>
          </a:prstGeom>
          <a:solidFill>
            <a:schemeClr val="bg1"/>
          </a:solidFill>
          <a:ln>
            <a:no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dirty="0">
                <a:solidFill>
                  <a:srgbClr val="002060"/>
                </a:solidFill>
                <a:latin typeface="Courier New" panose="02070309020205020404" pitchFamily="49" charset="0"/>
              </a:rPr>
              <a:t>100 times</a:t>
            </a:r>
            <a:endParaRPr lang="en-US" altLang="en-US" dirty="0">
              <a:solidFill>
                <a:srgbClr val="002060"/>
              </a:solidFill>
            </a:endParaRPr>
          </a:p>
        </p:txBody>
      </p:sp>
      <p:sp>
        <p:nvSpPr>
          <p:cNvPr id="7" name="Rectangle 3">
            <a:extLst>
              <a:ext uri="{FF2B5EF4-FFF2-40B4-BE49-F238E27FC236}">
                <a16:creationId xmlns:a16="http://schemas.microsoft.com/office/drawing/2014/main" id="{B8EECAE9-C650-A2E7-800D-A6FD95A80151}"/>
              </a:ext>
            </a:extLst>
          </p:cNvPr>
          <p:cNvSpPr>
            <a:spLocks noGrp="1" noChangeArrowheads="1"/>
          </p:cNvSpPr>
          <p:nvPr>
            <p:ph idx="1"/>
          </p:nvPr>
        </p:nvSpPr>
        <p:spPr>
          <a:xfrm>
            <a:off x="1372185" y="1202752"/>
            <a:ext cx="10676590" cy="1279339"/>
          </a:xfrm>
          <a:noFill/>
        </p:spPr>
        <p:txBody>
          <a:bodyPr>
            <a:normAutofit lnSpcReduction="10000"/>
          </a:bodyPr>
          <a:lstStyle/>
          <a:p>
            <a:pPr marL="0" indent="0" algn="l" rtl="0">
              <a:lnSpc>
                <a:spcPct val="90000"/>
              </a:lnSpc>
              <a:buNone/>
            </a:pPr>
            <a:r>
              <a:rPr lang="en-US" altLang="en-US" dirty="0"/>
              <a:t>Suppose that you need to print a string (e.g., "Programming is fun!") </a:t>
            </a:r>
          </a:p>
          <a:p>
            <a:pPr marL="0" indent="0" algn="l" rtl="0">
              <a:lnSpc>
                <a:spcPct val="90000"/>
              </a:lnSpc>
              <a:buNone/>
            </a:pPr>
            <a:r>
              <a:rPr lang="en-US" altLang="en-US" dirty="0"/>
              <a:t>a hundred times. It would be tedious to have to write the following statement a hundred times:</a:t>
            </a:r>
            <a:endParaRPr lang="en-US" altLang="en-US" dirty="0">
              <a:solidFill>
                <a:srgbClr val="FF0000"/>
              </a:solidFill>
            </a:endParaRPr>
          </a:p>
        </p:txBody>
      </p:sp>
      <p:sp>
        <p:nvSpPr>
          <p:cNvPr id="8" name="Rectangle 2">
            <a:extLst>
              <a:ext uri="{FF2B5EF4-FFF2-40B4-BE49-F238E27FC236}">
                <a16:creationId xmlns:a16="http://schemas.microsoft.com/office/drawing/2014/main" id="{AC1935FE-6F5E-EF1B-8935-F0345B37A47E}"/>
              </a:ext>
            </a:extLst>
          </p:cNvPr>
          <p:cNvSpPr txBox="1">
            <a:spLocks noChangeArrowheads="1"/>
          </p:cNvSpPr>
          <p:nvPr/>
        </p:nvSpPr>
        <p:spPr>
          <a:xfrm>
            <a:off x="1909763" y="88105"/>
            <a:ext cx="8458200"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Motivations</a:t>
            </a:r>
          </a:p>
        </p:txBody>
      </p:sp>
      <p:sp>
        <p:nvSpPr>
          <p:cNvPr id="9" name="Text Box 6">
            <a:extLst>
              <a:ext uri="{FF2B5EF4-FFF2-40B4-BE49-F238E27FC236}">
                <a16:creationId xmlns:a16="http://schemas.microsoft.com/office/drawing/2014/main" id="{6516BE57-14AF-4047-2CB5-74196210A366}"/>
              </a:ext>
            </a:extLst>
          </p:cNvPr>
          <p:cNvSpPr txBox="1">
            <a:spLocks noChangeArrowheads="1"/>
          </p:cNvSpPr>
          <p:nvPr/>
        </p:nvSpPr>
        <p:spPr bwMode="auto">
          <a:xfrm>
            <a:off x="1564210" y="2737710"/>
            <a:ext cx="4647097" cy="3724096"/>
          </a:xfrm>
          <a:prstGeom prst="rect">
            <a:avLst/>
          </a:prstGeom>
          <a:solidFill>
            <a:schemeClr val="bg1"/>
          </a:solidFill>
          <a:ln>
            <a:noFill/>
          </a:ln>
          <a:effec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dirty="0">
                <a:solidFill>
                  <a:srgbClr val="002060"/>
                </a:solidFill>
                <a:latin typeface="Courier New" panose="02070309020205020404" pitchFamily="49" charset="0"/>
              </a:rPr>
              <a:t>print("Programming is fun!");</a:t>
            </a:r>
          </a:p>
          <a:p>
            <a:r>
              <a:rPr lang="en-US" altLang="en-US" sz="2000" dirty="0">
                <a:solidFill>
                  <a:srgbClr val="002060"/>
                </a:solidFill>
                <a:latin typeface="Courier New" panose="02070309020205020404" pitchFamily="49" charset="0"/>
              </a:rPr>
              <a:t>print("Programming is fun!");</a:t>
            </a:r>
          </a:p>
          <a:p>
            <a:r>
              <a:rPr lang="en-US" altLang="en-US" sz="2000" dirty="0">
                <a:solidFill>
                  <a:srgbClr val="002060"/>
                </a:solidFill>
                <a:latin typeface="Courier New" panose="02070309020205020404" pitchFamily="49" charset="0"/>
              </a:rPr>
              <a:t>print("Programming is fun!");</a:t>
            </a:r>
          </a:p>
          <a:p>
            <a:r>
              <a:rPr lang="en-US" altLang="en-US" sz="2000" dirty="0">
                <a:solidFill>
                  <a:srgbClr val="002060"/>
                </a:solidFill>
                <a:latin typeface="Courier New" panose="02070309020205020404" pitchFamily="49" charset="0"/>
              </a:rPr>
              <a:t>print("Programming is fun!");</a:t>
            </a:r>
          </a:p>
          <a:p>
            <a:r>
              <a:rPr lang="en-US" altLang="en-US" sz="2000" dirty="0">
                <a:solidFill>
                  <a:srgbClr val="002060"/>
                </a:solidFill>
                <a:latin typeface="Courier New" panose="02070309020205020404" pitchFamily="49" charset="0"/>
              </a:rPr>
              <a:t>print("Programming is fun!");</a:t>
            </a:r>
          </a:p>
          <a:p>
            <a:r>
              <a:rPr lang="en-US" altLang="en-US" sz="2000" dirty="0">
                <a:solidFill>
                  <a:srgbClr val="002060"/>
                </a:solidFill>
                <a:latin typeface="Courier New" panose="02070309020205020404" pitchFamily="49" charset="0"/>
              </a:rPr>
              <a:t>print("Programming is fun!");</a:t>
            </a:r>
          </a:p>
          <a:p>
            <a:r>
              <a:rPr lang="en-US" altLang="en-US" sz="2800" dirty="0">
                <a:solidFill>
                  <a:srgbClr val="002060"/>
                </a:solidFill>
              </a:rPr>
              <a:t>… </a:t>
            </a:r>
          </a:p>
          <a:p>
            <a:r>
              <a:rPr lang="en-US" altLang="en-US" sz="2800" dirty="0">
                <a:solidFill>
                  <a:srgbClr val="002060"/>
                </a:solidFill>
              </a:rPr>
              <a:t>… </a:t>
            </a:r>
          </a:p>
          <a:p>
            <a:r>
              <a:rPr lang="en-US" altLang="en-US" sz="2000" dirty="0">
                <a:solidFill>
                  <a:srgbClr val="002060"/>
                </a:solidFill>
                <a:latin typeface="Courier New" panose="02070309020205020404" pitchFamily="49" charset="0"/>
              </a:rPr>
              <a:t>print("Programming is fun!");</a:t>
            </a:r>
          </a:p>
          <a:p>
            <a:r>
              <a:rPr lang="en-US" altLang="en-US" sz="2000" dirty="0">
                <a:solidFill>
                  <a:srgbClr val="002060"/>
                </a:solidFill>
                <a:latin typeface="Courier New" panose="02070309020205020404" pitchFamily="49" charset="0"/>
              </a:rPr>
              <a:t>print("Programming is fun!");</a:t>
            </a:r>
          </a:p>
          <a:p>
            <a:r>
              <a:rPr lang="en-US" altLang="en-US" sz="2000" dirty="0">
                <a:solidFill>
                  <a:srgbClr val="002060"/>
                </a:solidFill>
                <a:latin typeface="Courier New" panose="02070309020205020404" pitchFamily="49" charset="0"/>
              </a:rPr>
              <a:t>print("Programming is fun!");</a:t>
            </a:r>
            <a:endParaRPr lang="en-US" altLang="en-US" dirty="0">
              <a:solidFill>
                <a:srgbClr val="002060"/>
              </a:solidFill>
            </a:endParaRPr>
          </a:p>
        </p:txBody>
      </p:sp>
      <p:sp>
        <p:nvSpPr>
          <p:cNvPr id="10" name="AutoShape 8">
            <a:extLst>
              <a:ext uri="{FF2B5EF4-FFF2-40B4-BE49-F238E27FC236}">
                <a16:creationId xmlns:a16="http://schemas.microsoft.com/office/drawing/2014/main" id="{AC9F1DDD-9081-A53A-4888-FC810C35A96B}"/>
              </a:ext>
            </a:extLst>
          </p:cNvPr>
          <p:cNvSpPr>
            <a:spLocks/>
          </p:cNvSpPr>
          <p:nvPr/>
        </p:nvSpPr>
        <p:spPr bwMode="auto">
          <a:xfrm>
            <a:off x="1295375" y="2853599"/>
            <a:ext cx="344488" cy="3502751"/>
          </a:xfrm>
          <a:prstGeom prst="leftBrace">
            <a:avLst>
              <a:gd name="adj1" fmla="val 101267"/>
              <a:gd name="adj2" fmla="val 50000"/>
            </a:avLst>
          </a:prstGeom>
          <a:noFill/>
          <a:ln w="12700">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1" name="Rectangle 7">
            <a:extLst>
              <a:ext uri="{FF2B5EF4-FFF2-40B4-BE49-F238E27FC236}">
                <a16:creationId xmlns:a16="http://schemas.microsoft.com/office/drawing/2014/main" id="{A7B31E24-83F3-8B48-17C2-212872EBE001}"/>
              </a:ext>
            </a:extLst>
          </p:cNvPr>
          <p:cNvSpPr txBox="1">
            <a:spLocks noChangeArrowheads="1"/>
          </p:cNvSpPr>
          <p:nvPr/>
        </p:nvSpPr>
        <p:spPr>
          <a:xfrm>
            <a:off x="412060" y="2737710"/>
            <a:ext cx="1536700" cy="500063"/>
          </a:xfrm>
          <a:prstGeom prst="rect">
            <a:avLst/>
          </a:prstGeom>
          <a:noFill/>
        </p:spPr>
        <p:txBody>
          <a:bodyPr vert="horz" lIns="91440" tIns="45720" rIns="91440" bIns="45720" rtlCol="0">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buFont typeface="Arial" panose="020B0604020202020204" pitchFamily="34" charset="0"/>
              <a:buNone/>
            </a:pPr>
            <a:r>
              <a:rPr lang="en-US" altLang="en-US" sz="2000" b="1"/>
              <a:t>Problem:</a:t>
            </a:r>
            <a:endParaRPr lang="en-US" altLang="en-US" sz="20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Slide Number Placeholder 4">
            <a:extLst>
              <a:ext uri="{FF2B5EF4-FFF2-40B4-BE49-F238E27FC236}">
                <a16:creationId xmlns:a16="http://schemas.microsoft.com/office/drawing/2014/main" id="{43C6AFD9-D6F9-14B9-BC1E-83057C062E7D}"/>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A6BA059-290B-41BC-A522-FCC9003F6F1D}" type="slidenum">
              <a:rPr lang="en-US" altLang="en-US" sz="1400"/>
              <a:pPr/>
              <a:t>4</a:t>
            </a:fld>
            <a:endParaRPr lang="en-US" altLang="en-US" sz="1400"/>
          </a:p>
        </p:txBody>
      </p:sp>
      <p:sp>
        <p:nvSpPr>
          <p:cNvPr id="7172" name="Rectangle 3">
            <a:extLst>
              <a:ext uri="{FF2B5EF4-FFF2-40B4-BE49-F238E27FC236}">
                <a16:creationId xmlns:a16="http://schemas.microsoft.com/office/drawing/2014/main" id="{624A0214-03A5-3DFF-0D07-356F5DCB1802}"/>
              </a:ext>
            </a:extLst>
          </p:cNvPr>
          <p:cNvSpPr>
            <a:spLocks noChangeArrowheads="1"/>
          </p:cNvSpPr>
          <p:nvPr/>
        </p:nvSpPr>
        <p:spPr bwMode="auto">
          <a:xfrm>
            <a:off x="1524001" y="2139307"/>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7173" name="Rectangle 4">
            <a:extLst>
              <a:ext uri="{FF2B5EF4-FFF2-40B4-BE49-F238E27FC236}">
                <a16:creationId xmlns:a16="http://schemas.microsoft.com/office/drawing/2014/main" id="{0D976054-495A-B255-43C4-34A3A9F7CAAC}"/>
              </a:ext>
            </a:extLst>
          </p:cNvPr>
          <p:cNvSpPr>
            <a:spLocks noChangeArrowheads="1"/>
          </p:cNvSpPr>
          <p:nvPr/>
        </p:nvSpPr>
        <p:spPr bwMode="auto">
          <a:xfrm>
            <a:off x="1524001" y="42570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7174" name="Rectangle 5">
            <a:extLst>
              <a:ext uri="{FF2B5EF4-FFF2-40B4-BE49-F238E27FC236}">
                <a16:creationId xmlns:a16="http://schemas.microsoft.com/office/drawing/2014/main" id="{493F6B44-BD2A-1BE0-0E5F-1D7E9C271DD2}"/>
              </a:ext>
            </a:extLst>
          </p:cNvPr>
          <p:cNvSpPr>
            <a:spLocks noChangeArrowheads="1"/>
          </p:cNvSpPr>
          <p:nvPr/>
        </p:nvSpPr>
        <p:spPr bwMode="auto">
          <a:xfrm>
            <a:off x="1524001" y="195198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4" name="Text Box 9">
            <a:extLst>
              <a:ext uri="{FF2B5EF4-FFF2-40B4-BE49-F238E27FC236}">
                <a16:creationId xmlns:a16="http://schemas.microsoft.com/office/drawing/2014/main" id="{2659EFE4-BE11-7BD6-DB46-C9726CD02853}"/>
              </a:ext>
            </a:extLst>
          </p:cNvPr>
          <p:cNvSpPr txBox="1">
            <a:spLocks noChangeArrowheads="1"/>
          </p:cNvSpPr>
          <p:nvPr/>
        </p:nvSpPr>
        <p:spPr bwMode="auto">
          <a:xfrm>
            <a:off x="488870" y="4340335"/>
            <a:ext cx="958850" cy="701675"/>
          </a:xfrm>
          <a:prstGeom prst="rect">
            <a:avLst/>
          </a:prstGeom>
          <a:solidFill>
            <a:schemeClr val="bg1"/>
          </a:solidFill>
          <a:ln>
            <a:no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dirty="0">
                <a:solidFill>
                  <a:srgbClr val="002060"/>
                </a:solidFill>
                <a:latin typeface="Courier New" panose="02070309020205020404" pitchFamily="49" charset="0"/>
              </a:rPr>
              <a:t>100 times</a:t>
            </a:r>
            <a:endParaRPr lang="en-US" altLang="en-US" dirty="0">
              <a:solidFill>
                <a:srgbClr val="002060"/>
              </a:solidFill>
            </a:endParaRPr>
          </a:p>
        </p:txBody>
      </p:sp>
      <p:sp>
        <p:nvSpPr>
          <p:cNvPr id="5" name="Rectangle 3">
            <a:extLst>
              <a:ext uri="{FF2B5EF4-FFF2-40B4-BE49-F238E27FC236}">
                <a16:creationId xmlns:a16="http://schemas.microsoft.com/office/drawing/2014/main" id="{2134F123-CBBD-1DDD-72BD-8A29A07D382B}"/>
              </a:ext>
            </a:extLst>
          </p:cNvPr>
          <p:cNvSpPr>
            <a:spLocks noGrp="1" noChangeArrowheads="1"/>
          </p:cNvSpPr>
          <p:nvPr>
            <p:ph idx="1"/>
          </p:nvPr>
        </p:nvSpPr>
        <p:spPr>
          <a:xfrm>
            <a:off x="1372185" y="1202752"/>
            <a:ext cx="10676590" cy="1279339"/>
          </a:xfrm>
          <a:noFill/>
        </p:spPr>
        <p:txBody>
          <a:bodyPr>
            <a:normAutofit lnSpcReduction="10000"/>
          </a:bodyPr>
          <a:lstStyle/>
          <a:p>
            <a:pPr marL="0" indent="0" algn="l" rtl="0">
              <a:lnSpc>
                <a:spcPct val="90000"/>
              </a:lnSpc>
              <a:buNone/>
            </a:pPr>
            <a:r>
              <a:rPr lang="en-US" altLang="en-US" dirty="0"/>
              <a:t>Suppose that you need to print a string (e.g., "Programming is fun!") </a:t>
            </a:r>
          </a:p>
          <a:p>
            <a:pPr marL="0" indent="0" algn="l" rtl="0">
              <a:lnSpc>
                <a:spcPct val="90000"/>
              </a:lnSpc>
              <a:buNone/>
            </a:pPr>
            <a:r>
              <a:rPr lang="en-US" altLang="en-US" dirty="0"/>
              <a:t>a hundred times. It would be tedious to have to write the following statement a hundred times:</a:t>
            </a:r>
            <a:endParaRPr lang="en-US" altLang="en-US" dirty="0">
              <a:solidFill>
                <a:srgbClr val="FF0000"/>
              </a:solidFill>
            </a:endParaRPr>
          </a:p>
        </p:txBody>
      </p:sp>
      <p:sp>
        <p:nvSpPr>
          <p:cNvPr id="6" name="Rectangle 2">
            <a:extLst>
              <a:ext uri="{FF2B5EF4-FFF2-40B4-BE49-F238E27FC236}">
                <a16:creationId xmlns:a16="http://schemas.microsoft.com/office/drawing/2014/main" id="{EC0DB6DD-773E-1ED6-33FE-7131A53B95F5}"/>
              </a:ext>
            </a:extLst>
          </p:cNvPr>
          <p:cNvSpPr txBox="1">
            <a:spLocks noChangeArrowheads="1"/>
          </p:cNvSpPr>
          <p:nvPr/>
        </p:nvSpPr>
        <p:spPr>
          <a:xfrm>
            <a:off x="1909763" y="88105"/>
            <a:ext cx="8458200"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Motivations</a:t>
            </a:r>
          </a:p>
        </p:txBody>
      </p:sp>
      <p:sp>
        <p:nvSpPr>
          <p:cNvPr id="7" name="Text Box 6">
            <a:extLst>
              <a:ext uri="{FF2B5EF4-FFF2-40B4-BE49-F238E27FC236}">
                <a16:creationId xmlns:a16="http://schemas.microsoft.com/office/drawing/2014/main" id="{12F59DE6-4788-331D-65B2-90FC8F05CD49}"/>
              </a:ext>
            </a:extLst>
          </p:cNvPr>
          <p:cNvSpPr txBox="1">
            <a:spLocks noChangeArrowheads="1"/>
          </p:cNvSpPr>
          <p:nvPr/>
        </p:nvSpPr>
        <p:spPr bwMode="auto">
          <a:xfrm>
            <a:off x="1564210" y="2737710"/>
            <a:ext cx="4647097" cy="3724096"/>
          </a:xfrm>
          <a:prstGeom prst="rect">
            <a:avLst/>
          </a:prstGeom>
          <a:solidFill>
            <a:schemeClr val="bg1"/>
          </a:solidFill>
          <a:ln>
            <a:noFill/>
          </a:ln>
          <a:effec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dirty="0">
                <a:solidFill>
                  <a:srgbClr val="002060"/>
                </a:solidFill>
                <a:latin typeface="Courier New" panose="02070309020205020404" pitchFamily="49" charset="0"/>
              </a:rPr>
              <a:t>print("Programming is fun!");</a:t>
            </a:r>
          </a:p>
          <a:p>
            <a:r>
              <a:rPr lang="en-US" altLang="en-US" sz="2000" dirty="0">
                <a:solidFill>
                  <a:srgbClr val="002060"/>
                </a:solidFill>
                <a:latin typeface="Courier New" panose="02070309020205020404" pitchFamily="49" charset="0"/>
              </a:rPr>
              <a:t>print("Programming is fun!");</a:t>
            </a:r>
          </a:p>
          <a:p>
            <a:r>
              <a:rPr lang="en-US" altLang="en-US" sz="2000" dirty="0">
                <a:solidFill>
                  <a:srgbClr val="002060"/>
                </a:solidFill>
                <a:latin typeface="Courier New" panose="02070309020205020404" pitchFamily="49" charset="0"/>
              </a:rPr>
              <a:t>print("Programming is fun!");</a:t>
            </a:r>
          </a:p>
          <a:p>
            <a:r>
              <a:rPr lang="en-US" altLang="en-US" sz="2000" dirty="0">
                <a:solidFill>
                  <a:srgbClr val="002060"/>
                </a:solidFill>
                <a:latin typeface="Courier New" panose="02070309020205020404" pitchFamily="49" charset="0"/>
              </a:rPr>
              <a:t>print("Programming is fun!");</a:t>
            </a:r>
          </a:p>
          <a:p>
            <a:r>
              <a:rPr lang="en-US" altLang="en-US" sz="2000" dirty="0">
                <a:solidFill>
                  <a:srgbClr val="002060"/>
                </a:solidFill>
                <a:latin typeface="Courier New" panose="02070309020205020404" pitchFamily="49" charset="0"/>
              </a:rPr>
              <a:t>print("Programming is fun!");</a:t>
            </a:r>
          </a:p>
          <a:p>
            <a:r>
              <a:rPr lang="en-US" altLang="en-US" sz="2000" dirty="0">
                <a:solidFill>
                  <a:srgbClr val="002060"/>
                </a:solidFill>
                <a:latin typeface="Courier New" panose="02070309020205020404" pitchFamily="49" charset="0"/>
              </a:rPr>
              <a:t>print("Programming is fun!");</a:t>
            </a:r>
          </a:p>
          <a:p>
            <a:r>
              <a:rPr lang="en-US" altLang="en-US" sz="2800" dirty="0">
                <a:solidFill>
                  <a:srgbClr val="002060"/>
                </a:solidFill>
              </a:rPr>
              <a:t>… </a:t>
            </a:r>
          </a:p>
          <a:p>
            <a:r>
              <a:rPr lang="en-US" altLang="en-US" sz="2800" dirty="0">
                <a:solidFill>
                  <a:srgbClr val="002060"/>
                </a:solidFill>
              </a:rPr>
              <a:t>… </a:t>
            </a:r>
          </a:p>
          <a:p>
            <a:r>
              <a:rPr lang="en-US" altLang="en-US" sz="2000" dirty="0">
                <a:solidFill>
                  <a:srgbClr val="002060"/>
                </a:solidFill>
                <a:latin typeface="Courier New" panose="02070309020205020404" pitchFamily="49" charset="0"/>
              </a:rPr>
              <a:t>print("Programming is fun!");</a:t>
            </a:r>
          </a:p>
          <a:p>
            <a:r>
              <a:rPr lang="en-US" altLang="en-US" sz="2000" dirty="0">
                <a:solidFill>
                  <a:srgbClr val="002060"/>
                </a:solidFill>
                <a:latin typeface="Courier New" panose="02070309020205020404" pitchFamily="49" charset="0"/>
              </a:rPr>
              <a:t>print("Programming is fun!");</a:t>
            </a:r>
          </a:p>
          <a:p>
            <a:r>
              <a:rPr lang="en-US" altLang="en-US" sz="2000" dirty="0">
                <a:solidFill>
                  <a:srgbClr val="002060"/>
                </a:solidFill>
                <a:latin typeface="Courier New" panose="02070309020205020404" pitchFamily="49" charset="0"/>
              </a:rPr>
              <a:t>print("Programming is fun!");</a:t>
            </a:r>
            <a:endParaRPr lang="en-US" altLang="en-US" dirty="0">
              <a:solidFill>
                <a:srgbClr val="002060"/>
              </a:solidFill>
            </a:endParaRPr>
          </a:p>
        </p:txBody>
      </p:sp>
      <p:sp>
        <p:nvSpPr>
          <p:cNvPr id="8" name="AutoShape 8">
            <a:extLst>
              <a:ext uri="{FF2B5EF4-FFF2-40B4-BE49-F238E27FC236}">
                <a16:creationId xmlns:a16="http://schemas.microsoft.com/office/drawing/2014/main" id="{3C33581F-72FC-1339-F7C3-6E70F97E39E2}"/>
              </a:ext>
            </a:extLst>
          </p:cNvPr>
          <p:cNvSpPr>
            <a:spLocks/>
          </p:cNvSpPr>
          <p:nvPr/>
        </p:nvSpPr>
        <p:spPr bwMode="auto">
          <a:xfrm>
            <a:off x="1295375" y="2853599"/>
            <a:ext cx="344488" cy="3502751"/>
          </a:xfrm>
          <a:prstGeom prst="leftBrace">
            <a:avLst>
              <a:gd name="adj1" fmla="val 101267"/>
              <a:gd name="adj2" fmla="val 50000"/>
            </a:avLst>
          </a:prstGeom>
          <a:noFill/>
          <a:ln w="12700">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9" name="Rectangle 7">
            <a:extLst>
              <a:ext uri="{FF2B5EF4-FFF2-40B4-BE49-F238E27FC236}">
                <a16:creationId xmlns:a16="http://schemas.microsoft.com/office/drawing/2014/main" id="{DC39FC2F-3BFA-98E5-B016-0FE6ED01DEBC}"/>
              </a:ext>
            </a:extLst>
          </p:cNvPr>
          <p:cNvSpPr txBox="1">
            <a:spLocks noChangeArrowheads="1"/>
          </p:cNvSpPr>
          <p:nvPr/>
        </p:nvSpPr>
        <p:spPr>
          <a:xfrm>
            <a:off x="412060" y="2737710"/>
            <a:ext cx="1536700" cy="500063"/>
          </a:xfrm>
          <a:prstGeom prst="rect">
            <a:avLst/>
          </a:prstGeom>
          <a:noFill/>
        </p:spPr>
        <p:txBody>
          <a:bodyPr vert="horz" lIns="91440" tIns="45720" rIns="91440" bIns="45720" rtlCol="0">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buFont typeface="Arial" panose="020B0604020202020204" pitchFamily="34" charset="0"/>
              <a:buNone/>
            </a:pPr>
            <a:r>
              <a:rPr lang="en-US" altLang="en-US" sz="2000" b="1"/>
              <a:t>Problem:</a:t>
            </a:r>
            <a:endParaRPr lang="en-US" altLang="en-US" sz="2000" b="1" dirty="0"/>
          </a:p>
        </p:txBody>
      </p:sp>
      <p:sp>
        <p:nvSpPr>
          <p:cNvPr id="10" name="Text Box 6">
            <a:extLst>
              <a:ext uri="{FF2B5EF4-FFF2-40B4-BE49-F238E27FC236}">
                <a16:creationId xmlns:a16="http://schemas.microsoft.com/office/drawing/2014/main" id="{677FDBA4-61EC-4812-9451-E8E2253650BB}"/>
              </a:ext>
            </a:extLst>
          </p:cNvPr>
          <p:cNvSpPr txBox="1">
            <a:spLocks noChangeArrowheads="1"/>
          </p:cNvSpPr>
          <p:nvPr/>
        </p:nvSpPr>
        <p:spPr bwMode="auto">
          <a:xfrm>
            <a:off x="6403240" y="4747610"/>
            <a:ext cx="5661483" cy="1446550"/>
          </a:xfrm>
          <a:prstGeom prst="rect">
            <a:avLst/>
          </a:prstGeom>
          <a:solidFill>
            <a:schemeClr val="bg1"/>
          </a:solidFill>
          <a:ln>
            <a:noFill/>
          </a:ln>
          <a:effec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200" dirty="0">
                <a:solidFill>
                  <a:srgbClr val="0070C0"/>
                </a:solidFill>
                <a:latin typeface="Courier New" panose="02070309020205020404" pitchFamily="49" charset="0"/>
              </a:rPr>
              <a:t>count = 0</a:t>
            </a:r>
          </a:p>
          <a:p>
            <a:r>
              <a:rPr lang="en-US" altLang="en-US" sz="2200" dirty="0">
                <a:solidFill>
                  <a:srgbClr val="0070C0"/>
                </a:solidFill>
                <a:latin typeface="Courier New" panose="02070309020205020404" pitchFamily="49" charset="0"/>
              </a:rPr>
              <a:t>while count &lt; 100:</a:t>
            </a:r>
          </a:p>
          <a:p>
            <a:r>
              <a:rPr lang="en-US" altLang="en-US" sz="2200" dirty="0">
                <a:solidFill>
                  <a:srgbClr val="0070C0"/>
                </a:solidFill>
                <a:latin typeface="Courier New" panose="02070309020205020404" pitchFamily="49" charset="0"/>
              </a:rPr>
              <a:t>    print("Programming is fun!")</a:t>
            </a:r>
          </a:p>
          <a:p>
            <a:r>
              <a:rPr lang="en-US" altLang="en-US" sz="2200" dirty="0">
                <a:solidFill>
                  <a:srgbClr val="0070C0"/>
                </a:solidFill>
                <a:latin typeface="Courier New" panose="02070309020205020404" pitchFamily="49" charset="0"/>
              </a:rPr>
              <a:t>    count = count + 1</a:t>
            </a:r>
          </a:p>
        </p:txBody>
      </p:sp>
      <p:sp>
        <p:nvSpPr>
          <p:cNvPr id="11" name="Rectangle 2">
            <a:extLst>
              <a:ext uri="{FF2B5EF4-FFF2-40B4-BE49-F238E27FC236}">
                <a16:creationId xmlns:a16="http://schemas.microsoft.com/office/drawing/2014/main" id="{78383C6D-2A1F-AB91-812D-99EC30850B47}"/>
              </a:ext>
            </a:extLst>
          </p:cNvPr>
          <p:cNvSpPr>
            <a:spLocks noGrp="1" noChangeArrowheads="1"/>
          </p:cNvSpPr>
          <p:nvPr>
            <p:ph type="title"/>
          </p:nvPr>
        </p:nvSpPr>
        <p:spPr>
          <a:xfrm>
            <a:off x="6480142" y="3651834"/>
            <a:ext cx="5645535" cy="1092259"/>
          </a:xfrm>
        </p:spPr>
        <p:txBody>
          <a:bodyPr>
            <a:normAutofit fontScale="90000"/>
          </a:bodyPr>
          <a:lstStyle/>
          <a:p>
            <a:pPr rtl="0"/>
            <a:r>
              <a:rPr lang="en-US" altLang="en-US" sz="3200" dirty="0">
                <a:solidFill>
                  <a:srgbClr val="FF0000"/>
                </a:solidFill>
                <a:latin typeface="+mn-lt"/>
              </a:rPr>
              <a:t>So, How do you solve this problem? </a:t>
            </a:r>
            <a:br>
              <a:rPr lang="en-US" altLang="en-US" sz="3200" dirty="0">
                <a:solidFill>
                  <a:srgbClr val="FF0000"/>
                </a:solidFill>
                <a:latin typeface="+mn-lt"/>
              </a:rPr>
            </a:br>
            <a:r>
              <a:rPr lang="en-US" altLang="en-US" sz="3200" dirty="0">
                <a:latin typeface="+mn-lt"/>
              </a:rPr>
              <a:t>Introducing while Loops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9" name="Rectangle 36">
            <a:extLst>
              <a:ext uri="{FF2B5EF4-FFF2-40B4-BE49-F238E27FC236}">
                <a16:creationId xmlns:a16="http://schemas.microsoft.com/office/drawing/2014/main" id="{4A7016F9-1A36-0D18-AE3A-7D9FC17B005B}"/>
              </a:ext>
            </a:extLst>
          </p:cNvPr>
          <p:cNvSpPr>
            <a:spLocks noGrp="1" noChangeArrowheads="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0F015AE-17BC-4F11-B75B-FE4802452918}" type="slidenum">
              <a:rPr lang="en-US" altLang="en-US" sz="1400"/>
              <a:pPr/>
              <a:t>5</a:t>
            </a:fld>
            <a:endParaRPr lang="en-US" altLang="en-US" sz="1400"/>
          </a:p>
        </p:txBody>
      </p:sp>
      <p:sp>
        <p:nvSpPr>
          <p:cNvPr id="9221" name="Rectangle 3">
            <a:extLst>
              <a:ext uri="{FF2B5EF4-FFF2-40B4-BE49-F238E27FC236}">
                <a16:creationId xmlns:a16="http://schemas.microsoft.com/office/drawing/2014/main" id="{AA133E11-7762-18EA-B3BB-5629AA998DC8}"/>
              </a:ext>
            </a:extLst>
          </p:cNvPr>
          <p:cNvSpPr>
            <a:spLocks noChangeArrowheads="1"/>
          </p:cNvSpPr>
          <p:nvPr/>
        </p:nvSpPr>
        <p:spPr bwMode="auto">
          <a:xfrm>
            <a:off x="750297" y="1232244"/>
            <a:ext cx="10561374" cy="4923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960438" indent="-609600">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1393825" indent="-533400">
              <a:spcBef>
                <a:spcPct val="20000"/>
              </a:spcBef>
              <a:buClr>
                <a:schemeClr val="tx1"/>
              </a:buClr>
              <a:buChar char="–"/>
              <a:defRPr sz="2800">
                <a:solidFill>
                  <a:schemeClr val="tx1"/>
                </a:solidFill>
                <a:latin typeface="Times New Roman" panose="02020603050405020304" pitchFamily="18" charset="0"/>
              </a:defRPr>
            </a:lvl2pPr>
            <a:lvl3pPr marL="1431925" indent="-4572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752600" indent="-381000">
              <a:spcBef>
                <a:spcPct val="20000"/>
              </a:spcBef>
              <a:buClr>
                <a:schemeClr val="tx1"/>
              </a:buClr>
              <a:buChar char="–"/>
              <a:defRPr sz="2000">
                <a:solidFill>
                  <a:schemeClr val="tx1"/>
                </a:solidFill>
                <a:latin typeface="Times New Roman" panose="02020603050405020304" pitchFamily="18" charset="0"/>
              </a:defRPr>
            </a:lvl4pPr>
            <a:lvl5pPr marL="2209800" indent="-381000">
              <a:spcBef>
                <a:spcPct val="20000"/>
              </a:spcBef>
              <a:buClr>
                <a:schemeClr val="tx2"/>
              </a:buClr>
              <a:buChar char="•"/>
              <a:defRPr sz="2000">
                <a:solidFill>
                  <a:schemeClr val="tx1"/>
                </a:solidFill>
                <a:latin typeface="Times New Roman" panose="02020603050405020304" pitchFamily="18" charset="0"/>
              </a:defRPr>
            </a:lvl5pPr>
            <a:lvl6pPr marL="2667000" indent="-3810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3124200" indent="-3810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581400" indent="-3810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4038600" indent="-3810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r>
              <a:rPr lang="en-US" altLang="en-US" sz="2200" dirty="0"/>
              <a:t>To write programs for executing statements repeatedly by using a </a:t>
            </a:r>
            <a:r>
              <a:rPr lang="en-US" altLang="en-US" sz="2200" b="1" dirty="0"/>
              <a:t>while</a:t>
            </a:r>
            <a:r>
              <a:rPr lang="en-US" altLang="en-US" sz="2200" dirty="0"/>
              <a:t> loop (§5.2).</a:t>
            </a:r>
          </a:p>
          <a:p>
            <a:r>
              <a:rPr lang="en-US" altLang="en-US" sz="2200" dirty="0"/>
              <a:t>To develop loops following the loop design strategy (§§5.2.1-5.2.3).</a:t>
            </a:r>
          </a:p>
          <a:p>
            <a:r>
              <a:rPr lang="en-US" altLang="en-US" sz="2200" dirty="0"/>
              <a:t>To control a loop with the user’s confirmation (§5.2.4).</a:t>
            </a:r>
          </a:p>
          <a:p>
            <a:r>
              <a:rPr lang="en-US" altLang="en-US" sz="2200" dirty="0"/>
              <a:t>To control a loop with a sentinel value (§5.2.5).</a:t>
            </a:r>
          </a:p>
          <a:p>
            <a:r>
              <a:rPr lang="en-US" altLang="en-US" sz="2200" dirty="0"/>
              <a:t>To obtain a large amount of input from a file by using input redirection instead of typing from the keyboard (§5.2.6).</a:t>
            </a:r>
          </a:p>
          <a:p>
            <a:r>
              <a:rPr lang="en-US" altLang="en-US" sz="2200" dirty="0"/>
              <a:t>To use </a:t>
            </a:r>
            <a:r>
              <a:rPr lang="en-US" altLang="en-US" sz="2200" b="1" dirty="0"/>
              <a:t>for</a:t>
            </a:r>
            <a:r>
              <a:rPr lang="en-US" altLang="en-US" sz="2200" dirty="0"/>
              <a:t> loops to implement counter-controlled loops (§5.3).</a:t>
            </a:r>
          </a:p>
          <a:p>
            <a:r>
              <a:rPr lang="en-US" altLang="en-US" sz="2200" dirty="0"/>
              <a:t>To write nested loops (§5.4).</a:t>
            </a:r>
          </a:p>
          <a:p>
            <a:r>
              <a:rPr lang="en-US" altLang="en-US" sz="2200" dirty="0"/>
              <a:t>To learn the techniques for minimizing numerical errors (§5.5).</a:t>
            </a:r>
          </a:p>
          <a:p>
            <a:r>
              <a:rPr lang="en-US" altLang="en-US" sz="2200" dirty="0"/>
              <a:t>To learn loops from a variety of examples (</a:t>
            </a:r>
            <a:r>
              <a:rPr lang="en-US" altLang="en-US" sz="2200" b="1" dirty="0"/>
              <a:t>GCD</a:t>
            </a:r>
            <a:r>
              <a:rPr lang="en-US" altLang="en-US" sz="2200" dirty="0"/>
              <a:t>, </a:t>
            </a:r>
            <a:r>
              <a:rPr lang="en-US" altLang="en-US" sz="2200" b="1" dirty="0" err="1"/>
              <a:t>FutureTuition</a:t>
            </a:r>
            <a:r>
              <a:rPr lang="en-US" altLang="en-US" sz="2200" dirty="0"/>
              <a:t>, </a:t>
            </a:r>
            <a:r>
              <a:rPr lang="en-US" altLang="en-US" sz="2200" b="1" dirty="0" err="1"/>
              <a:t>MonteCarloSimulation</a:t>
            </a:r>
            <a:r>
              <a:rPr lang="en-US" altLang="en-US" sz="2200" dirty="0"/>
              <a:t>, </a:t>
            </a:r>
            <a:r>
              <a:rPr lang="en-US" altLang="en-US" sz="2200" b="1" dirty="0" err="1"/>
              <a:t>PrimeNumber</a:t>
            </a:r>
            <a:r>
              <a:rPr lang="en-US" altLang="en-US" sz="2200" dirty="0"/>
              <a:t>) (§§5.6, 5.8).</a:t>
            </a:r>
          </a:p>
          <a:p>
            <a:r>
              <a:rPr lang="en-US" altLang="en-US" sz="2200" dirty="0"/>
              <a:t>To implement program control with </a:t>
            </a:r>
            <a:r>
              <a:rPr lang="en-US" altLang="en-US" sz="2200" b="1" dirty="0"/>
              <a:t>break</a:t>
            </a:r>
            <a:r>
              <a:rPr lang="en-US" altLang="en-US" sz="2200" dirty="0"/>
              <a:t> and </a:t>
            </a:r>
            <a:r>
              <a:rPr lang="en-US" altLang="en-US" sz="2200" b="1" dirty="0"/>
              <a:t>continue</a:t>
            </a:r>
            <a:r>
              <a:rPr lang="en-US" altLang="en-US" sz="2200" dirty="0"/>
              <a:t> (§5.7).</a:t>
            </a:r>
          </a:p>
        </p:txBody>
      </p:sp>
      <p:sp>
        <p:nvSpPr>
          <p:cNvPr id="4" name="Rectangle 2">
            <a:extLst>
              <a:ext uri="{FF2B5EF4-FFF2-40B4-BE49-F238E27FC236}">
                <a16:creationId xmlns:a16="http://schemas.microsoft.com/office/drawing/2014/main" id="{7F4E241A-FDB6-66AA-2003-BB86A3C27684}"/>
              </a:ext>
            </a:extLst>
          </p:cNvPr>
          <p:cNvSpPr txBox="1">
            <a:spLocks noChangeArrowheads="1"/>
          </p:cNvSpPr>
          <p:nvPr/>
        </p:nvSpPr>
        <p:spPr>
          <a:xfrm>
            <a:off x="1909763" y="88105"/>
            <a:ext cx="8458200"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Objectives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Slide Number Placeholder 4">
            <a:extLst>
              <a:ext uri="{FF2B5EF4-FFF2-40B4-BE49-F238E27FC236}">
                <a16:creationId xmlns:a16="http://schemas.microsoft.com/office/drawing/2014/main" id="{658B9EC3-75A3-05A1-D2EC-7CEB42306CE1}"/>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DEA7200-C43C-4CF4-94B8-1D5853943B6C}" type="slidenum">
              <a:rPr lang="en-US" altLang="en-US" sz="1400"/>
              <a:pPr/>
              <a:t>6</a:t>
            </a:fld>
            <a:endParaRPr lang="en-US" altLang="en-US" sz="1400"/>
          </a:p>
        </p:txBody>
      </p:sp>
      <p:sp>
        <p:nvSpPr>
          <p:cNvPr id="10245" name="Rectangle 11">
            <a:extLst>
              <a:ext uri="{FF2B5EF4-FFF2-40B4-BE49-F238E27FC236}">
                <a16:creationId xmlns:a16="http://schemas.microsoft.com/office/drawing/2014/main" id="{224CDCB1-4A36-F13F-6039-B0480EE8F432}"/>
              </a:ext>
            </a:extLst>
          </p:cNvPr>
          <p:cNvSpPr>
            <a:spLocks noChangeArrowheads="1"/>
          </p:cNvSpPr>
          <p:nvPr/>
        </p:nvSpPr>
        <p:spPr bwMode="auto">
          <a:xfrm>
            <a:off x="3348038" y="2166939"/>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0249" name="Rectangle 16">
            <a:extLst>
              <a:ext uri="{FF2B5EF4-FFF2-40B4-BE49-F238E27FC236}">
                <a16:creationId xmlns:a16="http://schemas.microsoft.com/office/drawing/2014/main" id="{A9B4872E-C477-7AF2-C419-9C3609013EAD}"/>
              </a:ext>
            </a:extLst>
          </p:cNvPr>
          <p:cNvSpPr>
            <a:spLocks noChangeArrowheads="1"/>
          </p:cNvSpPr>
          <p:nvPr/>
        </p:nvSpPr>
        <p:spPr bwMode="auto">
          <a:xfrm>
            <a:off x="3348038" y="2166939"/>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B95F3AF7-B418-21E6-2C5F-76B3087963EB}"/>
              </a:ext>
            </a:extLst>
          </p:cNvPr>
          <p:cNvSpPr txBox="1">
            <a:spLocks noChangeArrowheads="1"/>
          </p:cNvSpPr>
          <p:nvPr/>
        </p:nvSpPr>
        <p:spPr>
          <a:xfrm>
            <a:off x="1909763" y="88105"/>
            <a:ext cx="8458200"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while Loop Flow Chart</a:t>
            </a:r>
          </a:p>
        </p:txBody>
      </p:sp>
      <p:pic>
        <p:nvPicPr>
          <p:cNvPr id="4" name="Picture 3">
            <a:extLst>
              <a:ext uri="{FF2B5EF4-FFF2-40B4-BE49-F238E27FC236}">
                <a16:creationId xmlns:a16="http://schemas.microsoft.com/office/drawing/2014/main" id="{1410AEF2-0303-EB83-C696-2271724B89AE}"/>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1909082" y="2430470"/>
            <a:ext cx="3188388" cy="4005923"/>
          </a:xfrm>
          <a:prstGeom prst="rect">
            <a:avLst/>
          </a:prstGeom>
        </p:spPr>
      </p:pic>
      <p:pic>
        <p:nvPicPr>
          <p:cNvPr id="6" name="Picture 5">
            <a:extLst>
              <a:ext uri="{FF2B5EF4-FFF2-40B4-BE49-F238E27FC236}">
                <a16:creationId xmlns:a16="http://schemas.microsoft.com/office/drawing/2014/main" id="{AD814295-7A74-B1D0-AF09-0E3617C56F38}"/>
              </a:ext>
            </a:extLst>
          </p:cNvPr>
          <p:cNvPicPr>
            <a:picLocks noChangeAspect="1"/>
          </p:cNvPicPr>
          <p:nvPr/>
        </p:nvPicPr>
        <p:blipFill>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1026540" y="1338148"/>
            <a:ext cx="4774401" cy="897134"/>
          </a:xfrm>
          <a:prstGeom prst="rect">
            <a:avLst/>
          </a:prstGeom>
          <a:ln>
            <a:solidFill>
              <a:srgbClr val="C00000"/>
            </a:solidFill>
          </a:ln>
        </p:spPr>
      </p:pic>
      <p:pic>
        <p:nvPicPr>
          <p:cNvPr id="8" name="Picture 7">
            <a:extLst>
              <a:ext uri="{FF2B5EF4-FFF2-40B4-BE49-F238E27FC236}">
                <a16:creationId xmlns:a16="http://schemas.microsoft.com/office/drawing/2014/main" id="{C7A18DFD-7754-5989-7E87-03CA6B3FAA17}"/>
              </a:ext>
            </a:extLst>
          </p:cNvPr>
          <p:cNvPicPr>
            <a:picLocks noChangeAspect="1"/>
          </p:cNvPicPr>
          <p:nvPr/>
        </p:nvPicPr>
        <p:blipFill>
          <a:blip r:embed="rId6">
            <a:clrChange>
              <a:clrFrom>
                <a:srgbClr val="FFFFFF"/>
              </a:clrFrom>
              <a:clrTo>
                <a:srgbClr val="FFFFFF">
                  <a:alpha val="0"/>
                </a:srgbClr>
              </a:clrTo>
            </a:clrChange>
            <a:extLst>
              <a:ext uri="{BEBA8EAE-BF5A-486C-A8C5-ECC9F3942E4B}">
                <a14:imgProps xmlns:a14="http://schemas.microsoft.com/office/drawing/2010/main">
                  <a14:imgLayer r:embed="rId7">
                    <a14:imgEffect>
                      <a14:sharpenSoften amount="50000"/>
                    </a14:imgEffect>
                    <a14:imgEffect>
                      <a14:brightnessContrast contrast="-40000"/>
                    </a14:imgEffect>
                  </a14:imgLayer>
                </a14:imgProps>
              </a:ext>
            </a:extLst>
          </a:blip>
          <a:stretch>
            <a:fillRect/>
          </a:stretch>
        </p:blipFill>
        <p:spPr>
          <a:xfrm>
            <a:off x="7327769" y="2737710"/>
            <a:ext cx="3571857" cy="3796136"/>
          </a:xfrm>
          <a:prstGeom prst="rect">
            <a:avLst/>
          </a:prstGeom>
        </p:spPr>
      </p:pic>
      <p:pic>
        <p:nvPicPr>
          <p:cNvPr id="10" name="Picture 9">
            <a:extLst>
              <a:ext uri="{FF2B5EF4-FFF2-40B4-BE49-F238E27FC236}">
                <a16:creationId xmlns:a16="http://schemas.microsoft.com/office/drawing/2014/main" id="{E8078477-C677-C215-1E66-FB75221E4F0E}"/>
              </a:ext>
            </a:extLst>
          </p:cNvPr>
          <p:cNvPicPr>
            <a:picLocks noChangeAspect="1"/>
          </p:cNvPicPr>
          <p:nvPr/>
        </p:nvPicPr>
        <p:blipFill>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sharpenSoften amount="50000"/>
                    </a14:imgEffect>
                    <a14:imgEffect>
                      <a14:brightnessContrast contrast="-40000"/>
                    </a14:imgEffect>
                  </a14:imgLayer>
                </a14:imgProps>
              </a:ext>
            </a:extLst>
          </a:blip>
          <a:stretch>
            <a:fillRect/>
          </a:stretch>
        </p:blipFill>
        <p:spPr>
          <a:xfrm>
            <a:off x="6144697" y="1330344"/>
            <a:ext cx="5982535" cy="1286054"/>
          </a:xfrm>
          <a:prstGeom prst="rect">
            <a:avLst/>
          </a:prstGeom>
          <a:ln>
            <a:solidFill>
              <a:srgbClr val="C00000"/>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Slide Number Placeholder 4">
            <a:extLst>
              <a:ext uri="{FF2B5EF4-FFF2-40B4-BE49-F238E27FC236}">
                <a16:creationId xmlns:a16="http://schemas.microsoft.com/office/drawing/2014/main" id="{6F663B9F-96C6-5E18-BA02-49C2641654CA}"/>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75DDD09-4F95-4C02-AAB4-39B1EA01EFC3}" type="slidenum">
              <a:rPr lang="en-US" altLang="en-US" sz="1400"/>
              <a:pPr/>
              <a:t>7</a:t>
            </a:fld>
            <a:endParaRPr lang="en-US" altLang="en-US" sz="1400"/>
          </a:p>
        </p:txBody>
      </p:sp>
      <p:sp>
        <p:nvSpPr>
          <p:cNvPr id="11268" name="Rectangle 4">
            <a:extLst>
              <a:ext uri="{FF2B5EF4-FFF2-40B4-BE49-F238E27FC236}">
                <a16:creationId xmlns:a16="http://schemas.microsoft.com/office/drawing/2014/main" id="{D14B24B6-009D-54A5-A306-A0C74E93D737}"/>
              </a:ext>
            </a:extLst>
          </p:cNvPr>
          <p:cNvSpPr>
            <a:spLocks noChangeArrowheads="1"/>
          </p:cNvSpPr>
          <p:nvPr/>
        </p:nvSpPr>
        <p:spPr bwMode="auto">
          <a:xfrm>
            <a:off x="3348038" y="2166939"/>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pic>
        <p:nvPicPr>
          <p:cNvPr id="10" name="Picture 9">
            <a:extLst>
              <a:ext uri="{FF2B5EF4-FFF2-40B4-BE49-F238E27FC236}">
                <a16:creationId xmlns:a16="http://schemas.microsoft.com/office/drawing/2014/main" id="{57E885C5-A935-5C26-52C9-CE2BDAE229B6}"/>
              </a:ext>
            </a:extLst>
          </p:cNvPr>
          <p:cNvPicPr>
            <a:picLocks noChangeAspect="1"/>
          </p:cNvPicPr>
          <p:nvPr/>
        </p:nvPicPr>
        <p:blipFill>
          <a:blip r:embed="rId2"/>
          <a:stretch>
            <a:fillRect/>
          </a:stretch>
        </p:blipFill>
        <p:spPr>
          <a:xfrm>
            <a:off x="736668" y="1739180"/>
            <a:ext cx="5743382" cy="2035465"/>
          </a:xfrm>
          <a:prstGeom prst="rect">
            <a:avLst/>
          </a:prstGeom>
        </p:spPr>
      </p:pic>
      <p:sp>
        <p:nvSpPr>
          <p:cNvPr id="11270" name="Rectangle 8">
            <a:extLst>
              <a:ext uri="{FF2B5EF4-FFF2-40B4-BE49-F238E27FC236}">
                <a16:creationId xmlns:a16="http://schemas.microsoft.com/office/drawing/2014/main" id="{17D0B471-EE4F-FDFC-AE0E-A4F60928E029}"/>
              </a:ext>
            </a:extLst>
          </p:cNvPr>
          <p:cNvSpPr>
            <a:spLocks noChangeArrowheads="1"/>
          </p:cNvSpPr>
          <p:nvPr/>
        </p:nvSpPr>
        <p:spPr bwMode="auto">
          <a:xfrm>
            <a:off x="3348038" y="2166939"/>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1271" name="Rectangle 10">
            <a:extLst>
              <a:ext uri="{FF2B5EF4-FFF2-40B4-BE49-F238E27FC236}">
                <a16:creationId xmlns:a16="http://schemas.microsoft.com/office/drawing/2014/main" id="{F1908D03-2E4E-83EF-44C4-36FF1113B98D}"/>
              </a:ext>
            </a:extLst>
          </p:cNvPr>
          <p:cNvSpPr>
            <a:spLocks noChangeArrowheads="1"/>
          </p:cNvSpPr>
          <p:nvPr/>
        </p:nvSpPr>
        <p:spPr bwMode="auto">
          <a:xfrm>
            <a:off x="719300" y="1700775"/>
            <a:ext cx="5727584" cy="384175"/>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1272" name="AutoShape 11">
            <a:extLst>
              <a:ext uri="{FF2B5EF4-FFF2-40B4-BE49-F238E27FC236}">
                <a16:creationId xmlns:a16="http://schemas.microsoft.com/office/drawing/2014/main" id="{EFF1C19D-AB2D-0E57-FB45-6A362073ACCB}"/>
              </a:ext>
            </a:extLst>
          </p:cNvPr>
          <p:cNvSpPr>
            <a:spLocks noChangeArrowheads="1"/>
          </p:cNvSpPr>
          <p:nvPr/>
        </p:nvSpPr>
        <p:spPr bwMode="auto">
          <a:xfrm>
            <a:off x="6843712" y="1189662"/>
            <a:ext cx="3533775" cy="384175"/>
          </a:xfrm>
          <a:prstGeom prst="wedgeRoundRectCallout">
            <a:avLst>
              <a:gd name="adj1" fmla="val -79922"/>
              <a:gd name="adj2" fmla="val 147971"/>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t>Initialize count</a:t>
            </a:r>
          </a:p>
        </p:txBody>
      </p:sp>
      <p:sp>
        <p:nvSpPr>
          <p:cNvPr id="11273" name="Rectangle 12">
            <a:extLst>
              <a:ext uri="{FF2B5EF4-FFF2-40B4-BE49-F238E27FC236}">
                <a16:creationId xmlns:a16="http://schemas.microsoft.com/office/drawing/2014/main" id="{E2AE9311-8093-16F2-4503-4509DDB77A4B}"/>
              </a:ext>
            </a:extLst>
          </p:cNvPr>
          <p:cNvSpPr>
            <a:spLocks noChangeArrowheads="1"/>
          </p:cNvSpPr>
          <p:nvPr/>
        </p:nvSpPr>
        <p:spPr bwMode="auto">
          <a:xfrm>
            <a:off x="8208275" y="359650"/>
            <a:ext cx="1524000" cy="381000"/>
          </a:xfrm>
          <a:prstGeom prst="rect">
            <a:avLst/>
          </a:prstGeom>
          <a:solidFill>
            <a:schemeClr val="tx1"/>
          </a:solidFill>
          <a:ln w="12700">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a:solidFill>
                  <a:schemeClr val="bg2"/>
                </a:solidFill>
                <a:latin typeface="Forte" panose="03060902040502070203" pitchFamily="66" charset="0"/>
              </a:rPr>
              <a:t>animation</a:t>
            </a:r>
          </a:p>
        </p:txBody>
      </p:sp>
      <p:sp>
        <p:nvSpPr>
          <p:cNvPr id="2" name="Rectangle 2">
            <a:extLst>
              <a:ext uri="{FF2B5EF4-FFF2-40B4-BE49-F238E27FC236}">
                <a16:creationId xmlns:a16="http://schemas.microsoft.com/office/drawing/2014/main" id="{16C52608-DCC1-B9E6-1E83-21F54F41A0CE}"/>
              </a:ext>
            </a:extLst>
          </p:cNvPr>
          <p:cNvSpPr txBox="1">
            <a:spLocks noChangeArrowheads="1"/>
          </p:cNvSpPr>
          <p:nvPr/>
        </p:nvSpPr>
        <p:spPr>
          <a:xfrm>
            <a:off x="1909763" y="88105"/>
            <a:ext cx="3994212"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Trace while Loop</a:t>
            </a:r>
          </a:p>
        </p:txBody>
      </p:sp>
      <p:pic>
        <p:nvPicPr>
          <p:cNvPr id="8" name="Picture 7">
            <a:extLst>
              <a:ext uri="{FF2B5EF4-FFF2-40B4-BE49-F238E27FC236}">
                <a16:creationId xmlns:a16="http://schemas.microsoft.com/office/drawing/2014/main" id="{6A86B827-5275-3F9F-8B8C-3CFC8B6AEE3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6621005" y="3935583"/>
            <a:ext cx="5503035" cy="2527412"/>
          </a:xfrm>
          <a:prstGeom prst="rect">
            <a:avLst/>
          </a:prstGeom>
        </p:spPr>
      </p:pic>
      <p:sp>
        <p:nvSpPr>
          <p:cNvPr id="12" name="AutoShape 11">
            <a:extLst>
              <a:ext uri="{FF2B5EF4-FFF2-40B4-BE49-F238E27FC236}">
                <a16:creationId xmlns:a16="http://schemas.microsoft.com/office/drawing/2014/main" id="{1C0A7291-DE79-395E-A516-B87523B00BAD}"/>
              </a:ext>
            </a:extLst>
          </p:cNvPr>
          <p:cNvSpPr>
            <a:spLocks noChangeArrowheads="1"/>
          </p:cNvSpPr>
          <p:nvPr/>
        </p:nvSpPr>
        <p:spPr bwMode="auto">
          <a:xfrm>
            <a:off x="8143392" y="2397771"/>
            <a:ext cx="1588883" cy="461665"/>
          </a:xfrm>
          <a:prstGeom prst="wedgeRoundRectCallout">
            <a:avLst>
              <a:gd name="adj1" fmla="val -24189"/>
              <a:gd name="adj2" fmla="val 41779"/>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dirty="0">
                <a:solidFill>
                  <a:schemeClr val="accent2">
                    <a:lumMod val="75000"/>
                  </a:schemeClr>
                </a:solidFill>
              </a:rPr>
              <a:t>Count = 0</a:t>
            </a:r>
          </a:p>
        </p:txBody>
      </p:sp>
      <p:sp>
        <p:nvSpPr>
          <p:cNvPr id="13" name="AutoShape 11">
            <a:extLst>
              <a:ext uri="{FF2B5EF4-FFF2-40B4-BE49-F238E27FC236}">
                <a16:creationId xmlns:a16="http://schemas.microsoft.com/office/drawing/2014/main" id="{E2225BA5-09DF-BE79-0984-86A8416D332E}"/>
              </a:ext>
            </a:extLst>
          </p:cNvPr>
          <p:cNvSpPr>
            <a:spLocks noChangeArrowheads="1"/>
          </p:cNvSpPr>
          <p:nvPr/>
        </p:nvSpPr>
        <p:spPr bwMode="auto">
          <a:xfrm>
            <a:off x="4326953" y="5156530"/>
            <a:ext cx="1588883" cy="461665"/>
          </a:xfrm>
          <a:prstGeom prst="wedgeRoundRectCallout">
            <a:avLst>
              <a:gd name="adj1" fmla="val 104191"/>
              <a:gd name="adj2" fmla="val 102722"/>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dirty="0"/>
              <a:t>The result</a:t>
            </a:r>
          </a:p>
        </p:txBody>
      </p:sp>
      <p:sp>
        <p:nvSpPr>
          <p:cNvPr id="14" name="Rectangle 10">
            <a:extLst>
              <a:ext uri="{FF2B5EF4-FFF2-40B4-BE49-F238E27FC236}">
                <a16:creationId xmlns:a16="http://schemas.microsoft.com/office/drawing/2014/main" id="{E8189DF2-5271-E730-8DD9-CC075AA61E6D}"/>
              </a:ext>
            </a:extLst>
          </p:cNvPr>
          <p:cNvSpPr>
            <a:spLocks noChangeArrowheads="1"/>
          </p:cNvSpPr>
          <p:nvPr/>
        </p:nvSpPr>
        <p:spPr bwMode="auto">
          <a:xfrm>
            <a:off x="6621005" y="5284163"/>
            <a:ext cx="5503035" cy="384175"/>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Slide Number Placeholder 4">
            <a:extLst>
              <a:ext uri="{FF2B5EF4-FFF2-40B4-BE49-F238E27FC236}">
                <a16:creationId xmlns:a16="http://schemas.microsoft.com/office/drawing/2014/main" id="{CDC5EB9E-0A16-BCE2-A7AD-0C3312664178}"/>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4F5FB1F-0806-4A7D-95D6-D3968DF63337}" type="slidenum">
              <a:rPr lang="en-US" altLang="en-US" sz="1400"/>
              <a:pPr/>
              <a:t>8</a:t>
            </a:fld>
            <a:endParaRPr lang="en-US" altLang="en-US" sz="1400"/>
          </a:p>
        </p:txBody>
      </p:sp>
      <p:sp>
        <p:nvSpPr>
          <p:cNvPr id="12292" name="Rectangle 3">
            <a:extLst>
              <a:ext uri="{FF2B5EF4-FFF2-40B4-BE49-F238E27FC236}">
                <a16:creationId xmlns:a16="http://schemas.microsoft.com/office/drawing/2014/main" id="{55D3F3A2-9778-2173-B8E5-96A1305665D2}"/>
              </a:ext>
            </a:extLst>
          </p:cNvPr>
          <p:cNvSpPr>
            <a:spLocks noChangeArrowheads="1"/>
          </p:cNvSpPr>
          <p:nvPr/>
        </p:nvSpPr>
        <p:spPr bwMode="auto">
          <a:xfrm>
            <a:off x="3348038" y="2166939"/>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4" name="Rectangle 12">
            <a:extLst>
              <a:ext uri="{FF2B5EF4-FFF2-40B4-BE49-F238E27FC236}">
                <a16:creationId xmlns:a16="http://schemas.microsoft.com/office/drawing/2014/main" id="{870A4CF5-3430-0B99-6DF2-27C40B171A0B}"/>
              </a:ext>
            </a:extLst>
          </p:cNvPr>
          <p:cNvSpPr>
            <a:spLocks noChangeArrowheads="1"/>
          </p:cNvSpPr>
          <p:nvPr/>
        </p:nvSpPr>
        <p:spPr bwMode="auto">
          <a:xfrm>
            <a:off x="8208275" y="359650"/>
            <a:ext cx="1524000" cy="381000"/>
          </a:xfrm>
          <a:prstGeom prst="rect">
            <a:avLst/>
          </a:prstGeom>
          <a:solidFill>
            <a:schemeClr val="tx1"/>
          </a:solidFill>
          <a:ln w="12700">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a:solidFill>
                  <a:schemeClr val="bg2"/>
                </a:solidFill>
                <a:latin typeface="Forte" panose="03060902040502070203" pitchFamily="66" charset="0"/>
              </a:rPr>
              <a:t>animation</a:t>
            </a:r>
          </a:p>
        </p:txBody>
      </p:sp>
      <p:sp>
        <p:nvSpPr>
          <p:cNvPr id="5" name="Rectangle 2">
            <a:extLst>
              <a:ext uri="{FF2B5EF4-FFF2-40B4-BE49-F238E27FC236}">
                <a16:creationId xmlns:a16="http://schemas.microsoft.com/office/drawing/2014/main" id="{35B4CB59-D895-0216-A457-73AD3899D3F6}"/>
              </a:ext>
            </a:extLst>
          </p:cNvPr>
          <p:cNvSpPr txBox="1">
            <a:spLocks noChangeArrowheads="1"/>
          </p:cNvSpPr>
          <p:nvPr/>
        </p:nvSpPr>
        <p:spPr>
          <a:xfrm>
            <a:off x="1909763" y="88105"/>
            <a:ext cx="3994212"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Trace while Loop</a:t>
            </a:r>
          </a:p>
        </p:txBody>
      </p:sp>
      <p:pic>
        <p:nvPicPr>
          <p:cNvPr id="6" name="Picture 5">
            <a:extLst>
              <a:ext uri="{FF2B5EF4-FFF2-40B4-BE49-F238E27FC236}">
                <a16:creationId xmlns:a16="http://schemas.microsoft.com/office/drawing/2014/main" id="{A3EA8729-D084-C20E-2484-570BFB2C64A6}"/>
              </a:ext>
            </a:extLst>
          </p:cNvPr>
          <p:cNvPicPr>
            <a:picLocks noChangeAspect="1"/>
          </p:cNvPicPr>
          <p:nvPr/>
        </p:nvPicPr>
        <p:blipFill>
          <a:blip r:embed="rId2"/>
          <a:stretch>
            <a:fillRect/>
          </a:stretch>
        </p:blipFill>
        <p:spPr>
          <a:xfrm>
            <a:off x="736668" y="1739180"/>
            <a:ext cx="5743382" cy="2035465"/>
          </a:xfrm>
          <a:prstGeom prst="rect">
            <a:avLst/>
          </a:prstGeom>
        </p:spPr>
      </p:pic>
      <p:sp>
        <p:nvSpPr>
          <p:cNvPr id="7" name="Rectangle 10">
            <a:extLst>
              <a:ext uri="{FF2B5EF4-FFF2-40B4-BE49-F238E27FC236}">
                <a16:creationId xmlns:a16="http://schemas.microsoft.com/office/drawing/2014/main" id="{2CED7952-0210-BA1F-BB00-07B93F26AFE6}"/>
              </a:ext>
            </a:extLst>
          </p:cNvPr>
          <p:cNvSpPr>
            <a:spLocks noChangeArrowheads="1"/>
          </p:cNvSpPr>
          <p:nvPr/>
        </p:nvSpPr>
        <p:spPr bwMode="auto">
          <a:xfrm>
            <a:off x="719300" y="2046295"/>
            <a:ext cx="5727584" cy="384175"/>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8" name="AutoShape 11">
            <a:extLst>
              <a:ext uri="{FF2B5EF4-FFF2-40B4-BE49-F238E27FC236}">
                <a16:creationId xmlns:a16="http://schemas.microsoft.com/office/drawing/2014/main" id="{1513F347-6717-6C1E-2078-C1C806DCDC3B}"/>
              </a:ext>
            </a:extLst>
          </p:cNvPr>
          <p:cNvSpPr>
            <a:spLocks noChangeArrowheads="1"/>
          </p:cNvSpPr>
          <p:nvPr/>
        </p:nvSpPr>
        <p:spPr bwMode="auto">
          <a:xfrm>
            <a:off x="6843712" y="1189662"/>
            <a:ext cx="3533775" cy="384175"/>
          </a:xfrm>
          <a:prstGeom prst="wedgeRoundRectCallout">
            <a:avLst>
              <a:gd name="adj1" fmla="val -77932"/>
              <a:gd name="adj2" fmla="val 243178"/>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t>(count &lt; 2) is true</a:t>
            </a:r>
          </a:p>
        </p:txBody>
      </p:sp>
      <p:pic>
        <p:nvPicPr>
          <p:cNvPr id="9" name="Picture 8">
            <a:extLst>
              <a:ext uri="{FF2B5EF4-FFF2-40B4-BE49-F238E27FC236}">
                <a16:creationId xmlns:a16="http://schemas.microsoft.com/office/drawing/2014/main" id="{91AAA7FB-A402-DC51-CEB4-8CFCD4BED53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6621005" y="3935583"/>
            <a:ext cx="5503035" cy="2527412"/>
          </a:xfrm>
          <a:prstGeom prst="rect">
            <a:avLst/>
          </a:prstGeom>
        </p:spPr>
      </p:pic>
      <p:sp>
        <p:nvSpPr>
          <p:cNvPr id="10" name="AutoShape 11">
            <a:extLst>
              <a:ext uri="{FF2B5EF4-FFF2-40B4-BE49-F238E27FC236}">
                <a16:creationId xmlns:a16="http://schemas.microsoft.com/office/drawing/2014/main" id="{815B58DB-8D7D-95C0-893A-34A494F3AA93}"/>
              </a:ext>
            </a:extLst>
          </p:cNvPr>
          <p:cNvSpPr>
            <a:spLocks noChangeArrowheads="1"/>
          </p:cNvSpPr>
          <p:nvPr/>
        </p:nvSpPr>
        <p:spPr bwMode="auto">
          <a:xfrm>
            <a:off x="8143392" y="2397771"/>
            <a:ext cx="1588883" cy="461665"/>
          </a:xfrm>
          <a:prstGeom prst="wedgeRoundRectCallout">
            <a:avLst>
              <a:gd name="adj1" fmla="val -24189"/>
              <a:gd name="adj2" fmla="val 41779"/>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dirty="0">
                <a:solidFill>
                  <a:schemeClr val="accent2">
                    <a:lumMod val="75000"/>
                  </a:schemeClr>
                </a:solidFill>
              </a:rPr>
              <a:t>Count = 0</a:t>
            </a:r>
          </a:p>
        </p:txBody>
      </p:sp>
      <p:sp>
        <p:nvSpPr>
          <p:cNvPr id="11" name="AutoShape 11">
            <a:extLst>
              <a:ext uri="{FF2B5EF4-FFF2-40B4-BE49-F238E27FC236}">
                <a16:creationId xmlns:a16="http://schemas.microsoft.com/office/drawing/2014/main" id="{51B4E778-D963-A7F2-1A1E-807F0BC49BC0}"/>
              </a:ext>
            </a:extLst>
          </p:cNvPr>
          <p:cNvSpPr>
            <a:spLocks noChangeArrowheads="1"/>
          </p:cNvSpPr>
          <p:nvPr/>
        </p:nvSpPr>
        <p:spPr bwMode="auto">
          <a:xfrm>
            <a:off x="4326953" y="5156530"/>
            <a:ext cx="1588883" cy="461665"/>
          </a:xfrm>
          <a:prstGeom prst="wedgeRoundRectCallout">
            <a:avLst>
              <a:gd name="adj1" fmla="val 104191"/>
              <a:gd name="adj2" fmla="val 102722"/>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dirty="0"/>
              <a:t>The result</a:t>
            </a:r>
          </a:p>
        </p:txBody>
      </p:sp>
      <p:sp>
        <p:nvSpPr>
          <p:cNvPr id="12" name="Rectangle 10">
            <a:extLst>
              <a:ext uri="{FF2B5EF4-FFF2-40B4-BE49-F238E27FC236}">
                <a16:creationId xmlns:a16="http://schemas.microsoft.com/office/drawing/2014/main" id="{C673C94F-6231-E549-8AE9-9629568524B5}"/>
              </a:ext>
            </a:extLst>
          </p:cNvPr>
          <p:cNvSpPr>
            <a:spLocks noChangeArrowheads="1"/>
          </p:cNvSpPr>
          <p:nvPr/>
        </p:nvSpPr>
        <p:spPr bwMode="auto">
          <a:xfrm>
            <a:off x="6621005" y="5284163"/>
            <a:ext cx="5503035" cy="384175"/>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Slide Number Placeholder 4">
            <a:extLst>
              <a:ext uri="{FF2B5EF4-FFF2-40B4-BE49-F238E27FC236}">
                <a16:creationId xmlns:a16="http://schemas.microsoft.com/office/drawing/2014/main" id="{686E18B0-C041-ED7F-600A-EC8EA6A9876F}"/>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6E3706D-D1C1-417F-9AFB-D958399F7A40}" type="slidenum">
              <a:rPr lang="en-US" altLang="en-US" sz="1400"/>
              <a:pPr/>
              <a:t>9</a:t>
            </a:fld>
            <a:endParaRPr lang="en-US" altLang="en-US" sz="1400" dirty="0"/>
          </a:p>
        </p:txBody>
      </p:sp>
      <p:sp>
        <p:nvSpPr>
          <p:cNvPr id="13316" name="Rectangle 3">
            <a:extLst>
              <a:ext uri="{FF2B5EF4-FFF2-40B4-BE49-F238E27FC236}">
                <a16:creationId xmlns:a16="http://schemas.microsoft.com/office/drawing/2014/main" id="{F0F578FF-460C-5431-FC59-9A5C7108E28D}"/>
              </a:ext>
            </a:extLst>
          </p:cNvPr>
          <p:cNvSpPr>
            <a:spLocks noChangeArrowheads="1"/>
          </p:cNvSpPr>
          <p:nvPr/>
        </p:nvSpPr>
        <p:spPr bwMode="auto">
          <a:xfrm>
            <a:off x="3348038" y="2166939"/>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4" name="Rectangle 12">
            <a:extLst>
              <a:ext uri="{FF2B5EF4-FFF2-40B4-BE49-F238E27FC236}">
                <a16:creationId xmlns:a16="http://schemas.microsoft.com/office/drawing/2014/main" id="{48F716DD-157A-3E30-E697-1FA308AA58C0}"/>
              </a:ext>
            </a:extLst>
          </p:cNvPr>
          <p:cNvSpPr>
            <a:spLocks noChangeArrowheads="1"/>
          </p:cNvSpPr>
          <p:nvPr/>
        </p:nvSpPr>
        <p:spPr bwMode="auto">
          <a:xfrm>
            <a:off x="8208275" y="359650"/>
            <a:ext cx="1524000" cy="381000"/>
          </a:xfrm>
          <a:prstGeom prst="rect">
            <a:avLst/>
          </a:prstGeom>
          <a:solidFill>
            <a:schemeClr val="tx1"/>
          </a:solidFill>
          <a:ln w="12700">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a:solidFill>
                  <a:schemeClr val="bg2"/>
                </a:solidFill>
                <a:latin typeface="Forte" panose="03060902040502070203" pitchFamily="66" charset="0"/>
              </a:rPr>
              <a:t>animation</a:t>
            </a:r>
          </a:p>
        </p:txBody>
      </p:sp>
      <p:sp>
        <p:nvSpPr>
          <p:cNvPr id="5" name="Rectangle 2">
            <a:extLst>
              <a:ext uri="{FF2B5EF4-FFF2-40B4-BE49-F238E27FC236}">
                <a16:creationId xmlns:a16="http://schemas.microsoft.com/office/drawing/2014/main" id="{DB3EF998-202F-196F-5EFF-88BF85316E20}"/>
              </a:ext>
            </a:extLst>
          </p:cNvPr>
          <p:cNvSpPr txBox="1">
            <a:spLocks noChangeArrowheads="1"/>
          </p:cNvSpPr>
          <p:nvPr/>
        </p:nvSpPr>
        <p:spPr>
          <a:xfrm>
            <a:off x="1909763" y="88105"/>
            <a:ext cx="3994212"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Trace while Loop</a:t>
            </a:r>
          </a:p>
        </p:txBody>
      </p:sp>
      <p:pic>
        <p:nvPicPr>
          <p:cNvPr id="6" name="Picture 5">
            <a:extLst>
              <a:ext uri="{FF2B5EF4-FFF2-40B4-BE49-F238E27FC236}">
                <a16:creationId xmlns:a16="http://schemas.microsoft.com/office/drawing/2014/main" id="{7AED8096-FA4B-9014-DAD3-78D5B6BB776B}"/>
              </a:ext>
            </a:extLst>
          </p:cNvPr>
          <p:cNvPicPr>
            <a:picLocks noChangeAspect="1"/>
          </p:cNvPicPr>
          <p:nvPr/>
        </p:nvPicPr>
        <p:blipFill>
          <a:blip r:embed="rId2"/>
          <a:stretch>
            <a:fillRect/>
          </a:stretch>
        </p:blipFill>
        <p:spPr>
          <a:xfrm>
            <a:off x="736668" y="1739180"/>
            <a:ext cx="5743382" cy="2035465"/>
          </a:xfrm>
          <a:prstGeom prst="rect">
            <a:avLst/>
          </a:prstGeom>
        </p:spPr>
      </p:pic>
      <p:sp>
        <p:nvSpPr>
          <p:cNvPr id="7" name="Rectangle 10">
            <a:extLst>
              <a:ext uri="{FF2B5EF4-FFF2-40B4-BE49-F238E27FC236}">
                <a16:creationId xmlns:a16="http://schemas.microsoft.com/office/drawing/2014/main" id="{45C2199B-C0A0-C17F-0364-E347026CFEB3}"/>
              </a:ext>
            </a:extLst>
          </p:cNvPr>
          <p:cNvSpPr>
            <a:spLocks noChangeArrowheads="1"/>
          </p:cNvSpPr>
          <p:nvPr/>
        </p:nvSpPr>
        <p:spPr bwMode="auto">
          <a:xfrm>
            <a:off x="719300" y="2392065"/>
            <a:ext cx="5727584" cy="384175"/>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8" name="AutoShape 11">
            <a:extLst>
              <a:ext uri="{FF2B5EF4-FFF2-40B4-BE49-F238E27FC236}">
                <a16:creationId xmlns:a16="http://schemas.microsoft.com/office/drawing/2014/main" id="{760AB018-AA17-75B8-7C41-ACF4C949927A}"/>
              </a:ext>
            </a:extLst>
          </p:cNvPr>
          <p:cNvSpPr>
            <a:spLocks noChangeArrowheads="1"/>
          </p:cNvSpPr>
          <p:nvPr/>
        </p:nvSpPr>
        <p:spPr bwMode="auto">
          <a:xfrm>
            <a:off x="6843712" y="1189662"/>
            <a:ext cx="3533775" cy="384175"/>
          </a:xfrm>
          <a:prstGeom prst="wedgeRoundRectCallout">
            <a:avLst>
              <a:gd name="adj1" fmla="val -62804"/>
              <a:gd name="adj2" fmla="val 298104"/>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t>Print Welcome to Python</a:t>
            </a:r>
          </a:p>
        </p:txBody>
      </p:sp>
      <p:sp>
        <p:nvSpPr>
          <p:cNvPr id="10" name="AutoShape 11">
            <a:extLst>
              <a:ext uri="{FF2B5EF4-FFF2-40B4-BE49-F238E27FC236}">
                <a16:creationId xmlns:a16="http://schemas.microsoft.com/office/drawing/2014/main" id="{94A4F991-3924-8A2F-BB40-00C3E30349B4}"/>
              </a:ext>
            </a:extLst>
          </p:cNvPr>
          <p:cNvSpPr>
            <a:spLocks noChangeArrowheads="1"/>
          </p:cNvSpPr>
          <p:nvPr/>
        </p:nvSpPr>
        <p:spPr bwMode="auto">
          <a:xfrm>
            <a:off x="8143392" y="2397771"/>
            <a:ext cx="1588883" cy="461665"/>
          </a:xfrm>
          <a:prstGeom prst="wedgeRoundRectCallout">
            <a:avLst>
              <a:gd name="adj1" fmla="val -24189"/>
              <a:gd name="adj2" fmla="val 41779"/>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dirty="0">
                <a:solidFill>
                  <a:schemeClr val="accent2">
                    <a:lumMod val="75000"/>
                  </a:schemeClr>
                </a:solidFill>
              </a:rPr>
              <a:t>Count = 0</a:t>
            </a:r>
          </a:p>
        </p:txBody>
      </p:sp>
      <p:grpSp>
        <p:nvGrpSpPr>
          <p:cNvPr id="15" name="Group 14">
            <a:extLst>
              <a:ext uri="{FF2B5EF4-FFF2-40B4-BE49-F238E27FC236}">
                <a16:creationId xmlns:a16="http://schemas.microsoft.com/office/drawing/2014/main" id="{0D95BCD3-46CA-D54B-DD28-284ABB1EDF73}"/>
              </a:ext>
            </a:extLst>
          </p:cNvPr>
          <p:cNvGrpSpPr/>
          <p:nvPr/>
        </p:nvGrpSpPr>
        <p:grpSpPr>
          <a:xfrm>
            <a:off x="6617674" y="3935583"/>
            <a:ext cx="5506366" cy="2527412"/>
            <a:chOff x="6617674" y="3935583"/>
            <a:chExt cx="5506366" cy="2527412"/>
          </a:xfrm>
        </p:grpSpPr>
        <p:pic>
          <p:nvPicPr>
            <p:cNvPr id="9" name="Picture 8">
              <a:extLst>
                <a:ext uri="{FF2B5EF4-FFF2-40B4-BE49-F238E27FC236}">
                  <a16:creationId xmlns:a16="http://schemas.microsoft.com/office/drawing/2014/main" id="{31BBBB82-06F8-E898-CBA4-612931CE187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6621005" y="3935583"/>
              <a:ext cx="5503035" cy="2527412"/>
            </a:xfrm>
            <a:prstGeom prst="rect">
              <a:avLst/>
            </a:prstGeom>
          </p:spPr>
        </p:pic>
        <p:pic>
          <p:nvPicPr>
            <p:cNvPr id="14" name="Picture 13">
              <a:extLst>
                <a:ext uri="{FF2B5EF4-FFF2-40B4-BE49-F238E27FC236}">
                  <a16:creationId xmlns:a16="http://schemas.microsoft.com/office/drawing/2014/main" id="{9F98149D-CC1A-03E0-ED3E-056E2F0F867B}"/>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Lst>
            </a:blip>
            <a:stretch>
              <a:fillRect/>
            </a:stretch>
          </p:blipFill>
          <p:spPr>
            <a:xfrm>
              <a:off x="6617674" y="5310845"/>
              <a:ext cx="2281891" cy="416995"/>
            </a:xfrm>
            <a:prstGeom prst="rect">
              <a:avLst/>
            </a:prstGeom>
          </p:spPr>
        </p:pic>
      </p:grpSp>
      <p:sp>
        <p:nvSpPr>
          <p:cNvPr id="12" name="Rectangle 10">
            <a:extLst>
              <a:ext uri="{FF2B5EF4-FFF2-40B4-BE49-F238E27FC236}">
                <a16:creationId xmlns:a16="http://schemas.microsoft.com/office/drawing/2014/main" id="{0B5EDF5D-BE31-1E9F-AE43-3B4559F38A55}"/>
              </a:ext>
            </a:extLst>
          </p:cNvPr>
          <p:cNvSpPr>
            <a:spLocks noChangeArrowheads="1"/>
          </p:cNvSpPr>
          <p:nvPr/>
        </p:nvSpPr>
        <p:spPr bwMode="auto">
          <a:xfrm>
            <a:off x="6621005" y="5311540"/>
            <a:ext cx="5503035" cy="384175"/>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1" name="AutoShape 11">
            <a:extLst>
              <a:ext uri="{FF2B5EF4-FFF2-40B4-BE49-F238E27FC236}">
                <a16:creationId xmlns:a16="http://schemas.microsoft.com/office/drawing/2014/main" id="{7DD37511-16F4-9A67-4F9D-B939D6B8D115}"/>
              </a:ext>
            </a:extLst>
          </p:cNvPr>
          <p:cNvSpPr>
            <a:spLocks noChangeArrowheads="1"/>
          </p:cNvSpPr>
          <p:nvPr/>
        </p:nvSpPr>
        <p:spPr bwMode="auto">
          <a:xfrm>
            <a:off x="4326953" y="5195630"/>
            <a:ext cx="1588883" cy="461665"/>
          </a:xfrm>
          <a:prstGeom prst="wedgeRoundRectCallout">
            <a:avLst>
              <a:gd name="adj1" fmla="val 112160"/>
              <a:gd name="adj2" fmla="val -881"/>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dirty="0"/>
              <a:t>The result</a:t>
            </a:r>
          </a:p>
        </p:txBody>
      </p:sp>
      <p:grpSp>
        <p:nvGrpSpPr>
          <p:cNvPr id="21" name="Group 20">
            <a:extLst>
              <a:ext uri="{FF2B5EF4-FFF2-40B4-BE49-F238E27FC236}">
                <a16:creationId xmlns:a16="http://schemas.microsoft.com/office/drawing/2014/main" id="{4623AF5D-3A43-A437-9600-3B2D4B3DF408}"/>
              </a:ext>
            </a:extLst>
          </p:cNvPr>
          <p:cNvGrpSpPr/>
          <p:nvPr/>
        </p:nvGrpSpPr>
        <p:grpSpPr>
          <a:xfrm>
            <a:off x="8919230" y="1431940"/>
            <a:ext cx="2822305" cy="5530320"/>
            <a:chOff x="8919230" y="1431940"/>
            <a:chExt cx="2822305" cy="5530320"/>
          </a:xfrm>
        </p:grpSpPr>
        <p:sp>
          <p:nvSpPr>
            <p:cNvPr id="17" name="Arc 16">
              <a:extLst>
                <a:ext uri="{FF2B5EF4-FFF2-40B4-BE49-F238E27FC236}">
                  <a16:creationId xmlns:a16="http://schemas.microsoft.com/office/drawing/2014/main" id="{923A4D4C-19A8-9C44-D854-3B6163A7FA98}"/>
                </a:ext>
              </a:extLst>
            </p:cNvPr>
            <p:cNvSpPr/>
            <p:nvPr/>
          </p:nvSpPr>
          <p:spPr>
            <a:xfrm>
              <a:off x="8919230" y="1431940"/>
              <a:ext cx="2822305" cy="5530320"/>
            </a:xfrm>
            <a:prstGeom prst="arc">
              <a:avLst>
                <a:gd name="adj1" fmla="val 16183112"/>
                <a:gd name="adj2" fmla="val 2614205"/>
              </a:avLst>
            </a:prstGeom>
            <a:ln w="28575">
              <a:solidFill>
                <a:srgbClr val="C00000"/>
              </a:solidFill>
            </a:ln>
          </p:spPr>
          <p:style>
            <a:lnRef idx="1">
              <a:schemeClr val="accent2"/>
            </a:lnRef>
            <a:fillRef idx="0">
              <a:schemeClr val="accent2"/>
            </a:fillRef>
            <a:effectRef idx="0">
              <a:schemeClr val="accent2"/>
            </a:effectRef>
            <a:fontRef idx="minor">
              <a:schemeClr val="tx1"/>
            </a:fontRef>
          </p:style>
          <p:txBody>
            <a:bodyPr rtlCol="1" anchor="ctr"/>
            <a:lstStyle/>
            <a:p>
              <a:pPr algn="ctr"/>
              <a:endParaRPr lang="ar-PS"/>
            </a:p>
          </p:txBody>
        </p:sp>
        <p:cxnSp>
          <p:nvCxnSpPr>
            <p:cNvPr id="19" name="Straight Arrow Connector 18">
              <a:extLst>
                <a:ext uri="{FF2B5EF4-FFF2-40B4-BE49-F238E27FC236}">
                  <a16:creationId xmlns:a16="http://schemas.microsoft.com/office/drawing/2014/main" id="{F7D99D82-74E0-74C7-3648-122B66DFB245}"/>
                </a:ext>
              </a:extLst>
            </p:cNvPr>
            <p:cNvCxnSpPr>
              <a:cxnSpLocks/>
            </p:cNvCxnSpPr>
            <p:nvPr/>
          </p:nvCxnSpPr>
          <p:spPr>
            <a:xfrm flipH="1">
              <a:off x="11549510" y="5195630"/>
              <a:ext cx="115215" cy="346450"/>
            </a:xfrm>
            <a:prstGeom prst="straightConnector1">
              <a:avLst/>
            </a:prstGeom>
            <a:ln w="28575">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Slide Number Placeholder 4">
            <a:extLst>
              <a:ext uri="{FF2B5EF4-FFF2-40B4-BE49-F238E27FC236}">
                <a16:creationId xmlns:a16="http://schemas.microsoft.com/office/drawing/2014/main" id="{DBEB02A4-14D1-AEE1-CAD7-5BC0AC2ACAA3}"/>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6F4C95B-419E-43B6-B766-8C46AFEE8D68}" type="slidenum">
              <a:rPr lang="en-US" altLang="en-US" sz="1400"/>
              <a:pPr/>
              <a:t>10</a:t>
            </a:fld>
            <a:endParaRPr lang="en-US" altLang="en-US" sz="1400"/>
          </a:p>
        </p:txBody>
      </p:sp>
      <p:sp>
        <p:nvSpPr>
          <p:cNvPr id="14340" name="Rectangle 3">
            <a:extLst>
              <a:ext uri="{FF2B5EF4-FFF2-40B4-BE49-F238E27FC236}">
                <a16:creationId xmlns:a16="http://schemas.microsoft.com/office/drawing/2014/main" id="{709B9FB6-9DC4-C986-0E48-D9A28DAFC9B9}"/>
              </a:ext>
            </a:extLst>
          </p:cNvPr>
          <p:cNvSpPr>
            <a:spLocks noChangeArrowheads="1"/>
          </p:cNvSpPr>
          <p:nvPr/>
        </p:nvSpPr>
        <p:spPr bwMode="auto">
          <a:xfrm>
            <a:off x="3348038" y="2166939"/>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4" name="Rectangle 12">
            <a:extLst>
              <a:ext uri="{FF2B5EF4-FFF2-40B4-BE49-F238E27FC236}">
                <a16:creationId xmlns:a16="http://schemas.microsoft.com/office/drawing/2014/main" id="{FEB9CCFB-534C-3CC1-B00E-E0BFEE3943DB}"/>
              </a:ext>
            </a:extLst>
          </p:cNvPr>
          <p:cNvSpPr>
            <a:spLocks noChangeArrowheads="1"/>
          </p:cNvSpPr>
          <p:nvPr/>
        </p:nvSpPr>
        <p:spPr bwMode="auto">
          <a:xfrm>
            <a:off x="8208275" y="359650"/>
            <a:ext cx="1524000" cy="381000"/>
          </a:xfrm>
          <a:prstGeom prst="rect">
            <a:avLst/>
          </a:prstGeom>
          <a:solidFill>
            <a:schemeClr val="tx1"/>
          </a:solidFill>
          <a:ln w="12700">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a:solidFill>
                  <a:schemeClr val="bg2"/>
                </a:solidFill>
                <a:latin typeface="Forte" panose="03060902040502070203" pitchFamily="66" charset="0"/>
              </a:rPr>
              <a:t>animation</a:t>
            </a:r>
          </a:p>
        </p:txBody>
      </p:sp>
      <p:sp>
        <p:nvSpPr>
          <p:cNvPr id="5" name="Rectangle 2">
            <a:extLst>
              <a:ext uri="{FF2B5EF4-FFF2-40B4-BE49-F238E27FC236}">
                <a16:creationId xmlns:a16="http://schemas.microsoft.com/office/drawing/2014/main" id="{7C3F0AF8-881C-E108-F45F-AF757B269962}"/>
              </a:ext>
            </a:extLst>
          </p:cNvPr>
          <p:cNvSpPr txBox="1">
            <a:spLocks noChangeArrowheads="1"/>
          </p:cNvSpPr>
          <p:nvPr/>
        </p:nvSpPr>
        <p:spPr>
          <a:xfrm>
            <a:off x="1909763" y="88105"/>
            <a:ext cx="3994212"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Trace while Loop</a:t>
            </a:r>
          </a:p>
        </p:txBody>
      </p:sp>
      <p:pic>
        <p:nvPicPr>
          <p:cNvPr id="6" name="Picture 5">
            <a:extLst>
              <a:ext uri="{FF2B5EF4-FFF2-40B4-BE49-F238E27FC236}">
                <a16:creationId xmlns:a16="http://schemas.microsoft.com/office/drawing/2014/main" id="{60644756-0B05-B334-3BFF-A0DC134CED1F}"/>
              </a:ext>
            </a:extLst>
          </p:cNvPr>
          <p:cNvPicPr>
            <a:picLocks noChangeAspect="1"/>
          </p:cNvPicPr>
          <p:nvPr/>
        </p:nvPicPr>
        <p:blipFill>
          <a:blip r:embed="rId2"/>
          <a:stretch>
            <a:fillRect/>
          </a:stretch>
        </p:blipFill>
        <p:spPr>
          <a:xfrm>
            <a:off x="736668" y="1739180"/>
            <a:ext cx="5743382" cy="2035465"/>
          </a:xfrm>
          <a:prstGeom prst="rect">
            <a:avLst/>
          </a:prstGeom>
        </p:spPr>
      </p:pic>
      <p:sp>
        <p:nvSpPr>
          <p:cNvPr id="7" name="Rectangle 10">
            <a:extLst>
              <a:ext uri="{FF2B5EF4-FFF2-40B4-BE49-F238E27FC236}">
                <a16:creationId xmlns:a16="http://schemas.microsoft.com/office/drawing/2014/main" id="{67E38BA7-4590-A8B8-3F18-775D36EA5F00}"/>
              </a:ext>
            </a:extLst>
          </p:cNvPr>
          <p:cNvSpPr>
            <a:spLocks noChangeArrowheads="1"/>
          </p:cNvSpPr>
          <p:nvPr/>
        </p:nvSpPr>
        <p:spPr bwMode="auto">
          <a:xfrm>
            <a:off x="719300" y="2775990"/>
            <a:ext cx="5727584" cy="384175"/>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8" name="AutoShape 11">
            <a:extLst>
              <a:ext uri="{FF2B5EF4-FFF2-40B4-BE49-F238E27FC236}">
                <a16:creationId xmlns:a16="http://schemas.microsoft.com/office/drawing/2014/main" id="{9F08FB9D-D859-5A93-68F7-7FBC11378B2D}"/>
              </a:ext>
            </a:extLst>
          </p:cNvPr>
          <p:cNvSpPr>
            <a:spLocks noChangeArrowheads="1"/>
          </p:cNvSpPr>
          <p:nvPr/>
        </p:nvSpPr>
        <p:spPr bwMode="auto">
          <a:xfrm>
            <a:off x="6843712" y="1189662"/>
            <a:ext cx="3533775" cy="384175"/>
          </a:xfrm>
          <a:prstGeom prst="wedgeRoundRectCallout">
            <a:avLst>
              <a:gd name="adj1" fmla="val -65591"/>
              <a:gd name="adj2" fmla="val 429929"/>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t>Increase count by 1</a:t>
            </a:r>
          </a:p>
        </p:txBody>
      </p:sp>
      <p:sp>
        <p:nvSpPr>
          <p:cNvPr id="9" name="AutoShape 11">
            <a:extLst>
              <a:ext uri="{FF2B5EF4-FFF2-40B4-BE49-F238E27FC236}">
                <a16:creationId xmlns:a16="http://schemas.microsoft.com/office/drawing/2014/main" id="{5B0BD041-5EC3-1579-0465-E14B1671AE39}"/>
              </a:ext>
            </a:extLst>
          </p:cNvPr>
          <p:cNvSpPr>
            <a:spLocks noChangeArrowheads="1"/>
          </p:cNvSpPr>
          <p:nvPr/>
        </p:nvSpPr>
        <p:spPr bwMode="auto">
          <a:xfrm>
            <a:off x="8143392" y="2397771"/>
            <a:ext cx="1588883" cy="461665"/>
          </a:xfrm>
          <a:prstGeom prst="wedgeRoundRectCallout">
            <a:avLst>
              <a:gd name="adj1" fmla="val -24189"/>
              <a:gd name="adj2" fmla="val 41779"/>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b="1" dirty="0"/>
              <a:t>Count = 1</a:t>
            </a:r>
          </a:p>
        </p:txBody>
      </p:sp>
      <p:grpSp>
        <p:nvGrpSpPr>
          <p:cNvPr id="10" name="Group 9">
            <a:extLst>
              <a:ext uri="{FF2B5EF4-FFF2-40B4-BE49-F238E27FC236}">
                <a16:creationId xmlns:a16="http://schemas.microsoft.com/office/drawing/2014/main" id="{1D793D32-AD54-1650-4C20-F07347087140}"/>
              </a:ext>
            </a:extLst>
          </p:cNvPr>
          <p:cNvGrpSpPr/>
          <p:nvPr/>
        </p:nvGrpSpPr>
        <p:grpSpPr>
          <a:xfrm>
            <a:off x="6617674" y="3935583"/>
            <a:ext cx="5506366" cy="2527412"/>
            <a:chOff x="6617674" y="3935583"/>
            <a:chExt cx="5506366" cy="2527412"/>
          </a:xfrm>
        </p:grpSpPr>
        <p:pic>
          <p:nvPicPr>
            <p:cNvPr id="11" name="Picture 10">
              <a:extLst>
                <a:ext uri="{FF2B5EF4-FFF2-40B4-BE49-F238E27FC236}">
                  <a16:creationId xmlns:a16="http://schemas.microsoft.com/office/drawing/2014/main" id="{1D1B2952-21F0-C4D5-A61D-14D77CBE6CDC}"/>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6621005" y="3935583"/>
              <a:ext cx="5503035" cy="2527412"/>
            </a:xfrm>
            <a:prstGeom prst="rect">
              <a:avLst/>
            </a:prstGeom>
          </p:spPr>
        </p:pic>
        <p:pic>
          <p:nvPicPr>
            <p:cNvPr id="12" name="Picture 11">
              <a:extLst>
                <a:ext uri="{FF2B5EF4-FFF2-40B4-BE49-F238E27FC236}">
                  <a16:creationId xmlns:a16="http://schemas.microsoft.com/office/drawing/2014/main" id="{880E7ADB-99F0-A4A2-9B99-93D05369E1EC}"/>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Lst>
            </a:blip>
            <a:stretch>
              <a:fillRect/>
            </a:stretch>
          </p:blipFill>
          <p:spPr>
            <a:xfrm>
              <a:off x="6617674" y="5310845"/>
              <a:ext cx="2281891" cy="416995"/>
            </a:xfrm>
            <a:prstGeom prst="rect">
              <a:avLst/>
            </a:prstGeom>
          </p:spPr>
        </p:pic>
      </p:grpSp>
      <p:sp>
        <p:nvSpPr>
          <p:cNvPr id="13" name="Rectangle 10">
            <a:extLst>
              <a:ext uri="{FF2B5EF4-FFF2-40B4-BE49-F238E27FC236}">
                <a16:creationId xmlns:a16="http://schemas.microsoft.com/office/drawing/2014/main" id="{6D34F287-DCAE-7F51-8D5E-5EB2A5122146}"/>
              </a:ext>
            </a:extLst>
          </p:cNvPr>
          <p:cNvSpPr>
            <a:spLocks noChangeArrowheads="1"/>
          </p:cNvSpPr>
          <p:nvPr/>
        </p:nvSpPr>
        <p:spPr bwMode="auto">
          <a:xfrm>
            <a:off x="6621005" y="5311540"/>
            <a:ext cx="5503035" cy="384175"/>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4" name="AutoShape 11">
            <a:extLst>
              <a:ext uri="{FF2B5EF4-FFF2-40B4-BE49-F238E27FC236}">
                <a16:creationId xmlns:a16="http://schemas.microsoft.com/office/drawing/2014/main" id="{44310B7C-F2FC-EC70-9684-6348C1F48EF1}"/>
              </a:ext>
            </a:extLst>
          </p:cNvPr>
          <p:cNvSpPr>
            <a:spLocks noChangeArrowheads="1"/>
          </p:cNvSpPr>
          <p:nvPr/>
        </p:nvSpPr>
        <p:spPr bwMode="auto">
          <a:xfrm>
            <a:off x="4326953" y="5195630"/>
            <a:ext cx="1588883" cy="461665"/>
          </a:xfrm>
          <a:prstGeom prst="wedgeRoundRectCallout">
            <a:avLst>
              <a:gd name="adj1" fmla="val 112160"/>
              <a:gd name="adj2" fmla="val -881"/>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dirty="0"/>
              <a:t>The result</a:t>
            </a:r>
          </a:p>
        </p:txBody>
      </p:sp>
      <p:cxnSp>
        <p:nvCxnSpPr>
          <p:cNvPr id="18" name="Straight Arrow Connector 17">
            <a:extLst>
              <a:ext uri="{FF2B5EF4-FFF2-40B4-BE49-F238E27FC236}">
                <a16:creationId xmlns:a16="http://schemas.microsoft.com/office/drawing/2014/main" id="{99D479C8-4623-0E37-4ECD-FDF9D0B4764A}"/>
              </a:ext>
            </a:extLst>
          </p:cNvPr>
          <p:cNvCxnSpPr>
            <a:cxnSpLocks/>
            <a:endCxn id="9" idx="0"/>
          </p:cNvCxnSpPr>
          <p:nvPr/>
        </p:nvCxnSpPr>
        <p:spPr>
          <a:xfrm>
            <a:off x="8937834" y="1538429"/>
            <a:ext cx="0" cy="859342"/>
          </a:xfrm>
          <a:prstGeom prst="straightConnector1">
            <a:avLst/>
          </a:prstGeom>
          <a:ln w="28575">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Slide Number Placeholder 4">
            <a:extLst>
              <a:ext uri="{FF2B5EF4-FFF2-40B4-BE49-F238E27FC236}">
                <a16:creationId xmlns:a16="http://schemas.microsoft.com/office/drawing/2014/main" id="{BC0A1A2C-AA1A-C2EC-340A-E1F319CEBD82}"/>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222B99D-5B26-409E-99CE-68565AAFF03A}" type="slidenum">
              <a:rPr lang="en-US" altLang="en-US" sz="1400"/>
              <a:pPr/>
              <a:t>11</a:t>
            </a:fld>
            <a:endParaRPr lang="en-US" altLang="en-US" sz="1400"/>
          </a:p>
        </p:txBody>
      </p:sp>
      <p:sp>
        <p:nvSpPr>
          <p:cNvPr id="15364" name="Rectangle 3">
            <a:extLst>
              <a:ext uri="{FF2B5EF4-FFF2-40B4-BE49-F238E27FC236}">
                <a16:creationId xmlns:a16="http://schemas.microsoft.com/office/drawing/2014/main" id="{4AF259C5-A10A-AFC7-3F62-A8E465DD4446}"/>
              </a:ext>
            </a:extLst>
          </p:cNvPr>
          <p:cNvSpPr>
            <a:spLocks noChangeArrowheads="1"/>
          </p:cNvSpPr>
          <p:nvPr/>
        </p:nvSpPr>
        <p:spPr bwMode="auto">
          <a:xfrm>
            <a:off x="3348038" y="2166939"/>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5366" name="Rectangle 5">
            <a:extLst>
              <a:ext uri="{FF2B5EF4-FFF2-40B4-BE49-F238E27FC236}">
                <a16:creationId xmlns:a16="http://schemas.microsoft.com/office/drawing/2014/main" id="{9C21AEB6-C7F1-CD29-D6ED-6EA70BF50CF2}"/>
              </a:ext>
            </a:extLst>
          </p:cNvPr>
          <p:cNvSpPr>
            <a:spLocks noChangeArrowheads="1"/>
          </p:cNvSpPr>
          <p:nvPr/>
        </p:nvSpPr>
        <p:spPr bwMode="auto">
          <a:xfrm>
            <a:off x="3348038" y="2166939"/>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4" name="Rectangle 12">
            <a:extLst>
              <a:ext uri="{FF2B5EF4-FFF2-40B4-BE49-F238E27FC236}">
                <a16:creationId xmlns:a16="http://schemas.microsoft.com/office/drawing/2014/main" id="{1899631C-E909-27D2-8E52-2BF2F4595C0D}"/>
              </a:ext>
            </a:extLst>
          </p:cNvPr>
          <p:cNvSpPr>
            <a:spLocks noChangeArrowheads="1"/>
          </p:cNvSpPr>
          <p:nvPr/>
        </p:nvSpPr>
        <p:spPr bwMode="auto">
          <a:xfrm>
            <a:off x="8208275" y="359650"/>
            <a:ext cx="1524000" cy="381000"/>
          </a:xfrm>
          <a:prstGeom prst="rect">
            <a:avLst/>
          </a:prstGeom>
          <a:solidFill>
            <a:schemeClr val="tx1"/>
          </a:solidFill>
          <a:ln w="12700">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a:solidFill>
                  <a:schemeClr val="bg2"/>
                </a:solidFill>
                <a:latin typeface="Forte" panose="03060902040502070203" pitchFamily="66" charset="0"/>
              </a:rPr>
              <a:t>animation</a:t>
            </a:r>
          </a:p>
        </p:txBody>
      </p:sp>
      <p:sp>
        <p:nvSpPr>
          <p:cNvPr id="5" name="Rectangle 2">
            <a:extLst>
              <a:ext uri="{FF2B5EF4-FFF2-40B4-BE49-F238E27FC236}">
                <a16:creationId xmlns:a16="http://schemas.microsoft.com/office/drawing/2014/main" id="{9570917A-882E-8EC5-3C86-1380535E718F}"/>
              </a:ext>
            </a:extLst>
          </p:cNvPr>
          <p:cNvSpPr txBox="1">
            <a:spLocks noChangeArrowheads="1"/>
          </p:cNvSpPr>
          <p:nvPr/>
        </p:nvSpPr>
        <p:spPr>
          <a:xfrm>
            <a:off x="1909763" y="88105"/>
            <a:ext cx="3994212"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Trace while Loop</a:t>
            </a:r>
          </a:p>
        </p:txBody>
      </p:sp>
      <p:pic>
        <p:nvPicPr>
          <p:cNvPr id="6" name="Picture 5">
            <a:extLst>
              <a:ext uri="{FF2B5EF4-FFF2-40B4-BE49-F238E27FC236}">
                <a16:creationId xmlns:a16="http://schemas.microsoft.com/office/drawing/2014/main" id="{66343715-E741-B796-0961-45915091AB44}"/>
              </a:ext>
            </a:extLst>
          </p:cNvPr>
          <p:cNvPicPr>
            <a:picLocks noChangeAspect="1"/>
          </p:cNvPicPr>
          <p:nvPr/>
        </p:nvPicPr>
        <p:blipFill>
          <a:blip r:embed="rId2"/>
          <a:stretch>
            <a:fillRect/>
          </a:stretch>
        </p:blipFill>
        <p:spPr>
          <a:xfrm>
            <a:off x="736668" y="1739180"/>
            <a:ext cx="5743382" cy="2035465"/>
          </a:xfrm>
          <a:prstGeom prst="rect">
            <a:avLst/>
          </a:prstGeom>
        </p:spPr>
      </p:pic>
      <p:sp>
        <p:nvSpPr>
          <p:cNvPr id="7" name="Rectangle 10">
            <a:extLst>
              <a:ext uri="{FF2B5EF4-FFF2-40B4-BE49-F238E27FC236}">
                <a16:creationId xmlns:a16="http://schemas.microsoft.com/office/drawing/2014/main" id="{61EA3E98-2FDC-878C-7B51-CDB92B40CC3D}"/>
              </a:ext>
            </a:extLst>
          </p:cNvPr>
          <p:cNvSpPr>
            <a:spLocks noChangeArrowheads="1"/>
          </p:cNvSpPr>
          <p:nvPr/>
        </p:nvSpPr>
        <p:spPr bwMode="auto">
          <a:xfrm>
            <a:off x="736668" y="2046420"/>
            <a:ext cx="5727584" cy="384175"/>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8" name="AutoShape 11">
            <a:extLst>
              <a:ext uri="{FF2B5EF4-FFF2-40B4-BE49-F238E27FC236}">
                <a16:creationId xmlns:a16="http://schemas.microsoft.com/office/drawing/2014/main" id="{738A179F-6413-1ABA-3AD3-8A6E69C80F44}"/>
              </a:ext>
            </a:extLst>
          </p:cNvPr>
          <p:cNvSpPr>
            <a:spLocks noChangeArrowheads="1"/>
          </p:cNvSpPr>
          <p:nvPr/>
        </p:nvSpPr>
        <p:spPr bwMode="auto">
          <a:xfrm>
            <a:off x="6843712" y="1189662"/>
            <a:ext cx="3533775" cy="384175"/>
          </a:xfrm>
          <a:prstGeom prst="wedgeRoundRectCallout">
            <a:avLst>
              <a:gd name="adj1" fmla="val -80320"/>
              <a:gd name="adj2" fmla="val 221207"/>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t>(count &lt; 2) is still true</a:t>
            </a:r>
          </a:p>
        </p:txBody>
      </p:sp>
      <p:sp>
        <p:nvSpPr>
          <p:cNvPr id="9" name="AutoShape 11">
            <a:extLst>
              <a:ext uri="{FF2B5EF4-FFF2-40B4-BE49-F238E27FC236}">
                <a16:creationId xmlns:a16="http://schemas.microsoft.com/office/drawing/2014/main" id="{408E502E-FB8C-310A-50EE-46BF74D7A420}"/>
              </a:ext>
            </a:extLst>
          </p:cNvPr>
          <p:cNvSpPr>
            <a:spLocks noChangeArrowheads="1"/>
          </p:cNvSpPr>
          <p:nvPr/>
        </p:nvSpPr>
        <p:spPr bwMode="auto">
          <a:xfrm>
            <a:off x="8143392" y="2397771"/>
            <a:ext cx="1588883" cy="461665"/>
          </a:xfrm>
          <a:prstGeom prst="wedgeRoundRectCallout">
            <a:avLst>
              <a:gd name="adj1" fmla="val -24189"/>
              <a:gd name="adj2" fmla="val 41779"/>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b="1" dirty="0"/>
              <a:t>Count = 1</a:t>
            </a:r>
          </a:p>
        </p:txBody>
      </p:sp>
      <p:grpSp>
        <p:nvGrpSpPr>
          <p:cNvPr id="10" name="Group 9">
            <a:extLst>
              <a:ext uri="{FF2B5EF4-FFF2-40B4-BE49-F238E27FC236}">
                <a16:creationId xmlns:a16="http://schemas.microsoft.com/office/drawing/2014/main" id="{34A23202-E118-6BD0-222B-F575FD3A2E39}"/>
              </a:ext>
            </a:extLst>
          </p:cNvPr>
          <p:cNvGrpSpPr/>
          <p:nvPr/>
        </p:nvGrpSpPr>
        <p:grpSpPr>
          <a:xfrm>
            <a:off x="6617674" y="3935583"/>
            <a:ext cx="5506366" cy="2527412"/>
            <a:chOff x="6617674" y="3935583"/>
            <a:chExt cx="5506366" cy="2527412"/>
          </a:xfrm>
        </p:grpSpPr>
        <p:pic>
          <p:nvPicPr>
            <p:cNvPr id="11" name="Picture 10">
              <a:extLst>
                <a:ext uri="{FF2B5EF4-FFF2-40B4-BE49-F238E27FC236}">
                  <a16:creationId xmlns:a16="http://schemas.microsoft.com/office/drawing/2014/main" id="{A10D61D5-B65E-B115-46AB-D6C9E21D58DE}"/>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6621005" y="3935583"/>
              <a:ext cx="5503035" cy="2527412"/>
            </a:xfrm>
            <a:prstGeom prst="rect">
              <a:avLst/>
            </a:prstGeom>
          </p:spPr>
        </p:pic>
        <p:pic>
          <p:nvPicPr>
            <p:cNvPr id="12" name="Picture 11">
              <a:extLst>
                <a:ext uri="{FF2B5EF4-FFF2-40B4-BE49-F238E27FC236}">
                  <a16:creationId xmlns:a16="http://schemas.microsoft.com/office/drawing/2014/main" id="{F940709B-1CC7-EA0C-7384-5477E3B9503B}"/>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Lst>
            </a:blip>
            <a:stretch>
              <a:fillRect/>
            </a:stretch>
          </p:blipFill>
          <p:spPr>
            <a:xfrm>
              <a:off x="6617674" y="5310845"/>
              <a:ext cx="2281891" cy="416995"/>
            </a:xfrm>
            <a:prstGeom prst="rect">
              <a:avLst/>
            </a:prstGeom>
          </p:spPr>
        </p:pic>
      </p:grpSp>
      <p:sp>
        <p:nvSpPr>
          <p:cNvPr id="13" name="Rectangle 10">
            <a:extLst>
              <a:ext uri="{FF2B5EF4-FFF2-40B4-BE49-F238E27FC236}">
                <a16:creationId xmlns:a16="http://schemas.microsoft.com/office/drawing/2014/main" id="{262E8E9F-C1EE-3A28-CDDE-BE7D140DCC3A}"/>
              </a:ext>
            </a:extLst>
          </p:cNvPr>
          <p:cNvSpPr>
            <a:spLocks noChangeArrowheads="1"/>
          </p:cNvSpPr>
          <p:nvPr/>
        </p:nvSpPr>
        <p:spPr bwMode="auto">
          <a:xfrm>
            <a:off x="6621005" y="5311540"/>
            <a:ext cx="5503035" cy="384175"/>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4" name="AutoShape 11">
            <a:extLst>
              <a:ext uri="{FF2B5EF4-FFF2-40B4-BE49-F238E27FC236}">
                <a16:creationId xmlns:a16="http://schemas.microsoft.com/office/drawing/2014/main" id="{AA3602BE-2838-0FE9-C6FC-3CE624FCB30A}"/>
              </a:ext>
            </a:extLst>
          </p:cNvPr>
          <p:cNvSpPr>
            <a:spLocks noChangeArrowheads="1"/>
          </p:cNvSpPr>
          <p:nvPr/>
        </p:nvSpPr>
        <p:spPr bwMode="auto">
          <a:xfrm>
            <a:off x="4326953" y="5195630"/>
            <a:ext cx="1588883" cy="461665"/>
          </a:xfrm>
          <a:prstGeom prst="wedgeRoundRectCallout">
            <a:avLst>
              <a:gd name="adj1" fmla="val 112160"/>
              <a:gd name="adj2" fmla="val -881"/>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dirty="0"/>
              <a:t>The result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996A4E96-BEEE-80C4-CFC9-01B89FFDA516}"/>
              </a:ext>
            </a:extLst>
          </p:cNvPr>
          <p:cNvGrpSpPr/>
          <p:nvPr/>
        </p:nvGrpSpPr>
        <p:grpSpPr>
          <a:xfrm>
            <a:off x="6617674" y="3935583"/>
            <a:ext cx="5506366" cy="2527412"/>
            <a:chOff x="6617674" y="3935583"/>
            <a:chExt cx="5506366" cy="2527412"/>
          </a:xfrm>
        </p:grpSpPr>
        <p:pic>
          <p:nvPicPr>
            <p:cNvPr id="11" name="Picture 10">
              <a:extLst>
                <a:ext uri="{FF2B5EF4-FFF2-40B4-BE49-F238E27FC236}">
                  <a16:creationId xmlns:a16="http://schemas.microsoft.com/office/drawing/2014/main" id="{2BB7598D-B68F-04BD-BEBD-9B9403052A8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6621005" y="3935583"/>
              <a:ext cx="5503035" cy="2527412"/>
            </a:xfrm>
            <a:prstGeom prst="rect">
              <a:avLst/>
            </a:prstGeom>
          </p:spPr>
        </p:pic>
        <p:pic>
          <p:nvPicPr>
            <p:cNvPr id="12" name="Picture 11">
              <a:extLst>
                <a:ext uri="{FF2B5EF4-FFF2-40B4-BE49-F238E27FC236}">
                  <a16:creationId xmlns:a16="http://schemas.microsoft.com/office/drawing/2014/main" id="{9979F9D7-6F44-59A5-4CC0-675B4A1A73E8}"/>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6617674" y="5310845"/>
              <a:ext cx="2281891" cy="416995"/>
            </a:xfrm>
            <a:prstGeom prst="rect">
              <a:avLst/>
            </a:prstGeom>
          </p:spPr>
        </p:pic>
        <p:pic>
          <p:nvPicPr>
            <p:cNvPr id="15" name="Picture 14">
              <a:extLst>
                <a:ext uri="{FF2B5EF4-FFF2-40B4-BE49-F238E27FC236}">
                  <a16:creationId xmlns:a16="http://schemas.microsoft.com/office/drawing/2014/main" id="{6DF3B872-2721-7BA1-A8A4-FA203F09087E}"/>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6617674" y="5502870"/>
              <a:ext cx="2281891" cy="416995"/>
            </a:xfrm>
            <a:prstGeom prst="rect">
              <a:avLst/>
            </a:prstGeom>
          </p:spPr>
        </p:pic>
      </p:grpSp>
      <p:sp>
        <p:nvSpPr>
          <p:cNvPr id="16386" name="Slide Number Placeholder 4">
            <a:extLst>
              <a:ext uri="{FF2B5EF4-FFF2-40B4-BE49-F238E27FC236}">
                <a16:creationId xmlns:a16="http://schemas.microsoft.com/office/drawing/2014/main" id="{D29EDF60-7478-A17E-EF98-9E32B8EDF27E}"/>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E4D7C3F-4BD5-41AD-B46E-2AE02518FAE2}" type="slidenum">
              <a:rPr lang="en-US" altLang="en-US" sz="1400"/>
              <a:pPr/>
              <a:t>12</a:t>
            </a:fld>
            <a:endParaRPr lang="en-US" altLang="en-US" sz="1400"/>
          </a:p>
        </p:txBody>
      </p:sp>
      <p:sp>
        <p:nvSpPr>
          <p:cNvPr id="16388" name="Rectangle 3">
            <a:extLst>
              <a:ext uri="{FF2B5EF4-FFF2-40B4-BE49-F238E27FC236}">
                <a16:creationId xmlns:a16="http://schemas.microsoft.com/office/drawing/2014/main" id="{BE3673B3-F0FD-B3B8-CEA1-64D5C74D497A}"/>
              </a:ext>
            </a:extLst>
          </p:cNvPr>
          <p:cNvSpPr>
            <a:spLocks noChangeArrowheads="1"/>
          </p:cNvSpPr>
          <p:nvPr/>
        </p:nvSpPr>
        <p:spPr bwMode="auto">
          <a:xfrm>
            <a:off x="3348038" y="2166939"/>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4" name="Rectangle 12">
            <a:extLst>
              <a:ext uri="{FF2B5EF4-FFF2-40B4-BE49-F238E27FC236}">
                <a16:creationId xmlns:a16="http://schemas.microsoft.com/office/drawing/2014/main" id="{A92D8789-B76C-F2B5-3E55-B42F87020FFE}"/>
              </a:ext>
            </a:extLst>
          </p:cNvPr>
          <p:cNvSpPr>
            <a:spLocks noChangeArrowheads="1"/>
          </p:cNvSpPr>
          <p:nvPr/>
        </p:nvSpPr>
        <p:spPr bwMode="auto">
          <a:xfrm>
            <a:off x="8208275" y="359650"/>
            <a:ext cx="1524000" cy="381000"/>
          </a:xfrm>
          <a:prstGeom prst="rect">
            <a:avLst/>
          </a:prstGeom>
          <a:solidFill>
            <a:schemeClr val="tx1"/>
          </a:solidFill>
          <a:ln w="12700">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a:solidFill>
                  <a:schemeClr val="bg2"/>
                </a:solidFill>
                <a:latin typeface="Forte" panose="03060902040502070203" pitchFamily="66" charset="0"/>
              </a:rPr>
              <a:t>animation</a:t>
            </a:r>
          </a:p>
        </p:txBody>
      </p:sp>
      <p:sp>
        <p:nvSpPr>
          <p:cNvPr id="5" name="Rectangle 2">
            <a:extLst>
              <a:ext uri="{FF2B5EF4-FFF2-40B4-BE49-F238E27FC236}">
                <a16:creationId xmlns:a16="http://schemas.microsoft.com/office/drawing/2014/main" id="{52BEC3C7-56E1-735C-C827-FE4B474BB936}"/>
              </a:ext>
            </a:extLst>
          </p:cNvPr>
          <p:cNvSpPr txBox="1">
            <a:spLocks noChangeArrowheads="1"/>
          </p:cNvSpPr>
          <p:nvPr/>
        </p:nvSpPr>
        <p:spPr>
          <a:xfrm>
            <a:off x="1909763" y="88105"/>
            <a:ext cx="3994212"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Trace while Loop</a:t>
            </a:r>
          </a:p>
        </p:txBody>
      </p:sp>
      <p:pic>
        <p:nvPicPr>
          <p:cNvPr id="6" name="Picture 5">
            <a:extLst>
              <a:ext uri="{FF2B5EF4-FFF2-40B4-BE49-F238E27FC236}">
                <a16:creationId xmlns:a16="http://schemas.microsoft.com/office/drawing/2014/main" id="{4E6A7730-D5C5-A8DD-AA88-6D200D94C039}"/>
              </a:ext>
            </a:extLst>
          </p:cNvPr>
          <p:cNvPicPr>
            <a:picLocks noChangeAspect="1"/>
          </p:cNvPicPr>
          <p:nvPr/>
        </p:nvPicPr>
        <p:blipFill>
          <a:blip r:embed="rId6"/>
          <a:stretch>
            <a:fillRect/>
          </a:stretch>
        </p:blipFill>
        <p:spPr>
          <a:xfrm>
            <a:off x="736668" y="1739180"/>
            <a:ext cx="5743382" cy="2035465"/>
          </a:xfrm>
          <a:prstGeom prst="rect">
            <a:avLst/>
          </a:prstGeom>
        </p:spPr>
      </p:pic>
      <p:sp>
        <p:nvSpPr>
          <p:cNvPr id="7" name="Rectangle 10">
            <a:extLst>
              <a:ext uri="{FF2B5EF4-FFF2-40B4-BE49-F238E27FC236}">
                <a16:creationId xmlns:a16="http://schemas.microsoft.com/office/drawing/2014/main" id="{C26D19E9-F505-AB4B-93DB-35BFEFC70645}"/>
              </a:ext>
            </a:extLst>
          </p:cNvPr>
          <p:cNvSpPr>
            <a:spLocks noChangeArrowheads="1"/>
          </p:cNvSpPr>
          <p:nvPr/>
        </p:nvSpPr>
        <p:spPr bwMode="auto">
          <a:xfrm>
            <a:off x="723768" y="2430345"/>
            <a:ext cx="5727584" cy="384175"/>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9" name="AutoShape 11">
            <a:extLst>
              <a:ext uri="{FF2B5EF4-FFF2-40B4-BE49-F238E27FC236}">
                <a16:creationId xmlns:a16="http://schemas.microsoft.com/office/drawing/2014/main" id="{87D22017-9082-89E0-CF3B-3717E5AA9CB1}"/>
              </a:ext>
            </a:extLst>
          </p:cNvPr>
          <p:cNvSpPr>
            <a:spLocks noChangeArrowheads="1"/>
          </p:cNvSpPr>
          <p:nvPr/>
        </p:nvSpPr>
        <p:spPr bwMode="auto">
          <a:xfrm>
            <a:off x="8143392" y="2397771"/>
            <a:ext cx="1588883" cy="461665"/>
          </a:xfrm>
          <a:prstGeom prst="wedgeRoundRectCallout">
            <a:avLst>
              <a:gd name="adj1" fmla="val -24189"/>
              <a:gd name="adj2" fmla="val 41779"/>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b="1" dirty="0"/>
              <a:t>Count = 1</a:t>
            </a:r>
          </a:p>
        </p:txBody>
      </p:sp>
      <p:sp>
        <p:nvSpPr>
          <p:cNvPr id="13" name="Rectangle 10">
            <a:extLst>
              <a:ext uri="{FF2B5EF4-FFF2-40B4-BE49-F238E27FC236}">
                <a16:creationId xmlns:a16="http://schemas.microsoft.com/office/drawing/2014/main" id="{9078BDE9-0CAD-61C2-491A-7FEA593CC493}"/>
              </a:ext>
            </a:extLst>
          </p:cNvPr>
          <p:cNvSpPr>
            <a:spLocks noChangeArrowheads="1"/>
          </p:cNvSpPr>
          <p:nvPr/>
        </p:nvSpPr>
        <p:spPr bwMode="auto">
          <a:xfrm>
            <a:off x="6621005" y="5502745"/>
            <a:ext cx="5503035" cy="384175"/>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4" name="AutoShape 11">
            <a:extLst>
              <a:ext uri="{FF2B5EF4-FFF2-40B4-BE49-F238E27FC236}">
                <a16:creationId xmlns:a16="http://schemas.microsoft.com/office/drawing/2014/main" id="{3FF0699C-6435-1921-B038-4B957C21FDCB}"/>
              </a:ext>
            </a:extLst>
          </p:cNvPr>
          <p:cNvSpPr>
            <a:spLocks noChangeArrowheads="1"/>
          </p:cNvSpPr>
          <p:nvPr/>
        </p:nvSpPr>
        <p:spPr bwMode="auto">
          <a:xfrm>
            <a:off x="4326953" y="5195630"/>
            <a:ext cx="1588883" cy="461665"/>
          </a:xfrm>
          <a:prstGeom prst="wedgeRoundRectCallout">
            <a:avLst>
              <a:gd name="adj1" fmla="val 99765"/>
              <a:gd name="adj2" fmla="val 50921"/>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dirty="0"/>
              <a:t>The result</a:t>
            </a:r>
          </a:p>
        </p:txBody>
      </p:sp>
      <p:sp>
        <p:nvSpPr>
          <p:cNvPr id="17" name="AutoShape 11">
            <a:extLst>
              <a:ext uri="{FF2B5EF4-FFF2-40B4-BE49-F238E27FC236}">
                <a16:creationId xmlns:a16="http://schemas.microsoft.com/office/drawing/2014/main" id="{5701E69F-413C-9F46-DA31-0F7FE0945308}"/>
              </a:ext>
            </a:extLst>
          </p:cNvPr>
          <p:cNvSpPr>
            <a:spLocks noChangeArrowheads="1"/>
          </p:cNvSpPr>
          <p:nvPr/>
        </p:nvSpPr>
        <p:spPr bwMode="auto">
          <a:xfrm>
            <a:off x="6843712" y="1189662"/>
            <a:ext cx="3533775" cy="384175"/>
          </a:xfrm>
          <a:prstGeom prst="wedgeRoundRectCallout">
            <a:avLst>
              <a:gd name="adj1" fmla="val -62804"/>
              <a:gd name="adj2" fmla="val 298104"/>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t>Print Welcome to Python</a:t>
            </a:r>
          </a:p>
        </p:txBody>
      </p:sp>
      <p:grpSp>
        <p:nvGrpSpPr>
          <p:cNvPr id="18" name="Group 17">
            <a:extLst>
              <a:ext uri="{FF2B5EF4-FFF2-40B4-BE49-F238E27FC236}">
                <a16:creationId xmlns:a16="http://schemas.microsoft.com/office/drawing/2014/main" id="{C04C873B-B34A-D658-B022-73DF6D5A1F0B}"/>
              </a:ext>
            </a:extLst>
          </p:cNvPr>
          <p:cNvGrpSpPr/>
          <p:nvPr/>
        </p:nvGrpSpPr>
        <p:grpSpPr>
          <a:xfrm>
            <a:off x="8919230" y="1431940"/>
            <a:ext cx="2822305" cy="5530320"/>
            <a:chOff x="8919230" y="1431940"/>
            <a:chExt cx="2822305" cy="5530320"/>
          </a:xfrm>
        </p:grpSpPr>
        <p:sp>
          <p:nvSpPr>
            <p:cNvPr id="19" name="Arc 18">
              <a:extLst>
                <a:ext uri="{FF2B5EF4-FFF2-40B4-BE49-F238E27FC236}">
                  <a16:creationId xmlns:a16="http://schemas.microsoft.com/office/drawing/2014/main" id="{BE402E7A-0838-5FC9-9F24-802F585085F4}"/>
                </a:ext>
              </a:extLst>
            </p:cNvPr>
            <p:cNvSpPr/>
            <p:nvPr/>
          </p:nvSpPr>
          <p:spPr>
            <a:xfrm>
              <a:off x="8919230" y="1431940"/>
              <a:ext cx="2822305" cy="5530320"/>
            </a:xfrm>
            <a:prstGeom prst="arc">
              <a:avLst>
                <a:gd name="adj1" fmla="val 16183112"/>
                <a:gd name="adj2" fmla="val 2614205"/>
              </a:avLst>
            </a:prstGeom>
            <a:ln w="28575">
              <a:solidFill>
                <a:srgbClr val="C00000"/>
              </a:solidFill>
            </a:ln>
          </p:spPr>
          <p:style>
            <a:lnRef idx="1">
              <a:schemeClr val="accent2"/>
            </a:lnRef>
            <a:fillRef idx="0">
              <a:schemeClr val="accent2"/>
            </a:fillRef>
            <a:effectRef idx="0">
              <a:schemeClr val="accent2"/>
            </a:effectRef>
            <a:fontRef idx="minor">
              <a:schemeClr val="tx1"/>
            </a:fontRef>
          </p:style>
          <p:txBody>
            <a:bodyPr rtlCol="1" anchor="ctr"/>
            <a:lstStyle/>
            <a:p>
              <a:pPr algn="ctr"/>
              <a:endParaRPr lang="ar-PS"/>
            </a:p>
          </p:txBody>
        </p:sp>
        <p:cxnSp>
          <p:nvCxnSpPr>
            <p:cNvPr id="20" name="Straight Arrow Connector 19">
              <a:extLst>
                <a:ext uri="{FF2B5EF4-FFF2-40B4-BE49-F238E27FC236}">
                  <a16:creationId xmlns:a16="http://schemas.microsoft.com/office/drawing/2014/main" id="{48450845-007A-50D4-D0A8-4AB4033D8237}"/>
                </a:ext>
              </a:extLst>
            </p:cNvPr>
            <p:cNvCxnSpPr>
              <a:cxnSpLocks/>
            </p:cNvCxnSpPr>
            <p:nvPr/>
          </p:nvCxnSpPr>
          <p:spPr>
            <a:xfrm flipH="1">
              <a:off x="11549510" y="5195630"/>
              <a:ext cx="115215" cy="346450"/>
            </a:xfrm>
            <a:prstGeom prst="straightConnector1">
              <a:avLst/>
            </a:prstGeom>
            <a:ln w="28575">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Slide Number Placeholder 4">
            <a:extLst>
              <a:ext uri="{FF2B5EF4-FFF2-40B4-BE49-F238E27FC236}">
                <a16:creationId xmlns:a16="http://schemas.microsoft.com/office/drawing/2014/main" id="{967E8EAD-EE7A-BB48-5D9D-7209789F4670}"/>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9416AFC-4C4E-40AD-ADF1-4EF3AAFB83C6}" type="slidenum">
              <a:rPr lang="en-US" altLang="en-US" sz="1400"/>
              <a:pPr/>
              <a:t>13</a:t>
            </a:fld>
            <a:endParaRPr lang="en-US" altLang="en-US" sz="1400"/>
          </a:p>
        </p:txBody>
      </p:sp>
      <p:sp>
        <p:nvSpPr>
          <p:cNvPr id="4" name="Rectangle 12">
            <a:extLst>
              <a:ext uri="{FF2B5EF4-FFF2-40B4-BE49-F238E27FC236}">
                <a16:creationId xmlns:a16="http://schemas.microsoft.com/office/drawing/2014/main" id="{B0FB2AF7-8F0D-09B2-8ED7-FE9DA10AD46D}"/>
              </a:ext>
            </a:extLst>
          </p:cNvPr>
          <p:cNvSpPr>
            <a:spLocks noChangeArrowheads="1"/>
          </p:cNvSpPr>
          <p:nvPr/>
        </p:nvSpPr>
        <p:spPr bwMode="auto">
          <a:xfrm>
            <a:off x="8208275" y="359650"/>
            <a:ext cx="1524000" cy="381000"/>
          </a:xfrm>
          <a:prstGeom prst="rect">
            <a:avLst/>
          </a:prstGeom>
          <a:solidFill>
            <a:schemeClr val="tx1"/>
          </a:solidFill>
          <a:ln w="12700">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a:solidFill>
                  <a:schemeClr val="bg2"/>
                </a:solidFill>
                <a:latin typeface="Forte" panose="03060902040502070203" pitchFamily="66" charset="0"/>
              </a:rPr>
              <a:t>animation</a:t>
            </a:r>
          </a:p>
        </p:txBody>
      </p:sp>
      <p:sp>
        <p:nvSpPr>
          <p:cNvPr id="5" name="Rectangle 2">
            <a:extLst>
              <a:ext uri="{FF2B5EF4-FFF2-40B4-BE49-F238E27FC236}">
                <a16:creationId xmlns:a16="http://schemas.microsoft.com/office/drawing/2014/main" id="{31A2A11D-96B1-0A56-5BD1-6E80FA7EEC39}"/>
              </a:ext>
            </a:extLst>
          </p:cNvPr>
          <p:cNvSpPr txBox="1">
            <a:spLocks noChangeArrowheads="1"/>
          </p:cNvSpPr>
          <p:nvPr/>
        </p:nvSpPr>
        <p:spPr>
          <a:xfrm>
            <a:off x="1909763" y="88105"/>
            <a:ext cx="3994212"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Trace while Loop</a:t>
            </a:r>
          </a:p>
        </p:txBody>
      </p:sp>
      <p:grpSp>
        <p:nvGrpSpPr>
          <p:cNvPr id="6" name="Group 5">
            <a:extLst>
              <a:ext uri="{FF2B5EF4-FFF2-40B4-BE49-F238E27FC236}">
                <a16:creationId xmlns:a16="http://schemas.microsoft.com/office/drawing/2014/main" id="{33C1E321-E37D-56D3-1285-A6F2954BD543}"/>
              </a:ext>
            </a:extLst>
          </p:cNvPr>
          <p:cNvGrpSpPr/>
          <p:nvPr/>
        </p:nvGrpSpPr>
        <p:grpSpPr>
          <a:xfrm>
            <a:off x="6617674" y="3935583"/>
            <a:ext cx="5506366" cy="2527412"/>
            <a:chOff x="6617674" y="3935583"/>
            <a:chExt cx="5506366" cy="2527412"/>
          </a:xfrm>
        </p:grpSpPr>
        <p:pic>
          <p:nvPicPr>
            <p:cNvPr id="7" name="Picture 6">
              <a:extLst>
                <a:ext uri="{FF2B5EF4-FFF2-40B4-BE49-F238E27FC236}">
                  <a16:creationId xmlns:a16="http://schemas.microsoft.com/office/drawing/2014/main" id="{954A8C81-2B2C-1D9D-C46C-75F0507B999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6621005" y="3935583"/>
              <a:ext cx="5503035" cy="2527412"/>
            </a:xfrm>
            <a:prstGeom prst="rect">
              <a:avLst/>
            </a:prstGeom>
          </p:spPr>
        </p:pic>
        <p:pic>
          <p:nvPicPr>
            <p:cNvPr id="8" name="Picture 7">
              <a:extLst>
                <a:ext uri="{FF2B5EF4-FFF2-40B4-BE49-F238E27FC236}">
                  <a16:creationId xmlns:a16="http://schemas.microsoft.com/office/drawing/2014/main" id="{31573521-185B-0FD1-3998-32E17294D955}"/>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6617674" y="5310845"/>
              <a:ext cx="2281891" cy="416995"/>
            </a:xfrm>
            <a:prstGeom prst="rect">
              <a:avLst/>
            </a:prstGeom>
          </p:spPr>
        </p:pic>
        <p:pic>
          <p:nvPicPr>
            <p:cNvPr id="9" name="Picture 8">
              <a:extLst>
                <a:ext uri="{FF2B5EF4-FFF2-40B4-BE49-F238E27FC236}">
                  <a16:creationId xmlns:a16="http://schemas.microsoft.com/office/drawing/2014/main" id="{2B5A44F3-042B-75F6-8BCD-64548E667B04}"/>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6617674" y="5502870"/>
              <a:ext cx="2281891" cy="416995"/>
            </a:xfrm>
            <a:prstGeom prst="rect">
              <a:avLst/>
            </a:prstGeom>
          </p:spPr>
        </p:pic>
      </p:grpSp>
      <p:pic>
        <p:nvPicPr>
          <p:cNvPr id="10" name="Picture 9">
            <a:extLst>
              <a:ext uri="{FF2B5EF4-FFF2-40B4-BE49-F238E27FC236}">
                <a16:creationId xmlns:a16="http://schemas.microsoft.com/office/drawing/2014/main" id="{EEBE4642-DFDA-761D-EF74-F9ED1B42A9DA}"/>
              </a:ext>
            </a:extLst>
          </p:cNvPr>
          <p:cNvPicPr>
            <a:picLocks noChangeAspect="1"/>
          </p:cNvPicPr>
          <p:nvPr/>
        </p:nvPicPr>
        <p:blipFill>
          <a:blip r:embed="rId6"/>
          <a:stretch>
            <a:fillRect/>
          </a:stretch>
        </p:blipFill>
        <p:spPr>
          <a:xfrm>
            <a:off x="736668" y="1739180"/>
            <a:ext cx="5743382" cy="2035465"/>
          </a:xfrm>
          <a:prstGeom prst="rect">
            <a:avLst/>
          </a:prstGeom>
        </p:spPr>
      </p:pic>
      <p:sp>
        <p:nvSpPr>
          <p:cNvPr id="11" name="Rectangle 10">
            <a:extLst>
              <a:ext uri="{FF2B5EF4-FFF2-40B4-BE49-F238E27FC236}">
                <a16:creationId xmlns:a16="http://schemas.microsoft.com/office/drawing/2014/main" id="{449B93BB-886B-D94A-E977-B7551D64BD16}"/>
              </a:ext>
            </a:extLst>
          </p:cNvPr>
          <p:cNvSpPr>
            <a:spLocks noChangeArrowheads="1"/>
          </p:cNvSpPr>
          <p:nvPr/>
        </p:nvSpPr>
        <p:spPr bwMode="auto">
          <a:xfrm>
            <a:off x="723768" y="2775990"/>
            <a:ext cx="5727584" cy="384175"/>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3" name="AutoShape 11">
            <a:extLst>
              <a:ext uri="{FF2B5EF4-FFF2-40B4-BE49-F238E27FC236}">
                <a16:creationId xmlns:a16="http://schemas.microsoft.com/office/drawing/2014/main" id="{3C65A943-2E89-DC43-7C9B-6582365C8822}"/>
              </a:ext>
            </a:extLst>
          </p:cNvPr>
          <p:cNvSpPr>
            <a:spLocks noChangeArrowheads="1"/>
          </p:cNvSpPr>
          <p:nvPr/>
        </p:nvSpPr>
        <p:spPr bwMode="auto">
          <a:xfrm>
            <a:off x="8143392" y="2397771"/>
            <a:ext cx="1588883" cy="461665"/>
          </a:xfrm>
          <a:prstGeom prst="wedgeRoundRectCallout">
            <a:avLst>
              <a:gd name="adj1" fmla="val -24189"/>
              <a:gd name="adj2" fmla="val 41779"/>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b="1" dirty="0">
                <a:solidFill>
                  <a:srgbClr val="C00000"/>
                </a:solidFill>
              </a:rPr>
              <a:t>Count = 2</a:t>
            </a:r>
          </a:p>
        </p:txBody>
      </p:sp>
      <p:sp>
        <p:nvSpPr>
          <p:cNvPr id="14" name="Rectangle 10">
            <a:extLst>
              <a:ext uri="{FF2B5EF4-FFF2-40B4-BE49-F238E27FC236}">
                <a16:creationId xmlns:a16="http://schemas.microsoft.com/office/drawing/2014/main" id="{AAC3C528-DBCB-494C-9FDD-6BD9DCC0D313}"/>
              </a:ext>
            </a:extLst>
          </p:cNvPr>
          <p:cNvSpPr>
            <a:spLocks noChangeArrowheads="1"/>
          </p:cNvSpPr>
          <p:nvPr/>
        </p:nvSpPr>
        <p:spPr bwMode="auto">
          <a:xfrm>
            <a:off x="6621005" y="5502745"/>
            <a:ext cx="5503035" cy="384175"/>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5" name="AutoShape 11">
            <a:extLst>
              <a:ext uri="{FF2B5EF4-FFF2-40B4-BE49-F238E27FC236}">
                <a16:creationId xmlns:a16="http://schemas.microsoft.com/office/drawing/2014/main" id="{A106436F-F260-C833-D622-9C5F55BB5305}"/>
              </a:ext>
            </a:extLst>
          </p:cNvPr>
          <p:cNvSpPr>
            <a:spLocks noChangeArrowheads="1"/>
          </p:cNvSpPr>
          <p:nvPr/>
        </p:nvSpPr>
        <p:spPr bwMode="auto">
          <a:xfrm>
            <a:off x="4326953" y="5195630"/>
            <a:ext cx="1588883" cy="461665"/>
          </a:xfrm>
          <a:prstGeom prst="wedgeRoundRectCallout">
            <a:avLst>
              <a:gd name="adj1" fmla="val 99765"/>
              <a:gd name="adj2" fmla="val 50921"/>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dirty="0"/>
              <a:t>The result</a:t>
            </a:r>
          </a:p>
        </p:txBody>
      </p:sp>
      <p:sp>
        <p:nvSpPr>
          <p:cNvPr id="16" name="AutoShape 11">
            <a:extLst>
              <a:ext uri="{FF2B5EF4-FFF2-40B4-BE49-F238E27FC236}">
                <a16:creationId xmlns:a16="http://schemas.microsoft.com/office/drawing/2014/main" id="{D9EB7A2E-2F32-E284-1662-AB8383E1EBAC}"/>
              </a:ext>
            </a:extLst>
          </p:cNvPr>
          <p:cNvSpPr>
            <a:spLocks noChangeArrowheads="1"/>
          </p:cNvSpPr>
          <p:nvPr/>
        </p:nvSpPr>
        <p:spPr bwMode="auto">
          <a:xfrm>
            <a:off x="6843712" y="1189662"/>
            <a:ext cx="3533775" cy="384175"/>
          </a:xfrm>
          <a:prstGeom prst="wedgeRoundRectCallout">
            <a:avLst>
              <a:gd name="adj1" fmla="val -65591"/>
              <a:gd name="adj2" fmla="val 429929"/>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t>Increase count by 1</a:t>
            </a:r>
          </a:p>
        </p:txBody>
      </p:sp>
      <p:cxnSp>
        <p:nvCxnSpPr>
          <p:cNvPr id="18" name="Straight Arrow Connector 17">
            <a:extLst>
              <a:ext uri="{FF2B5EF4-FFF2-40B4-BE49-F238E27FC236}">
                <a16:creationId xmlns:a16="http://schemas.microsoft.com/office/drawing/2014/main" id="{D710385F-36EA-ABB8-57D2-32B8EDB0064D}"/>
              </a:ext>
            </a:extLst>
          </p:cNvPr>
          <p:cNvCxnSpPr>
            <a:cxnSpLocks/>
          </p:cNvCxnSpPr>
          <p:nvPr/>
        </p:nvCxnSpPr>
        <p:spPr>
          <a:xfrm>
            <a:off x="8937834" y="1538429"/>
            <a:ext cx="0" cy="859342"/>
          </a:xfrm>
          <a:prstGeom prst="straightConnector1">
            <a:avLst/>
          </a:prstGeom>
          <a:ln w="28575">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Slide Number Placeholder 4">
            <a:extLst>
              <a:ext uri="{FF2B5EF4-FFF2-40B4-BE49-F238E27FC236}">
                <a16:creationId xmlns:a16="http://schemas.microsoft.com/office/drawing/2014/main" id="{5C0C42AE-73A2-31A5-E313-E6177FBA5E28}"/>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228D32A-CDB5-4E20-8249-CCF74649B4A4}" type="slidenum">
              <a:rPr lang="en-US" altLang="en-US" sz="1400"/>
              <a:pPr/>
              <a:t>14</a:t>
            </a:fld>
            <a:endParaRPr lang="en-US" altLang="en-US" sz="1400"/>
          </a:p>
        </p:txBody>
      </p:sp>
      <p:sp>
        <p:nvSpPr>
          <p:cNvPr id="4" name="Rectangle 12">
            <a:extLst>
              <a:ext uri="{FF2B5EF4-FFF2-40B4-BE49-F238E27FC236}">
                <a16:creationId xmlns:a16="http://schemas.microsoft.com/office/drawing/2014/main" id="{D589FF0B-FCA6-347D-58EE-9D1263F723B1}"/>
              </a:ext>
            </a:extLst>
          </p:cNvPr>
          <p:cNvSpPr>
            <a:spLocks noChangeArrowheads="1"/>
          </p:cNvSpPr>
          <p:nvPr/>
        </p:nvSpPr>
        <p:spPr bwMode="auto">
          <a:xfrm>
            <a:off x="8208275" y="359650"/>
            <a:ext cx="1524000" cy="381000"/>
          </a:xfrm>
          <a:prstGeom prst="rect">
            <a:avLst/>
          </a:prstGeom>
          <a:solidFill>
            <a:schemeClr val="tx1"/>
          </a:solidFill>
          <a:ln w="12700">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a:solidFill>
                  <a:schemeClr val="bg2"/>
                </a:solidFill>
                <a:latin typeface="Forte" panose="03060902040502070203" pitchFamily="66" charset="0"/>
              </a:rPr>
              <a:t>animation</a:t>
            </a:r>
          </a:p>
        </p:txBody>
      </p:sp>
      <p:sp>
        <p:nvSpPr>
          <p:cNvPr id="5" name="Rectangle 2">
            <a:extLst>
              <a:ext uri="{FF2B5EF4-FFF2-40B4-BE49-F238E27FC236}">
                <a16:creationId xmlns:a16="http://schemas.microsoft.com/office/drawing/2014/main" id="{C70B0448-F748-A6AA-08DD-B2E312B3BC75}"/>
              </a:ext>
            </a:extLst>
          </p:cNvPr>
          <p:cNvSpPr txBox="1">
            <a:spLocks noChangeArrowheads="1"/>
          </p:cNvSpPr>
          <p:nvPr/>
        </p:nvSpPr>
        <p:spPr>
          <a:xfrm>
            <a:off x="1909763" y="88105"/>
            <a:ext cx="3994212"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Trace while Loop</a:t>
            </a:r>
          </a:p>
        </p:txBody>
      </p:sp>
      <p:grpSp>
        <p:nvGrpSpPr>
          <p:cNvPr id="6" name="Group 5">
            <a:extLst>
              <a:ext uri="{FF2B5EF4-FFF2-40B4-BE49-F238E27FC236}">
                <a16:creationId xmlns:a16="http://schemas.microsoft.com/office/drawing/2014/main" id="{F83AF098-D124-EC61-8121-F340ABCFC825}"/>
              </a:ext>
            </a:extLst>
          </p:cNvPr>
          <p:cNvGrpSpPr/>
          <p:nvPr/>
        </p:nvGrpSpPr>
        <p:grpSpPr>
          <a:xfrm>
            <a:off x="6617674" y="3935583"/>
            <a:ext cx="5506366" cy="2527412"/>
            <a:chOff x="6617674" y="3935583"/>
            <a:chExt cx="5506366" cy="2527412"/>
          </a:xfrm>
        </p:grpSpPr>
        <p:pic>
          <p:nvPicPr>
            <p:cNvPr id="7" name="Picture 6">
              <a:extLst>
                <a:ext uri="{FF2B5EF4-FFF2-40B4-BE49-F238E27FC236}">
                  <a16:creationId xmlns:a16="http://schemas.microsoft.com/office/drawing/2014/main" id="{D43FB3AB-2D00-2279-99FD-EF09511E119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6621005" y="3935583"/>
              <a:ext cx="5503035" cy="2527412"/>
            </a:xfrm>
            <a:prstGeom prst="rect">
              <a:avLst/>
            </a:prstGeom>
          </p:spPr>
        </p:pic>
        <p:pic>
          <p:nvPicPr>
            <p:cNvPr id="8" name="Picture 7">
              <a:extLst>
                <a:ext uri="{FF2B5EF4-FFF2-40B4-BE49-F238E27FC236}">
                  <a16:creationId xmlns:a16="http://schemas.microsoft.com/office/drawing/2014/main" id="{BBDAA49F-2102-C849-0621-DA8F956FCC67}"/>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6617674" y="5310845"/>
              <a:ext cx="2281891" cy="416995"/>
            </a:xfrm>
            <a:prstGeom prst="rect">
              <a:avLst/>
            </a:prstGeom>
          </p:spPr>
        </p:pic>
        <p:pic>
          <p:nvPicPr>
            <p:cNvPr id="9" name="Picture 8">
              <a:extLst>
                <a:ext uri="{FF2B5EF4-FFF2-40B4-BE49-F238E27FC236}">
                  <a16:creationId xmlns:a16="http://schemas.microsoft.com/office/drawing/2014/main" id="{36B3FD7E-2E3B-5E75-DDBE-E7ACC5DB4ABB}"/>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6617674" y="5502870"/>
              <a:ext cx="2281891" cy="416995"/>
            </a:xfrm>
            <a:prstGeom prst="rect">
              <a:avLst/>
            </a:prstGeom>
          </p:spPr>
        </p:pic>
      </p:grpSp>
      <p:pic>
        <p:nvPicPr>
          <p:cNvPr id="10" name="Picture 9">
            <a:extLst>
              <a:ext uri="{FF2B5EF4-FFF2-40B4-BE49-F238E27FC236}">
                <a16:creationId xmlns:a16="http://schemas.microsoft.com/office/drawing/2014/main" id="{45CBB8B9-6475-4AD6-A3D6-193B900B5198}"/>
              </a:ext>
            </a:extLst>
          </p:cNvPr>
          <p:cNvPicPr>
            <a:picLocks noChangeAspect="1"/>
          </p:cNvPicPr>
          <p:nvPr/>
        </p:nvPicPr>
        <p:blipFill>
          <a:blip r:embed="rId6"/>
          <a:stretch>
            <a:fillRect/>
          </a:stretch>
        </p:blipFill>
        <p:spPr>
          <a:xfrm>
            <a:off x="736668" y="1739180"/>
            <a:ext cx="5743382" cy="2035465"/>
          </a:xfrm>
          <a:prstGeom prst="rect">
            <a:avLst/>
          </a:prstGeom>
        </p:spPr>
      </p:pic>
      <p:sp>
        <p:nvSpPr>
          <p:cNvPr id="11" name="Rectangle 10">
            <a:extLst>
              <a:ext uri="{FF2B5EF4-FFF2-40B4-BE49-F238E27FC236}">
                <a16:creationId xmlns:a16="http://schemas.microsoft.com/office/drawing/2014/main" id="{5CBEDCB4-3B6F-F599-A84E-BDC495C8B0C2}"/>
              </a:ext>
            </a:extLst>
          </p:cNvPr>
          <p:cNvSpPr>
            <a:spLocks noChangeArrowheads="1"/>
          </p:cNvSpPr>
          <p:nvPr/>
        </p:nvSpPr>
        <p:spPr bwMode="auto">
          <a:xfrm>
            <a:off x="723768" y="2046420"/>
            <a:ext cx="5727584" cy="384175"/>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2" name="AutoShape 11">
            <a:extLst>
              <a:ext uri="{FF2B5EF4-FFF2-40B4-BE49-F238E27FC236}">
                <a16:creationId xmlns:a16="http://schemas.microsoft.com/office/drawing/2014/main" id="{25EA8724-DE5B-5A27-A9F1-9DB808CB431F}"/>
              </a:ext>
            </a:extLst>
          </p:cNvPr>
          <p:cNvSpPr>
            <a:spLocks noChangeArrowheads="1"/>
          </p:cNvSpPr>
          <p:nvPr/>
        </p:nvSpPr>
        <p:spPr bwMode="auto">
          <a:xfrm>
            <a:off x="6843712" y="1189662"/>
            <a:ext cx="3533775" cy="627135"/>
          </a:xfrm>
          <a:prstGeom prst="wedgeRoundRectCallout">
            <a:avLst>
              <a:gd name="adj1" fmla="val -72358"/>
              <a:gd name="adj2" fmla="val 120859"/>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t>(count &lt; 2) is false since count is 2 now</a:t>
            </a:r>
          </a:p>
        </p:txBody>
      </p:sp>
      <p:sp>
        <p:nvSpPr>
          <p:cNvPr id="13" name="AutoShape 11">
            <a:extLst>
              <a:ext uri="{FF2B5EF4-FFF2-40B4-BE49-F238E27FC236}">
                <a16:creationId xmlns:a16="http://schemas.microsoft.com/office/drawing/2014/main" id="{E999EFD8-8052-651A-C200-9A1CD6E589B8}"/>
              </a:ext>
            </a:extLst>
          </p:cNvPr>
          <p:cNvSpPr>
            <a:spLocks noChangeArrowheads="1"/>
          </p:cNvSpPr>
          <p:nvPr/>
        </p:nvSpPr>
        <p:spPr bwMode="auto">
          <a:xfrm>
            <a:off x="8143392" y="2397771"/>
            <a:ext cx="1588883" cy="461665"/>
          </a:xfrm>
          <a:prstGeom prst="wedgeRoundRectCallout">
            <a:avLst>
              <a:gd name="adj1" fmla="val -24189"/>
              <a:gd name="adj2" fmla="val 41779"/>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b="1" dirty="0">
                <a:solidFill>
                  <a:srgbClr val="C00000"/>
                </a:solidFill>
              </a:rPr>
              <a:t>Count = 2</a:t>
            </a:r>
          </a:p>
        </p:txBody>
      </p:sp>
      <p:sp>
        <p:nvSpPr>
          <p:cNvPr id="14" name="Rectangle 10">
            <a:extLst>
              <a:ext uri="{FF2B5EF4-FFF2-40B4-BE49-F238E27FC236}">
                <a16:creationId xmlns:a16="http://schemas.microsoft.com/office/drawing/2014/main" id="{15A1468B-95EB-4C0F-1FFE-C3B4B1B5A7E1}"/>
              </a:ext>
            </a:extLst>
          </p:cNvPr>
          <p:cNvSpPr>
            <a:spLocks noChangeArrowheads="1"/>
          </p:cNvSpPr>
          <p:nvPr/>
        </p:nvSpPr>
        <p:spPr bwMode="auto">
          <a:xfrm>
            <a:off x="6621005" y="5502745"/>
            <a:ext cx="5503035" cy="384175"/>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5" name="AutoShape 11">
            <a:extLst>
              <a:ext uri="{FF2B5EF4-FFF2-40B4-BE49-F238E27FC236}">
                <a16:creationId xmlns:a16="http://schemas.microsoft.com/office/drawing/2014/main" id="{497A8F12-34B7-6B5A-41BE-F1EA577CDDE1}"/>
              </a:ext>
            </a:extLst>
          </p:cNvPr>
          <p:cNvSpPr>
            <a:spLocks noChangeArrowheads="1"/>
          </p:cNvSpPr>
          <p:nvPr/>
        </p:nvSpPr>
        <p:spPr bwMode="auto">
          <a:xfrm>
            <a:off x="4326953" y="5195630"/>
            <a:ext cx="1588883" cy="461665"/>
          </a:xfrm>
          <a:prstGeom prst="wedgeRoundRectCallout">
            <a:avLst>
              <a:gd name="adj1" fmla="val 99765"/>
              <a:gd name="adj2" fmla="val 50921"/>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dirty="0"/>
              <a:t>The result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Slide Number Placeholder 4">
            <a:extLst>
              <a:ext uri="{FF2B5EF4-FFF2-40B4-BE49-F238E27FC236}">
                <a16:creationId xmlns:a16="http://schemas.microsoft.com/office/drawing/2014/main" id="{7BD1746F-A2B9-9A26-0B08-D071646FCF92}"/>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BB5BC58-B2BC-4916-8C51-DC1E410BF1AA}" type="slidenum">
              <a:rPr lang="en-US" altLang="en-US" sz="1400"/>
              <a:pPr/>
              <a:t>15</a:t>
            </a:fld>
            <a:endParaRPr lang="en-US" altLang="en-US" sz="1400"/>
          </a:p>
        </p:txBody>
      </p:sp>
      <p:sp>
        <p:nvSpPr>
          <p:cNvPr id="19460" name="Rectangle 3">
            <a:extLst>
              <a:ext uri="{FF2B5EF4-FFF2-40B4-BE49-F238E27FC236}">
                <a16:creationId xmlns:a16="http://schemas.microsoft.com/office/drawing/2014/main" id="{17022722-968B-513A-B6BF-EEB05E530BAC}"/>
              </a:ext>
            </a:extLst>
          </p:cNvPr>
          <p:cNvSpPr>
            <a:spLocks noChangeArrowheads="1"/>
          </p:cNvSpPr>
          <p:nvPr/>
        </p:nvSpPr>
        <p:spPr bwMode="auto">
          <a:xfrm>
            <a:off x="3348038" y="2166939"/>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4" name="Rectangle 12">
            <a:extLst>
              <a:ext uri="{FF2B5EF4-FFF2-40B4-BE49-F238E27FC236}">
                <a16:creationId xmlns:a16="http://schemas.microsoft.com/office/drawing/2014/main" id="{EAF961D9-6887-6EF2-0178-998B96301D5C}"/>
              </a:ext>
            </a:extLst>
          </p:cNvPr>
          <p:cNvSpPr>
            <a:spLocks noChangeArrowheads="1"/>
          </p:cNvSpPr>
          <p:nvPr/>
        </p:nvSpPr>
        <p:spPr bwMode="auto">
          <a:xfrm>
            <a:off x="8208275" y="359650"/>
            <a:ext cx="1524000" cy="381000"/>
          </a:xfrm>
          <a:prstGeom prst="rect">
            <a:avLst/>
          </a:prstGeom>
          <a:solidFill>
            <a:schemeClr val="tx1"/>
          </a:solidFill>
          <a:ln w="12700">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a:solidFill>
                  <a:schemeClr val="bg2"/>
                </a:solidFill>
                <a:latin typeface="Forte" panose="03060902040502070203" pitchFamily="66" charset="0"/>
              </a:rPr>
              <a:t>animation</a:t>
            </a:r>
          </a:p>
        </p:txBody>
      </p:sp>
      <p:sp>
        <p:nvSpPr>
          <p:cNvPr id="5" name="Rectangle 2">
            <a:extLst>
              <a:ext uri="{FF2B5EF4-FFF2-40B4-BE49-F238E27FC236}">
                <a16:creationId xmlns:a16="http://schemas.microsoft.com/office/drawing/2014/main" id="{DBF9B0BB-80A6-6E37-F280-3ABB488024E4}"/>
              </a:ext>
            </a:extLst>
          </p:cNvPr>
          <p:cNvSpPr txBox="1">
            <a:spLocks noChangeArrowheads="1"/>
          </p:cNvSpPr>
          <p:nvPr/>
        </p:nvSpPr>
        <p:spPr>
          <a:xfrm>
            <a:off x="1909763" y="88105"/>
            <a:ext cx="3994212"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Trace while Loop</a:t>
            </a:r>
          </a:p>
        </p:txBody>
      </p:sp>
      <p:grpSp>
        <p:nvGrpSpPr>
          <p:cNvPr id="6" name="Group 5">
            <a:extLst>
              <a:ext uri="{FF2B5EF4-FFF2-40B4-BE49-F238E27FC236}">
                <a16:creationId xmlns:a16="http://schemas.microsoft.com/office/drawing/2014/main" id="{10D17F2A-71AD-B06D-DFC1-ACE5F9BDE67E}"/>
              </a:ext>
            </a:extLst>
          </p:cNvPr>
          <p:cNvGrpSpPr/>
          <p:nvPr/>
        </p:nvGrpSpPr>
        <p:grpSpPr>
          <a:xfrm>
            <a:off x="6617674" y="3935583"/>
            <a:ext cx="5506366" cy="2527412"/>
            <a:chOff x="6617674" y="3935583"/>
            <a:chExt cx="5506366" cy="2527412"/>
          </a:xfrm>
        </p:grpSpPr>
        <p:pic>
          <p:nvPicPr>
            <p:cNvPr id="7" name="Picture 6">
              <a:extLst>
                <a:ext uri="{FF2B5EF4-FFF2-40B4-BE49-F238E27FC236}">
                  <a16:creationId xmlns:a16="http://schemas.microsoft.com/office/drawing/2014/main" id="{DB76C07D-C753-E18C-E465-2C6DCD52071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6621005" y="3935583"/>
              <a:ext cx="5503035" cy="2527412"/>
            </a:xfrm>
            <a:prstGeom prst="rect">
              <a:avLst/>
            </a:prstGeom>
          </p:spPr>
        </p:pic>
        <p:pic>
          <p:nvPicPr>
            <p:cNvPr id="8" name="Picture 7">
              <a:extLst>
                <a:ext uri="{FF2B5EF4-FFF2-40B4-BE49-F238E27FC236}">
                  <a16:creationId xmlns:a16="http://schemas.microsoft.com/office/drawing/2014/main" id="{890B5315-232D-404C-FAD4-7BB624E72323}"/>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6617674" y="5310845"/>
              <a:ext cx="2281891" cy="416995"/>
            </a:xfrm>
            <a:prstGeom prst="rect">
              <a:avLst/>
            </a:prstGeom>
          </p:spPr>
        </p:pic>
        <p:pic>
          <p:nvPicPr>
            <p:cNvPr id="9" name="Picture 8">
              <a:extLst>
                <a:ext uri="{FF2B5EF4-FFF2-40B4-BE49-F238E27FC236}">
                  <a16:creationId xmlns:a16="http://schemas.microsoft.com/office/drawing/2014/main" id="{727311D3-E610-4553-8D9A-CD21814384A7}"/>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6617674" y="5502870"/>
              <a:ext cx="2281891" cy="416995"/>
            </a:xfrm>
            <a:prstGeom prst="rect">
              <a:avLst/>
            </a:prstGeom>
          </p:spPr>
        </p:pic>
      </p:grpSp>
      <p:pic>
        <p:nvPicPr>
          <p:cNvPr id="10" name="Picture 9">
            <a:extLst>
              <a:ext uri="{FF2B5EF4-FFF2-40B4-BE49-F238E27FC236}">
                <a16:creationId xmlns:a16="http://schemas.microsoft.com/office/drawing/2014/main" id="{31FBBE73-2702-818B-285B-9580BBE0274A}"/>
              </a:ext>
            </a:extLst>
          </p:cNvPr>
          <p:cNvPicPr>
            <a:picLocks noChangeAspect="1"/>
          </p:cNvPicPr>
          <p:nvPr/>
        </p:nvPicPr>
        <p:blipFill>
          <a:blip r:embed="rId6"/>
          <a:stretch>
            <a:fillRect/>
          </a:stretch>
        </p:blipFill>
        <p:spPr>
          <a:xfrm>
            <a:off x="736668" y="1739180"/>
            <a:ext cx="5743382" cy="2035465"/>
          </a:xfrm>
          <a:prstGeom prst="rect">
            <a:avLst/>
          </a:prstGeom>
        </p:spPr>
      </p:pic>
      <p:sp>
        <p:nvSpPr>
          <p:cNvPr id="11" name="Rectangle 10">
            <a:extLst>
              <a:ext uri="{FF2B5EF4-FFF2-40B4-BE49-F238E27FC236}">
                <a16:creationId xmlns:a16="http://schemas.microsoft.com/office/drawing/2014/main" id="{EDEFE59F-7AE0-6598-527D-85A952B1D0D9}"/>
              </a:ext>
            </a:extLst>
          </p:cNvPr>
          <p:cNvSpPr>
            <a:spLocks noChangeArrowheads="1"/>
          </p:cNvSpPr>
          <p:nvPr/>
        </p:nvSpPr>
        <p:spPr bwMode="auto">
          <a:xfrm>
            <a:off x="723768" y="3198445"/>
            <a:ext cx="5727584" cy="384175"/>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2" name="AutoShape 11">
            <a:extLst>
              <a:ext uri="{FF2B5EF4-FFF2-40B4-BE49-F238E27FC236}">
                <a16:creationId xmlns:a16="http://schemas.microsoft.com/office/drawing/2014/main" id="{14B4C708-EB02-3130-D9A5-620C458B7859}"/>
              </a:ext>
            </a:extLst>
          </p:cNvPr>
          <p:cNvSpPr>
            <a:spLocks noChangeArrowheads="1"/>
          </p:cNvSpPr>
          <p:nvPr/>
        </p:nvSpPr>
        <p:spPr bwMode="auto">
          <a:xfrm>
            <a:off x="8143392" y="2397771"/>
            <a:ext cx="1588883" cy="461665"/>
          </a:xfrm>
          <a:prstGeom prst="wedgeRoundRectCallout">
            <a:avLst>
              <a:gd name="adj1" fmla="val -24189"/>
              <a:gd name="adj2" fmla="val 41779"/>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b="1" dirty="0">
                <a:solidFill>
                  <a:srgbClr val="C00000"/>
                </a:solidFill>
              </a:rPr>
              <a:t>Count = 2</a:t>
            </a:r>
          </a:p>
        </p:txBody>
      </p:sp>
      <p:sp>
        <p:nvSpPr>
          <p:cNvPr id="14" name="AutoShape 11">
            <a:extLst>
              <a:ext uri="{FF2B5EF4-FFF2-40B4-BE49-F238E27FC236}">
                <a16:creationId xmlns:a16="http://schemas.microsoft.com/office/drawing/2014/main" id="{B8293F21-5F30-92D1-844B-424DA5AB96FA}"/>
              </a:ext>
            </a:extLst>
          </p:cNvPr>
          <p:cNvSpPr>
            <a:spLocks noChangeArrowheads="1"/>
          </p:cNvSpPr>
          <p:nvPr/>
        </p:nvSpPr>
        <p:spPr bwMode="auto">
          <a:xfrm>
            <a:off x="4326953" y="5195630"/>
            <a:ext cx="1588883" cy="461665"/>
          </a:xfrm>
          <a:prstGeom prst="wedgeRoundRectCallout">
            <a:avLst>
              <a:gd name="adj1" fmla="val 105963"/>
              <a:gd name="adj2" fmla="val 8261"/>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dirty="0"/>
              <a:t>The result</a:t>
            </a:r>
          </a:p>
        </p:txBody>
      </p:sp>
      <p:sp>
        <p:nvSpPr>
          <p:cNvPr id="19463" name="AutoShape 6">
            <a:extLst>
              <a:ext uri="{FF2B5EF4-FFF2-40B4-BE49-F238E27FC236}">
                <a16:creationId xmlns:a16="http://schemas.microsoft.com/office/drawing/2014/main" id="{9A492BCD-A6BC-7BDE-65CF-C86789489C11}"/>
              </a:ext>
            </a:extLst>
          </p:cNvPr>
          <p:cNvSpPr>
            <a:spLocks noChangeArrowheads="1"/>
          </p:cNvSpPr>
          <p:nvPr/>
        </p:nvSpPr>
        <p:spPr bwMode="auto">
          <a:xfrm>
            <a:off x="6786564" y="1201738"/>
            <a:ext cx="3538537" cy="635000"/>
          </a:xfrm>
          <a:prstGeom prst="wedgeRoundRectCallout">
            <a:avLst>
              <a:gd name="adj1" fmla="val -68440"/>
              <a:gd name="adj2" fmla="val 285750"/>
              <a:gd name="adj3" fmla="val 16667"/>
            </a:avLst>
          </a:prstGeom>
          <a:solidFill>
            <a:schemeClr val="accent1">
              <a:lumMod val="40000"/>
              <a:lumOff val="60000"/>
            </a:schemeClr>
          </a:solidFill>
          <a:ln w="12700">
            <a:solidFill>
              <a:schemeClr val="tx1"/>
            </a:solidFill>
            <a:miter lim="800000"/>
            <a:headEnd type="none" w="sm" len="sm"/>
            <a:tailEnd type="none" w="sm" len="sm"/>
          </a:ln>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t>The loop exits. Execute the next statement after the loop.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4" name="Rectangle 3">
            <a:extLst>
              <a:ext uri="{FF2B5EF4-FFF2-40B4-BE49-F238E27FC236}">
                <a16:creationId xmlns:a16="http://schemas.microsoft.com/office/drawing/2014/main" id="{8567E60E-2758-E814-E327-4EB0E7E200BA}"/>
              </a:ext>
            </a:extLst>
          </p:cNvPr>
          <p:cNvSpPr>
            <a:spLocks noGrp="1" noChangeArrowheads="1"/>
          </p:cNvSpPr>
          <p:nvPr>
            <p:ph idx="1"/>
          </p:nvPr>
        </p:nvSpPr>
        <p:spPr>
          <a:xfrm>
            <a:off x="565680" y="1431940"/>
            <a:ext cx="3787035" cy="5113226"/>
          </a:xfrm>
        </p:spPr>
        <p:txBody>
          <a:bodyPr>
            <a:normAutofit/>
          </a:bodyPr>
          <a:lstStyle/>
          <a:p>
            <a:pPr marL="0" indent="0" algn="l" rtl="0">
              <a:spcBef>
                <a:spcPct val="100000"/>
              </a:spcBef>
              <a:buNone/>
            </a:pPr>
            <a:r>
              <a:rPr lang="en-US" altLang="en-US" dirty="0"/>
              <a:t>The Math subtraction learning tool program generates just one question for each run. You can use a loop to generate questions repeatedly. This example gives a program that generates five questions and reports the number of the correct answers after a student answers all five questions.</a:t>
            </a:r>
          </a:p>
        </p:txBody>
      </p:sp>
      <p:sp>
        <p:nvSpPr>
          <p:cNvPr id="20482" name="Slide Number Placeholder 4">
            <a:extLst>
              <a:ext uri="{FF2B5EF4-FFF2-40B4-BE49-F238E27FC236}">
                <a16:creationId xmlns:a16="http://schemas.microsoft.com/office/drawing/2014/main" id="{BD4BF39A-BE05-970A-5926-2B93ED5D85F7}"/>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BA33FBA-9F5A-4C93-89BB-F4DA9BC5DF9F}" type="slidenum">
              <a:rPr lang="en-US" altLang="en-US" sz="1400"/>
              <a:pPr/>
              <a:t>16</a:t>
            </a:fld>
            <a:endParaRPr lang="en-US" altLang="en-US" sz="1400"/>
          </a:p>
        </p:txBody>
      </p:sp>
      <p:sp>
        <p:nvSpPr>
          <p:cNvPr id="2" name="Rectangle 2">
            <a:extLst>
              <a:ext uri="{FF2B5EF4-FFF2-40B4-BE49-F238E27FC236}">
                <a16:creationId xmlns:a16="http://schemas.microsoft.com/office/drawing/2014/main" id="{E274B4F7-1725-86CC-646F-AA5A12AAE4A4}"/>
              </a:ext>
            </a:extLst>
          </p:cNvPr>
          <p:cNvSpPr txBox="1">
            <a:spLocks noChangeArrowheads="1"/>
          </p:cNvSpPr>
          <p:nvPr/>
        </p:nvSpPr>
        <p:spPr>
          <a:xfrm>
            <a:off x="1365600" y="121046"/>
            <a:ext cx="9144000"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000" b="1" dirty="0">
                <a:solidFill>
                  <a:srgbClr val="C00000"/>
                </a:solidFill>
              </a:rPr>
              <a:t>Problem: An Advanced Math Learning Tool</a:t>
            </a:r>
          </a:p>
        </p:txBody>
      </p:sp>
      <p:pic>
        <p:nvPicPr>
          <p:cNvPr id="4" name="Picture 3">
            <a:extLst>
              <a:ext uri="{FF2B5EF4-FFF2-40B4-BE49-F238E27FC236}">
                <a16:creationId xmlns:a16="http://schemas.microsoft.com/office/drawing/2014/main" id="{DB4C8547-A1DE-E6C8-D162-06618BCC8BB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4434658" y="1119339"/>
            <a:ext cx="7757342" cy="545887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8" name="Rectangle 3">
            <a:extLst>
              <a:ext uri="{FF2B5EF4-FFF2-40B4-BE49-F238E27FC236}">
                <a16:creationId xmlns:a16="http://schemas.microsoft.com/office/drawing/2014/main" id="{FB0A551A-D96B-BCFE-F497-460B940FDF12}"/>
              </a:ext>
            </a:extLst>
          </p:cNvPr>
          <p:cNvSpPr>
            <a:spLocks noGrp="1" noChangeArrowheads="1"/>
          </p:cNvSpPr>
          <p:nvPr>
            <p:ph idx="1"/>
          </p:nvPr>
        </p:nvSpPr>
        <p:spPr>
          <a:xfrm>
            <a:off x="642490" y="1355129"/>
            <a:ext cx="5031055" cy="5105121"/>
          </a:xfrm>
        </p:spPr>
        <p:txBody>
          <a:bodyPr>
            <a:normAutofit/>
          </a:bodyPr>
          <a:lstStyle/>
          <a:p>
            <a:pPr marL="0" indent="0" algn="l" rtl="0">
              <a:spcBef>
                <a:spcPct val="100000"/>
              </a:spcBef>
              <a:buNone/>
            </a:pPr>
            <a:r>
              <a:rPr lang="en-US" altLang="en-US" dirty="0"/>
              <a:t>Write a program that randomly generates an integer between 0 and 100, inclusive. The program prompts the user to enter a number continuously until the number matches the randomly generated number. For each user input, the program tells the user whether the input is too low or too high, so the user can choose the next input intelligently. Here is a sample run: </a:t>
            </a:r>
          </a:p>
        </p:txBody>
      </p:sp>
      <p:sp>
        <p:nvSpPr>
          <p:cNvPr id="21506" name="Slide Number Placeholder 4">
            <a:extLst>
              <a:ext uri="{FF2B5EF4-FFF2-40B4-BE49-F238E27FC236}">
                <a16:creationId xmlns:a16="http://schemas.microsoft.com/office/drawing/2014/main" id="{6CAA8F41-27B5-FF7F-D77C-792D93A40B5D}"/>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DEA53A7-AEF7-45F4-980D-E5280619683B}" type="slidenum">
              <a:rPr lang="en-US" altLang="en-US" sz="1400"/>
              <a:pPr/>
              <a:t>17</a:t>
            </a:fld>
            <a:endParaRPr lang="en-US" altLang="en-US" sz="1400"/>
          </a:p>
        </p:txBody>
      </p:sp>
      <p:sp>
        <p:nvSpPr>
          <p:cNvPr id="2" name="Rectangle 2">
            <a:extLst>
              <a:ext uri="{FF2B5EF4-FFF2-40B4-BE49-F238E27FC236}">
                <a16:creationId xmlns:a16="http://schemas.microsoft.com/office/drawing/2014/main" id="{CDF686D6-1F39-79E0-E4D5-AF7FDED8FCDC}"/>
              </a:ext>
            </a:extLst>
          </p:cNvPr>
          <p:cNvSpPr txBox="1">
            <a:spLocks noChangeArrowheads="1"/>
          </p:cNvSpPr>
          <p:nvPr/>
        </p:nvSpPr>
        <p:spPr>
          <a:xfrm>
            <a:off x="1909763" y="88105"/>
            <a:ext cx="7604282"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Problem: Guessing Numbers</a:t>
            </a:r>
          </a:p>
        </p:txBody>
      </p:sp>
      <p:pic>
        <p:nvPicPr>
          <p:cNvPr id="4" name="Picture 3">
            <a:extLst>
              <a:ext uri="{FF2B5EF4-FFF2-40B4-BE49-F238E27FC236}">
                <a16:creationId xmlns:a16="http://schemas.microsoft.com/office/drawing/2014/main" id="{0371CE4C-BF6E-99A0-F7B2-4AF67CD9956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5535051" y="1431940"/>
            <a:ext cx="6513724" cy="475947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2545A-D8C1-8625-1141-3DEDB5B36A8F}"/>
            </a:ext>
          </a:extLst>
        </p:cNvPr>
        <p:cNvGrpSpPr/>
        <p:nvPr/>
      </p:nvGrpSpPr>
      <p:grpSpPr>
        <a:xfrm>
          <a:off x="0" y="0"/>
          <a:ext cx="0" cy="0"/>
          <a:chOff x="0" y="0"/>
          <a:chExt cx="0" cy="0"/>
        </a:xfrm>
      </p:grpSpPr>
      <p:sp>
        <p:nvSpPr>
          <p:cNvPr id="21506" name="Slide Number Placeholder 4">
            <a:extLst>
              <a:ext uri="{FF2B5EF4-FFF2-40B4-BE49-F238E27FC236}">
                <a16:creationId xmlns:a16="http://schemas.microsoft.com/office/drawing/2014/main" id="{8D1B4722-1C0D-E8EA-58E2-718A2A705C39}"/>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DEA53A7-AEF7-45F4-980D-E5280619683B}" type="slidenum">
              <a:rPr lang="en-US" altLang="en-US" sz="1400"/>
              <a:pPr/>
              <a:t>18</a:t>
            </a:fld>
            <a:endParaRPr lang="en-US" altLang="en-US" sz="1400"/>
          </a:p>
        </p:txBody>
      </p:sp>
      <p:sp>
        <p:nvSpPr>
          <p:cNvPr id="2" name="Rectangle 2">
            <a:extLst>
              <a:ext uri="{FF2B5EF4-FFF2-40B4-BE49-F238E27FC236}">
                <a16:creationId xmlns:a16="http://schemas.microsoft.com/office/drawing/2014/main" id="{98CD29F5-7361-6AD4-AE39-AF73699A27A3}"/>
              </a:ext>
            </a:extLst>
          </p:cNvPr>
          <p:cNvSpPr txBox="1">
            <a:spLocks noChangeArrowheads="1"/>
          </p:cNvSpPr>
          <p:nvPr/>
        </p:nvSpPr>
        <p:spPr>
          <a:xfrm>
            <a:off x="1909763" y="88105"/>
            <a:ext cx="7604282"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Problem: Guessing Numbers</a:t>
            </a:r>
          </a:p>
        </p:txBody>
      </p:sp>
      <p:pic>
        <p:nvPicPr>
          <p:cNvPr id="7" name="Picture 6">
            <a:extLst>
              <a:ext uri="{FF2B5EF4-FFF2-40B4-BE49-F238E27FC236}">
                <a16:creationId xmlns:a16="http://schemas.microsoft.com/office/drawing/2014/main" id="{74103C5A-5998-5248-E2F9-94B493DD42D6}"/>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Effect>
                      <a14:saturation sat="400000"/>
                    </a14:imgEffect>
                    <a14:imgEffect>
                      <a14:brightnessContrast contrast="-40000"/>
                    </a14:imgEffect>
                  </a14:imgLayer>
                </a14:imgProps>
              </a:ext>
            </a:extLst>
          </a:blip>
          <a:srcRect l="30643" t="8541"/>
          <a:stretch>
            <a:fillRect/>
          </a:stretch>
        </p:blipFill>
        <p:spPr>
          <a:xfrm>
            <a:off x="450465" y="1396734"/>
            <a:ext cx="7028115" cy="5124742"/>
          </a:xfrm>
          <a:prstGeom prst="rect">
            <a:avLst/>
          </a:prstGeom>
        </p:spPr>
      </p:pic>
      <p:pic>
        <p:nvPicPr>
          <p:cNvPr id="9" name="Picture 8">
            <a:extLst>
              <a:ext uri="{FF2B5EF4-FFF2-40B4-BE49-F238E27FC236}">
                <a16:creationId xmlns:a16="http://schemas.microsoft.com/office/drawing/2014/main" id="{CB4AB850-0572-3031-FB08-081876F00544}"/>
              </a:ext>
            </a:extLst>
          </p:cNvPr>
          <p:cNvPicPr>
            <a:picLocks noChangeAspect="1"/>
          </p:cNvPicPr>
          <p:nvPr/>
        </p:nvPicPr>
        <p:blipFill>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rcRect l="15190" t="3945"/>
          <a:stretch>
            <a:fillRect/>
          </a:stretch>
        </p:blipFill>
        <p:spPr>
          <a:xfrm>
            <a:off x="7324960" y="3966671"/>
            <a:ext cx="4805295" cy="2538918"/>
          </a:xfrm>
          <a:prstGeom prst="rect">
            <a:avLst/>
          </a:prstGeom>
        </p:spPr>
      </p:pic>
    </p:spTree>
    <p:extLst>
      <p:ext uri="{BB962C8B-B14F-4D97-AF65-F5344CB8AC3E}">
        <p14:creationId xmlns:p14="http://schemas.microsoft.com/office/powerpoint/2010/main" val="2946648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2" name="Rectangle 3">
            <a:extLst>
              <a:ext uri="{FF2B5EF4-FFF2-40B4-BE49-F238E27FC236}">
                <a16:creationId xmlns:a16="http://schemas.microsoft.com/office/drawing/2014/main" id="{83A8A478-F6C4-045A-202A-256B144F5CDF}"/>
              </a:ext>
            </a:extLst>
          </p:cNvPr>
          <p:cNvSpPr>
            <a:spLocks noGrp="1" noChangeArrowheads="1"/>
          </p:cNvSpPr>
          <p:nvPr>
            <p:ph idx="1"/>
          </p:nvPr>
        </p:nvSpPr>
        <p:spPr>
          <a:xfrm>
            <a:off x="1256970" y="1163105"/>
            <a:ext cx="10561374" cy="1305769"/>
          </a:xfrm>
        </p:spPr>
        <p:txBody>
          <a:bodyPr>
            <a:normAutofit/>
          </a:bodyPr>
          <a:lstStyle/>
          <a:p>
            <a:pPr marL="0" indent="0" algn="l" rtl="0">
              <a:spcBef>
                <a:spcPct val="100000"/>
              </a:spcBef>
              <a:buNone/>
            </a:pPr>
            <a:r>
              <a:rPr lang="en-US" altLang="en-US" dirty="0"/>
              <a:t>Often the number of times a loop is executed is not predetermined. You may use an input value </a:t>
            </a:r>
            <a:r>
              <a:rPr lang="en-US" altLang="en-US" dirty="0">
                <a:solidFill>
                  <a:srgbClr val="FF0000"/>
                </a:solidFill>
              </a:rPr>
              <a:t>to</a:t>
            </a:r>
            <a:r>
              <a:rPr lang="en-US" altLang="en-US" dirty="0"/>
              <a:t> </a:t>
            </a:r>
            <a:r>
              <a:rPr lang="en-US" altLang="en-US" dirty="0">
                <a:solidFill>
                  <a:srgbClr val="FF0000"/>
                </a:solidFill>
              </a:rPr>
              <a:t>signify the end </a:t>
            </a:r>
            <a:r>
              <a:rPr lang="en-US" altLang="en-US" dirty="0"/>
              <a:t>of the loop. Such a value is known as a </a:t>
            </a:r>
            <a:r>
              <a:rPr lang="en-US" altLang="en-US" i="1" dirty="0">
                <a:solidFill>
                  <a:srgbClr val="FF0000"/>
                </a:solidFill>
              </a:rPr>
              <a:t>sentinel value</a:t>
            </a:r>
            <a:r>
              <a:rPr lang="en-US" altLang="en-US" dirty="0"/>
              <a:t>. </a:t>
            </a:r>
          </a:p>
        </p:txBody>
      </p:sp>
      <p:sp>
        <p:nvSpPr>
          <p:cNvPr id="22530" name="Slide Number Placeholder 4">
            <a:extLst>
              <a:ext uri="{FF2B5EF4-FFF2-40B4-BE49-F238E27FC236}">
                <a16:creationId xmlns:a16="http://schemas.microsoft.com/office/drawing/2014/main" id="{F47919AF-0B0F-BF28-7895-CBCAD6F16986}"/>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D2D191D-F6DE-427C-9C1B-AD10A303831D}" type="slidenum">
              <a:rPr lang="en-US" altLang="en-US" sz="1400"/>
              <a:pPr/>
              <a:t>19</a:t>
            </a:fld>
            <a:endParaRPr lang="en-US" altLang="en-US" sz="1400"/>
          </a:p>
        </p:txBody>
      </p:sp>
      <p:sp>
        <p:nvSpPr>
          <p:cNvPr id="2" name="Rectangle 2">
            <a:extLst>
              <a:ext uri="{FF2B5EF4-FFF2-40B4-BE49-F238E27FC236}">
                <a16:creationId xmlns:a16="http://schemas.microsoft.com/office/drawing/2014/main" id="{7C91F74C-D211-EE1B-0FD1-86F91EDB041A}"/>
              </a:ext>
            </a:extLst>
          </p:cNvPr>
          <p:cNvSpPr txBox="1">
            <a:spLocks noChangeArrowheads="1"/>
          </p:cNvSpPr>
          <p:nvPr/>
        </p:nvSpPr>
        <p:spPr>
          <a:xfrm>
            <a:off x="1909762" y="88105"/>
            <a:ext cx="8721725"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Ending a Loop with a Sentinel Value</a:t>
            </a:r>
          </a:p>
        </p:txBody>
      </p:sp>
      <p:pic>
        <p:nvPicPr>
          <p:cNvPr id="6" name="Picture 5">
            <a:extLst>
              <a:ext uri="{FF2B5EF4-FFF2-40B4-BE49-F238E27FC236}">
                <a16:creationId xmlns:a16="http://schemas.microsoft.com/office/drawing/2014/main" id="{3D54813C-FD6A-D214-2856-79FEF457301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rcRect r="24154"/>
          <a:stretch>
            <a:fillRect/>
          </a:stretch>
        </p:blipFill>
        <p:spPr>
          <a:xfrm>
            <a:off x="3717983" y="2568722"/>
            <a:ext cx="8463514" cy="3878012"/>
          </a:xfrm>
          <a:prstGeom prst="rect">
            <a:avLst/>
          </a:prstGeom>
        </p:spPr>
      </p:pic>
      <p:sp>
        <p:nvSpPr>
          <p:cNvPr id="8" name="TextBox 7">
            <a:extLst>
              <a:ext uri="{FF2B5EF4-FFF2-40B4-BE49-F238E27FC236}">
                <a16:creationId xmlns:a16="http://schemas.microsoft.com/office/drawing/2014/main" id="{6AFD4212-4B2F-A793-51DB-BA3ED2969FBA}"/>
              </a:ext>
            </a:extLst>
          </p:cNvPr>
          <p:cNvSpPr txBox="1"/>
          <p:nvPr/>
        </p:nvSpPr>
        <p:spPr>
          <a:xfrm>
            <a:off x="527275" y="2619412"/>
            <a:ext cx="3055064" cy="3539430"/>
          </a:xfrm>
          <a:prstGeom prst="rect">
            <a:avLst/>
          </a:prstGeom>
          <a:noFill/>
        </p:spPr>
        <p:txBody>
          <a:bodyPr wrap="square">
            <a:spAutoFit/>
          </a:bodyPr>
          <a:lstStyle/>
          <a:p>
            <a:pPr marL="0" indent="0" algn="l" rtl="0">
              <a:spcBef>
                <a:spcPts val="1800"/>
              </a:spcBef>
              <a:buNone/>
            </a:pPr>
            <a:r>
              <a:rPr lang="en-US" altLang="en-US" sz="2800" dirty="0"/>
              <a:t>Write a program that reads and calculates the sum of an unspecified number of integers. The input 0 signifies the end of the input.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Slide Number Placeholder 4">
            <a:extLst>
              <a:ext uri="{FF2B5EF4-FFF2-40B4-BE49-F238E27FC236}">
                <a16:creationId xmlns:a16="http://schemas.microsoft.com/office/drawing/2014/main" id="{FE6CAF85-FBB4-72BE-C8D5-DEA4A9E6288F}"/>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215EFC7-1BD8-48EE-984A-323B1BFD1EBA}" type="slidenum">
              <a:rPr lang="en-US" altLang="en-US" sz="1400"/>
              <a:pPr/>
              <a:t>20</a:t>
            </a:fld>
            <a:endParaRPr lang="en-US" altLang="en-US" sz="1400"/>
          </a:p>
        </p:txBody>
      </p:sp>
      <p:sp>
        <p:nvSpPr>
          <p:cNvPr id="23557" name="Rectangle 4">
            <a:extLst>
              <a:ext uri="{FF2B5EF4-FFF2-40B4-BE49-F238E27FC236}">
                <a16:creationId xmlns:a16="http://schemas.microsoft.com/office/drawing/2014/main" id="{6FBB1A56-A26F-6A0E-4C2C-31AAEC9FFCE4}"/>
              </a:ext>
            </a:extLst>
          </p:cNvPr>
          <p:cNvSpPr>
            <a:spLocks noChangeArrowheads="1"/>
          </p:cNvSpPr>
          <p:nvPr/>
        </p:nvSpPr>
        <p:spPr bwMode="auto">
          <a:xfrm>
            <a:off x="988135" y="5049139"/>
            <a:ext cx="10868615" cy="1337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nSpc>
                <a:spcPct val="80000"/>
              </a:lnSpc>
              <a:buFont typeface="Monotype Sorts" pitchFamily="2" charset="2"/>
              <a:buNone/>
            </a:pPr>
            <a:r>
              <a:rPr lang="en-US" altLang="en-US" sz="2500" dirty="0"/>
              <a:t>Variable item starts with 1 and is reduced by 0.1 every time the loop body is executed. The loop should terminate when item becomes 0. However, there is no guarantee that item will be exactly 0, because the floating-point arithmetic is approximated. This loop seems OK on the surface, but it is actually an infinite loop.</a:t>
            </a:r>
          </a:p>
        </p:txBody>
      </p:sp>
      <p:sp>
        <p:nvSpPr>
          <p:cNvPr id="23558" name="Rectangle 5">
            <a:extLst>
              <a:ext uri="{FF2B5EF4-FFF2-40B4-BE49-F238E27FC236}">
                <a16:creationId xmlns:a16="http://schemas.microsoft.com/office/drawing/2014/main" id="{91739C9D-6BF2-DA98-F14F-2DA9C4D0C196}"/>
              </a:ext>
            </a:extLst>
          </p:cNvPr>
          <p:cNvSpPr>
            <a:spLocks noChangeArrowheads="1"/>
          </p:cNvSpPr>
          <p:nvPr/>
        </p:nvSpPr>
        <p:spPr bwMode="auto">
          <a:xfrm>
            <a:off x="1141755" y="1115004"/>
            <a:ext cx="10714995"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nSpc>
                <a:spcPct val="90000"/>
              </a:lnSpc>
              <a:buFont typeface="Monotype Sorts" pitchFamily="2" charset="2"/>
              <a:buNone/>
            </a:pPr>
            <a:r>
              <a:rPr lang="en-US" altLang="en-US" sz="2400" dirty="0"/>
              <a:t>Don’t use floating-point values for equality checking in a loop control. Since floating-point values are approximations for some values, using them could result in imprecise counter values and inaccurate results. Consider the following code for computing 1 + 0.9 + 0.8 + ... + 0.1:</a:t>
            </a:r>
            <a:endParaRPr lang="en-US" altLang="en-US" sz="2400" b="1" dirty="0"/>
          </a:p>
        </p:txBody>
      </p:sp>
      <p:sp>
        <p:nvSpPr>
          <p:cNvPr id="3" name="Rectangle 2">
            <a:extLst>
              <a:ext uri="{FF2B5EF4-FFF2-40B4-BE49-F238E27FC236}">
                <a16:creationId xmlns:a16="http://schemas.microsoft.com/office/drawing/2014/main" id="{31E16E90-1245-8BA1-64C0-FA6E60B0DA39}"/>
              </a:ext>
            </a:extLst>
          </p:cNvPr>
          <p:cNvSpPr txBox="1">
            <a:spLocks noChangeArrowheads="1"/>
          </p:cNvSpPr>
          <p:nvPr/>
        </p:nvSpPr>
        <p:spPr>
          <a:xfrm>
            <a:off x="1909762" y="88105"/>
            <a:ext cx="8721725"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Caution</a:t>
            </a:r>
          </a:p>
        </p:txBody>
      </p:sp>
      <p:pic>
        <p:nvPicPr>
          <p:cNvPr id="5" name="Picture 4">
            <a:extLst>
              <a:ext uri="{FF2B5EF4-FFF2-40B4-BE49-F238E27FC236}">
                <a16:creationId xmlns:a16="http://schemas.microsoft.com/office/drawing/2014/main" id="{934D04F3-19DB-81F5-EE7F-B3FB2154B8C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2716360" y="2545685"/>
            <a:ext cx="7275582" cy="241951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9" name="Rectangle 2">
            <a:extLst>
              <a:ext uri="{FF2B5EF4-FFF2-40B4-BE49-F238E27FC236}">
                <a16:creationId xmlns:a16="http://schemas.microsoft.com/office/drawing/2014/main" id="{0243F00B-A477-FA64-170D-8A2551C8F26A}"/>
              </a:ext>
            </a:extLst>
          </p:cNvPr>
          <p:cNvSpPr>
            <a:spLocks noGrp="1" noChangeArrowheads="1"/>
          </p:cNvSpPr>
          <p:nvPr>
            <p:ph type="title"/>
          </p:nvPr>
        </p:nvSpPr>
        <p:spPr>
          <a:xfrm>
            <a:off x="838200" y="3725668"/>
            <a:ext cx="7772400" cy="685800"/>
          </a:xfrm>
        </p:spPr>
        <p:txBody>
          <a:bodyPr>
            <a:normAutofit fontScale="90000"/>
          </a:bodyPr>
          <a:lstStyle/>
          <a:p>
            <a:r>
              <a:rPr lang="en-US" altLang="en-US" sz="4200" dirty="0">
                <a:latin typeface="Courier New" panose="02070309020205020404" pitchFamily="49" charset="0"/>
              </a:rPr>
              <a:t>for</a:t>
            </a:r>
            <a:r>
              <a:rPr lang="en-US" altLang="en-US" dirty="0"/>
              <a:t> Loops</a:t>
            </a:r>
            <a:endParaRPr lang="en-US" altLang="en-US" b="1" dirty="0">
              <a:latin typeface="Book Antiqua" panose="02040602050305030304" pitchFamily="18" charset="0"/>
            </a:endParaRPr>
          </a:p>
        </p:txBody>
      </p:sp>
      <p:sp>
        <p:nvSpPr>
          <p:cNvPr id="24578" name="Slide Number Placeholder 4">
            <a:extLst>
              <a:ext uri="{FF2B5EF4-FFF2-40B4-BE49-F238E27FC236}">
                <a16:creationId xmlns:a16="http://schemas.microsoft.com/office/drawing/2014/main" id="{F9E9E44B-C60C-0B82-9B6C-E212DF46DCAE}"/>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35AA03C-6F76-4E2A-97D8-3CDD6BF8ADE1}" type="slidenum">
              <a:rPr lang="en-US" altLang="en-US" sz="1400"/>
              <a:pPr/>
              <a:t>21</a:t>
            </a:fld>
            <a:endParaRPr lang="en-US" altLang="en-US" sz="1400"/>
          </a:p>
        </p:txBody>
      </p:sp>
      <p:sp>
        <p:nvSpPr>
          <p:cNvPr id="24581" name="Rectangle 5">
            <a:extLst>
              <a:ext uri="{FF2B5EF4-FFF2-40B4-BE49-F238E27FC236}">
                <a16:creationId xmlns:a16="http://schemas.microsoft.com/office/drawing/2014/main" id="{8439D53B-A09D-70CE-758B-9E1047A79653}"/>
              </a:ext>
            </a:extLst>
          </p:cNvPr>
          <p:cNvSpPr>
            <a:spLocks noChangeArrowheads="1"/>
          </p:cNvSpPr>
          <p:nvPr/>
        </p:nvSpPr>
        <p:spPr bwMode="auto">
          <a:xfrm>
            <a:off x="3767138" y="1933576"/>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4583" name="Rectangle 10">
            <a:extLst>
              <a:ext uri="{FF2B5EF4-FFF2-40B4-BE49-F238E27FC236}">
                <a16:creationId xmlns:a16="http://schemas.microsoft.com/office/drawing/2014/main" id="{65FCB94D-5440-82D2-76B1-ABC8509C4E84}"/>
              </a:ext>
            </a:extLst>
          </p:cNvPr>
          <p:cNvSpPr>
            <a:spLocks noChangeArrowheads="1"/>
          </p:cNvSpPr>
          <p:nvPr/>
        </p:nvSpPr>
        <p:spPr bwMode="auto">
          <a:xfrm>
            <a:off x="3767138" y="1933576"/>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8B28A85D-CEE9-46CB-F396-BD7DFDF82B30}"/>
              </a:ext>
            </a:extLst>
          </p:cNvPr>
          <p:cNvSpPr txBox="1">
            <a:spLocks noChangeArrowheads="1"/>
          </p:cNvSpPr>
          <p:nvPr/>
        </p:nvSpPr>
        <p:spPr>
          <a:xfrm>
            <a:off x="1909762" y="88105"/>
            <a:ext cx="8721725"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200" dirty="0">
                <a:latin typeface="Courier New" panose="02070309020205020404" pitchFamily="49" charset="0"/>
              </a:rPr>
              <a:t>for</a:t>
            </a:r>
            <a:r>
              <a:rPr lang="en-US" altLang="en-US" sz="4400" dirty="0"/>
              <a:t> </a:t>
            </a:r>
            <a:r>
              <a:rPr lang="en-US" altLang="en-US" sz="4400" b="1" dirty="0">
                <a:solidFill>
                  <a:srgbClr val="C00000"/>
                </a:solidFill>
              </a:rPr>
              <a:t>Loops</a:t>
            </a:r>
          </a:p>
        </p:txBody>
      </p:sp>
      <p:pic>
        <p:nvPicPr>
          <p:cNvPr id="6" name="Picture 5">
            <a:extLst>
              <a:ext uri="{FF2B5EF4-FFF2-40B4-BE49-F238E27FC236}">
                <a16:creationId xmlns:a16="http://schemas.microsoft.com/office/drawing/2014/main" id="{B4C971C9-DDD8-9720-443C-15FDEA84520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322122" y="1323378"/>
            <a:ext cx="8499164" cy="1784457"/>
          </a:xfrm>
          <a:prstGeom prst="rect">
            <a:avLst/>
          </a:prstGeom>
        </p:spPr>
      </p:pic>
      <p:pic>
        <p:nvPicPr>
          <p:cNvPr id="8" name="Picture 7">
            <a:extLst>
              <a:ext uri="{FF2B5EF4-FFF2-40B4-BE49-F238E27FC236}">
                <a16:creationId xmlns:a16="http://schemas.microsoft.com/office/drawing/2014/main" id="{DC30891B-0ED3-1A0C-109D-BAAF43073997}"/>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rcRect b="65988"/>
          <a:stretch>
            <a:fillRect/>
          </a:stretch>
        </p:blipFill>
        <p:spPr>
          <a:xfrm>
            <a:off x="4210364" y="3698874"/>
            <a:ext cx="7154628" cy="944012"/>
          </a:xfrm>
          <a:prstGeom prst="rect">
            <a:avLst/>
          </a:prstGeom>
        </p:spPr>
      </p:pic>
      <p:pic>
        <p:nvPicPr>
          <p:cNvPr id="9" name="Picture 8">
            <a:extLst>
              <a:ext uri="{FF2B5EF4-FFF2-40B4-BE49-F238E27FC236}">
                <a16:creationId xmlns:a16="http://schemas.microsoft.com/office/drawing/2014/main" id="{97D27F8C-2BD9-2E50-D3D0-1A95CC6FA265}"/>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rcRect t="43064"/>
          <a:stretch>
            <a:fillRect/>
          </a:stretch>
        </p:blipFill>
        <p:spPr>
          <a:xfrm>
            <a:off x="4218999" y="5041973"/>
            <a:ext cx="6412488" cy="141634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Slide Number Placeholder 4">
            <a:extLst>
              <a:ext uri="{FF2B5EF4-FFF2-40B4-BE49-F238E27FC236}">
                <a16:creationId xmlns:a16="http://schemas.microsoft.com/office/drawing/2014/main" id="{0532CA3C-B2B9-15F9-9F48-31382AA6C13F}"/>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0F2A1AA-855F-4C30-A56D-A22245F2E720}" type="slidenum">
              <a:rPr lang="en-US" altLang="en-US" sz="1400"/>
              <a:pPr/>
              <a:t>22</a:t>
            </a:fld>
            <a:endParaRPr lang="en-US" altLang="en-US" sz="1400"/>
          </a:p>
        </p:txBody>
      </p:sp>
      <p:sp>
        <p:nvSpPr>
          <p:cNvPr id="2" name="Rectangle 2">
            <a:extLst>
              <a:ext uri="{FF2B5EF4-FFF2-40B4-BE49-F238E27FC236}">
                <a16:creationId xmlns:a16="http://schemas.microsoft.com/office/drawing/2014/main" id="{4626837D-5F09-8E50-F8C9-D6825852E617}"/>
              </a:ext>
            </a:extLst>
          </p:cNvPr>
          <p:cNvSpPr txBox="1">
            <a:spLocks noChangeArrowheads="1"/>
          </p:cNvSpPr>
          <p:nvPr/>
        </p:nvSpPr>
        <p:spPr>
          <a:xfrm>
            <a:off x="1909762" y="88105"/>
            <a:ext cx="8721725"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Range types</a:t>
            </a:r>
          </a:p>
        </p:txBody>
      </p:sp>
      <p:pic>
        <p:nvPicPr>
          <p:cNvPr id="4" name="Picture 3">
            <a:extLst>
              <a:ext uri="{FF2B5EF4-FFF2-40B4-BE49-F238E27FC236}">
                <a16:creationId xmlns:a16="http://schemas.microsoft.com/office/drawing/2014/main" id="{7733A8CE-DA85-A625-D9FD-C2CB958741CD}"/>
              </a:ext>
            </a:extLst>
          </p:cNvPr>
          <p:cNvPicPr>
            <a:picLocks noChangeAspect="1"/>
          </p:cNvPicPr>
          <p:nvPr/>
        </p:nvPicPr>
        <p:blipFill>
          <a:blip r:embed="rId2">
            <a:duotone>
              <a:prstClr val="black"/>
              <a:schemeClr val="accent5">
                <a:lumMod val="40000"/>
                <a:lumOff val="60000"/>
                <a:tint val="45000"/>
                <a:satMod val="400000"/>
              </a:schemeClr>
            </a:duotone>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2246599" y="1220849"/>
            <a:ext cx="3350136" cy="1657799"/>
          </a:xfrm>
          <a:prstGeom prst="rect">
            <a:avLst/>
          </a:prstGeom>
          <a:ln>
            <a:solidFill>
              <a:schemeClr val="tx1"/>
            </a:solidFill>
          </a:ln>
        </p:spPr>
      </p:pic>
      <p:pic>
        <p:nvPicPr>
          <p:cNvPr id="6" name="Picture 5">
            <a:extLst>
              <a:ext uri="{FF2B5EF4-FFF2-40B4-BE49-F238E27FC236}">
                <a16:creationId xmlns:a16="http://schemas.microsoft.com/office/drawing/2014/main" id="{DFF50223-2098-0348-2222-BC05E0EDEE95}"/>
              </a:ext>
            </a:extLst>
          </p:cNvPr>
          <p:cNvPicPr>
            <a:picLocks noChangeAspect="1"/>
          </p:cNvPicPr>
          <p:nvPr/>
        </p:nvPicPr>
        <p:blipFill>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50000"/>
                    </a14:imgEffect>
                    <a14:imgEffect>
                      <a14:brightnessContrast contrast="-20000"/>
                    </a14:imgEffect>
                  </a14:imgLayer>
                </a14:imgProps>
              </a:ext>
            </a:extLst>
          </a:blip>
          <a:stretch>
            <a:fillRect/>
          </a:stretch>
        </p:blipFill>
        <p:spPr>
          <a:xfrm>
            <a:off x="6403240" y="1221070"/>
            <a:ext cx="2996387" cy="2092715"/>
          </a:xfrm>
          <a:prstGeom prst="rect">
            <a:avLst/>
          </a:prstGeom>
        </p:spPr>
      </p:pic>
      <p:pic>
        <p:nvPicPr>
          <p:cNvPr id="8" name="Picture 7">
            <a:extLst>
              <a:ext uri="{FF2B5EF4-FFF2-40B4-BE49-F238E27FC236}">
                <a16:creationId xmlns:a16="http://schemas.microsoft.com/office/drawing/2014/main" id="{02CCEB25-E349-597F-79D3-E3F2A474B9FE}"/>
              </a:ext>
            </a:extLst>
          </p:cNvPr>
          <p:cNvPicPr>
            <a:picLocks noChangeAspect="1"/>
          </p:cNvPicPr>
          <p:nvPr/>
        </p:nvPicPr>
        <p:blipFill>
          <a:blip r:embed="rId6">
            <a:clrChange>
              <a:clrFrom>
                <a:srgbClr val="FFFFFF"/>
              </a:clrFrom>
              <a:clrTo>
                <a:srgbClr val="FFFFFF">
                  <a:alpha val="0"/>
                </a:srgbClr>
              </a:clrTo>
            </a:clrChange>
            <a:extLst>
              <a:ext uri="{BEBA8EAE-BF5A-486C-A8C5-ECC9F3942E4B}">
                <a14:imgProps xmlns:a14="http://schemas.microsoft.com/office/drawing/2010/main">
                  <a14:imgLayer r:embed="rId7">
                    <a14:imgEffect>
                      <a14:sharpenSoften amount="50000"/>
                    </a14:imgEffect>
                    <a14:imgEffect>
                      <a14:brightnessContrast contrast="-20000"/>
                    </a14:imgEffect>
                  </a14:imgLayer>
                </a14:imgProps>
              </a:ext>
            </a:extLst>
          </a:blip>
          <a:stretch>
            <a:fillRect/>
          </a:stretch>
        </p:blipFill>
        <p:spPr>
          <a:xfrm>
            <a:off x="3991127" y="3736240"/>
            <a:ext cx="3876343" cy="2231834"/>
          </a:xfrm>
          <a:prstGeom prst="rect">
            <a:avLst/>
          </a:prstGeom>
        </p:spPr>
      </p:pic>
      <p:sp>
        <p:nvSpPr>
          <p:cNvPr id="17" name="Rectangle 2">
            <a:extLst>
              <a:ext uri="{FF2B5EF4-FFF2-40B4-BE49-F238E27FC236}">
                <a16:creationId xmlns:a16="http://schemas.microsoft.com/office/drawing/2014/main" id="{E68F0B32-4BCA-4B87-3FD8-FB311006506E}"/>
              </a:ext>
            </a:extLst>
          </p:cNvPr>
          <p:cNvSpPr>
            <a:spLocks noGrp="1" noChangeArrowheads="1"/>
          </p:cNvSpPr>
          <p:nvPr>
            <p:ph type="title"/>
          </p:nvPr>
        </p:nvSpPr>
        <p:spPr>
          <a:xfrm>
            <a:off x="495281" y="4394206"/>
            <a:ext cx="3502635" cy="685800"/>
          </a:xfrm>
        </p:spPr>
        <p:txBody>
          <a:bodyPr>
            <a:normAutofit fontScale="90000"/>
          </a:bodyPr>
          <a:lstStyle/>
          <a:p>
            <a:r>
              <a:rPr lang="en-US" altLang="en-US" dirty="0"/>
              <a:t>range(a, b, step)</a:t>
            </a:r>
            <a:endParaRPr lang="en-US" altLang="en-US" dirty="0">
              <a:solidFill>
                <a:schemeClr val="tx1"/>
              </a:solidFill>
            </a:endParaRPr>
          </a:p>
        </p:txBody>
      </p:sp>
      <p:sp>
        <p:nvSpPr>
          <p:cNvPr id="18" name="Rectangle 2">
            <a:extLst>
              <a:ext uri="{FF2B5EF4-FFF2-40B4-BE49-F238E27FC236}">
                <a16:creationId xmlns:a16="http://schemas.microsoft.com/office/drawing/2014/main" id="{6D9DC5F4-4182-4981-5368-D7D17B64CEEA}"/>
              </a:ext>
            </a:extLst>
          </p:cNvPr>
          <p:cNvSpPr txBox="1">
            <a:spLocks noChangeArrowheads="1"/>
          </p:cNvSpPr>
          <p:nvPr/>
        </p:nvSpPr>
        <p:spPr>
          <a:xfrm>
            <a:off x="9425547" y="1836878"/>
            <a:ext cx="2411879"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000" dirty="0"/>
              <a:t>range(a, b)</a:t>
            </a:r>
          </a:p>
        </p:txBody>
      </p:sp>
      <p:sp>
        <p:nvSpPr>
          <p:cNvPr id="19" name="Rectangle 2">
            <a:extLst>
              <a:ext uri="{FF2B5EF4-FFF2-40B4-BE49-F238E27FC236}">
                <a16:creationId xmlns:a16="http://schemas.microsoft.com/office/drawing/2014/main" id="{A1345C0D-9064-9906-CFB5-C70CDAEA1591}"/>
              </a:ext>
            </a:extLst>
          </p:cNvPr>
          <p:cNvSpPr txBox="1">
            <a:spLocks noChangeArrowheads="1"/>
          </p:cNvSpPr>
          <p:nvPr/>
        </p:nvSpPr>
        <p:spPr>
          <a:xfrm>
            <a:off x="488492" y="1554810"/>
            <a:ext cx="2342062" cy="685800"/>
          </a:xfrm>
          <a:prstGeom prst="rect">
            <a:avLst/>
          </a:prstGeom>
        </p:spPr>
        <p:txBody>
          <a:bodyPr vert="horz" lIns="91440" tIns="45720" rIns="91440" bIns="45720" rtlCol="0" anchor="ctr">
            <a:normAutofit fontScale="97500"/>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4000" dirty="0"/>
              <a:t>range(b)</a:t>
            </a:r>
          </a:p>
        </p:txBody>
      </p:sp>
      <p:pic>
        <p:nvPicPr>
          <p:cNvPr id="21" name="Picture 20">
            <a:extLst>
              <a:ext uri="{FF2B5EF4-FFF2-40B4-BE49-F238E27FC236}">
                <a16:creationId xmlns:a16="http://schemas.microsoft.com/office/drawing/2014/main" id="{7D529507-16A0-45BA-6898-CE943BE78098}"/>
              </a:ext>
            </a:extLst>
          </p:cNvPr>
          <p:cNvPicPr>
            <a:picLocks noChangeAspect="1"/>
          </p:cNvPicPr>
          <p:nvPr/>
        </p:nvPicPr>
        <p:blipFill>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sharpenSoften amount="50000"/>
                    </a14:imgEffect>
                    <a14:imgEffect>
                      <a14:brightnessContrast contrast="-20000"/>
                    </a14:imgEffect>
                  </a14:imgLayer>
                </a14:imgProps>
              </a:ext>
            </a:extLst>
          </a:blip>
          <a:stretch>
            <a:fillRect/>
          </a:stretch>
        </p:blipFill>
        <p:spPr>
          <a:xfrm>
            <a:off x="8105906" y="3736240"/>
            <a:ext cx="3876343" cy="2455017"/>
          </a:xfrm>
          <a:prstGeom prst="rect">
            <a:avLst/>
          </a:prstGeom>
        </p:spPr>
      </p:pic>
      <p:sp>
        <p:nvSpPr>
          <p:cNvPr id="23" name="TextBox 22">
            <a:extLst>
              <a:ext uri="{FF2B5EF4-FFF2-40B4-BE49-F238E27FC236}">
                <a16:creationId xmlns:a16="http://schemas.microsoft.com/office/drawing/2014/main" id="{DCDFB8B3-A1E5-6541-0144-A91635A68777}"/>
              </a:ext>
            </a:extLst>
          </p:cNvPr>
          <p:cNvSpPr txBox="1"/>
          <p:nvPr/>
        </p:nvSpPr>
        <p:spPr>
          <a:xfrm>
            <a:off x="495281" y="6069293"/>
            <a:ext cx="8783956" cy="830997"/>
          </a:xfrm>
          <a:prstGeom prst="rect">
            <a:avLst/>
          </a:prstGeom>
          <a:noFill/>
        </p:spPr>
        <p:txBody>
          <a:bodyPr wrap="square">
            <a:spAutoFit/>
          </a:bodyPr>
          <a:lstStyle/>
          <a:p>
            <a:pPr>
              <a:buNone/>
            </a:pPr>
            <a:r>
              <a:rPr lang="en-US" sz="2400" b="1" i="0" dirty="0">
                <a:solidFill>
                  <a:srgbClr val="005B7F"/>
                </a:solidFill>
                <a:effectLst/>
                <a:latin typeface="Times-Bold"/>
              </a:rPr>
              <a:t>Note: </a:t>
            </a:r>
            <a:r>
              <a:rPr lang="en-US" sz="2400" b="0" i="0" dirty="0">
                <a:solidFill>
                  <a:srgbClr val="231F20"/>
                </a:solidFill>
                <a:effectLst/>
                <a:latin typeface="GoudySans-Book"/>
              </a:rPr>
              <a:t>The numbers in the </a:t>
            </a:r>
            <a:r>
              <a:rPr lang="en-US" sz="2400" b="1" i="0" dirty="0">
                <a:solidFill>
                  <a:srgbClr val="C00000"/>
                </a:solidFill>
                <a:effectLst/>
                <a:latin typeface="LucidaSansTypewriter-Bd"/>
              </a:rPr>
              <a:t>range</a:t>
            </a:r>
            <a:r>
              <a:rPr lang="en-US" sz="2400" b="1" i="0" dirty="0">
                <a:solidFill>
                  <a:srgbClr val="00AEEF"/>
                </a:solidFill>
                <a:effectLst/>
                <a:latin typeface="LucidaSansTypewriter-Bd"/>
              </a:rPr>
              <a:t> </a:t>
            </a:r>
            <a:r>
              <a:rPr lang="en-US" sz="2400" b="0" i="0" dirty="0">
                <a:solidFill>
                  <a:srgbClr val="231F20"/>
                </a:solidFill>
                <a:effectLst/>
                <a:latin typeface="GoudySans-Book"/>
              </a:rPr>
              <a:t>function must be integers.</a:t>
            </a:r>
            <a:r>
              <a:rPr lang="en-US" sz="2400" dirty="0"/>
              <a:t> </a:t>
            </a:r>
            <a:br>
              <a:rPr lang="en-US" sz="2400" dirty="0"/>
            </a:br>
            <a:endParaRPr lang="ar-PS"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700" name="Rectangle 3">
            <a:extLst>
              <a:ext uri="{FF2B5EF4-FFF2-40B4-BE49-F238E27FC236}">
                <a16:creationId xmlns:a16="http://schemas.microsoft.com/office/drawing/2014/main" id="{8AF6DD9F-8D8F-F667-21DF-DBF2C6FB0F8C}"/>
              </a:ext>
            </a:extLst>
          </p:cNvPr>
          <p:cNvSpPr>
            <a:spLocks noGrp="1" noChangeArrowheads="1"/>
          </p:cNvSpPr>
          <p:nvPr>
            <p:ph idx="1"/>
          </p:nvPr>
        </p:nvSpPr>
        <p:spPr>
          <a:xfrm>
            <a:off x="1295375" y="1259286"/>
            <a:ext cx="10599779" cy="533400"/>
          </a:xfrm>
        </p:spPr>
        <p:txBody>
          <a:bodyPr>
            <a:normAutofit/>
          </a:bodyPr>
          <a:lstStyle/>
          <a:p>
            <a:pPr marL="0" indent="0" algn="l" rtl="0">
              <a:buNone/>
            </a:pPr>
            <a:r>
              <a:rPr lang="en-US" altLang="en-US" sz="2400" dirty="0">
                <a:cs typeface="Courier New" panose="02070309020205020404" pitchFamily="49" charset="0"/>
              </a:rPr>
              <a:t>Problem: Write a program that uses nested for loops to print a multiplication table.</a:t>
            </a:r>
          </a:p>
        </p:txBody>
      </p:sp>
      <p:sp>
        <p:nvSpPr>
          <p:cNvPr id="29698" name="Slide Number Placeholder 4">
            <a:extLst>
              <a:ext uri="{FF2B5EF4-FFF2-40B4-BE49-F238E27FC236}">
                <a16:creationId xmlns:a16="http://schemas.microsoft.com/office/drawing/2014/main" id="{2D9E8CF1-0401-EE0A-CAB0-BA53F37A8FE1}"/>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E04B3AA-905A-4C2A-809C-F077C1D4EFBA}" type="slidenum">
              <a:rPr lang="en-US" altLang="en-US" sz="1400"/>
              <a:pPr/>
              <a:t>23</a:t>
            </a:fld>
            <a:endParaRPr lang="en-US" altLang="en-US" sz="1400"/>
          </a:p>
        </p:txBody>
      </p:sp>
      <p:sp>
        <p:nvSpPr>
          <p:cNvPr id="2" name="Rectangle 2">
            <a:extLst>
              <a:ext uri="{FF2B5EF4-FFF2-40B4-BE49-F238E27FC236}">
                <a16:creationId xmlns:a16="http://schemas.microsoft.com/office/drawing/2014/main" id="{B20F65D1-EF22-F53F-E7D8-AE49536F42AF}"/>
              </a:ext>
            </a:extLst>
          </p:cNvPr>
          <p:cNvSpPr txBox="1">
            <a:spLocks noChangeArrowheads="1"/>
          </p:cNvSpPr>
          <p:nvPr/>
        </p:nvSpPr>
        <p:spPr>
          <a:xfrm>
            <a:off x="1909762" y="88105"/>
            <a:ext cx="8721725"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Nested Loops</a:t>
            </a:r>
          </a:p>
        </p:txBody>
      </p:sp>
      <p:pic>
        <p:nvPicPr>
          <p:cNvPr id="6" name="Picture 5">
            <a:extLst>
              <a:ext uri="{FF2B5EF4-FFF2-40B4-BE49-F238E27FC236}">
                <a16:creationId xmlns:a16="http://schemas.microsoft.com/office/drawing/2014/main" id="{D2F91D60-9CB4-1A6F-A8AD-D553FBC3F2D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527276" y="1869244"/>
            <a:ext cx="7623254" cy="4487105"/>
          </a:xfrm>
          <a:prstGeom prst="rect">
            <a:avLst/>
          </a:prstGeom>
        </p:spPr>
      </p:pic>
      <p:pic>
        <p:nvPicPr>
          <p:cNvPr id="8" name="Picture 7">
            <a:extLst>
              <a:ext uri="{FF2B5EF4-FFF2-40B4-BE49-F238E27FC236}">
                <a16:creationId xmlns:a16="http://schemas.microsoft.com/office/drawing/2014/main" id="{E6A8E637-AC19-0610-7DEE-0FC2B34CD66E}"/>
              </a:ext>
            </a:extLst>
          </p:cNvPr>
          <p:cNvPicPr>
            <a:picLocks noChangeAspect="1"/>
          </p:cNvPicPr>
          <p:nvPr/>
        </p:nvPicPr>
        <p:blipFill>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50000"/>
                    </a14:imgEffect>
                    <a14:imgEffect>
                      <a14:brightnessContrast contrast="-20000"/>
                    </a14:imgEffect>
                  </a14:imgLayer>
                </a14:imgProps>
              </a:ext>
            </a:extLst>
          </a:blip>
          <a:stretch>
            <a:fillRect/>
          </a:stretch>
        </p:blipFill>
        <p:spPr>
          <a:xfrm>
            <a:off x="7914317" y="3928265"/>
            <a:ext cx="4249673" cy="265882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4" name="Rectangle 3">
            <a:extLst>
              <a:ext uri="{FF2B5EF4-FFF2-40B4-BE49-F238E27FC236}">
                <a16:creationId xmlns:a16="http://schemas.microsoft.com/office/drawing/2014/main" id="{8A99915A-857F-2C7B-2D5B-0A273821B0DF}"/>
              </a:ext>
            </a:extLst>
          </p:cNvPr>
          <p:cNvSpPr>
            <a:spLocks noGrp="1" noChangeArrowheads="1"/>
          </p:cNvSpPr>
          <p:nvPr>
            <p:ph idx="1"/>
          </p:nvPr>
        </p:nvSpPr>
        <p:spPr>
          <a:xfrm>
            <a:off x="1064945" y="1200377"/>
            <a:ext cx="11050244" cy="999663"/>
          </a:xfrm>
        </p:spPr>
        <p:txBody>
          <a:bodyPr>
            <a:normAutofit/>
          </a:bodyPr>
          <a:lstStyle/>
          <a:p>
            <a:pPr marL="0" indent="0" algn="l" rtl="0">
              <a:lnSpc>
                <a:spcPct val="80000"/>
              </a:lnSpc>
              <a:buNone/>
            </a:pPr>
            <a:r>
              <a:rPr lang="en-US" altLang="en-US" dirty="0"/>
              <a:t>Numeric errors involving floating-point numbers are inevitable. </a:t>
            </a:r>
          </a:p>
          <a:p>
            <a:pPr marL="0" indent="0" algn="l" rtl="0">
              <a:lnSpc>
                <a:spcPct val="80000"/>
              </a:lnSpc>
              <a:buNone/>
            </a:pPr>
            <a:r>
              <a:rPr lang="en-US" altLang="en-US" dirty="0"/>
              <a:t>This section discusses how to minimize such errors through an example. </a:t>
            </a:r>
          </a:p>
        </p:txBody>
      </p:sp>
      <p:sp>
        <p:nvSpPr>
          <p:cNvPr id="30722" name="Slide Number Placeholder 4">
            <a:extLst>
              <a:ext uri="{FF2B5EF4-FFF2-40B4-BE49-F238E27FC236}">
                <a16:creationId xmlns:a16="http://schemas.microsoft.com/office/drawing/2014/main" id="{0F296D48-CCE4-576D-22FA-74619A4FDF2F}"/>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04CB86E-1F4C-42BD-BC6B-ABA10CA48ED4}" type="slidenum">
              <a:rPr lang="en-US" altLang="en-US" sz="1400"/>
              <a:pPr/>
              <a:t>24</a:t>
            </a:fld>
            <a:endParaRPr lang="en-US" altLang="en-US" sz="1400"/>
          </a:p>
        </p:txBody>
      </p:sp>
      <p:sp>
        <p:nvSpPr>
          <p:cNvPr id="3" name="Rectangle 2">
            <a:extLst>
              <a:ext uri="{FF2B5EF4-FFF2-40B4-BE49-F238E27FC236}">
                <a16:creationId xmlns:a16="http://schemas.microsoft.com/office/drawing/2014/main" id="{933F30A4-733E-2873-1CA4-864C56EACAEE}"/>
              </a:ext>
            </a:extLst>
          </p:cNvPr>
          <p:cNvSpPr txBox="1">
            <a:spLocks noChangeArrowheads="1"/>
          </p:cNvSpPr>
          <p:nvPr/>
        </p:nvSpPr>
        <p:spPr>
          <a:xfrm>
            <a:off x="1909762" y="88105"/>
            <a:ext cx="8721725"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Minimizing Numerical Errors </a:t>
            </a:r>
          </a:p>
        </p:txBody>
      </p:sp>
      <p:pic>
        <p:nvPicPr>
          <p:cNvPr id="5" name="Picture 4">
            <a:extLst>
              <a:ext uri="{FF2B5EF4-FFF2-40B4-BE49-F238E27FC236}">
                <a16:creationId xmlns:a16="http://schemas.microsoft.com/office/drawing/2014/main" id="{E3299F82-3E1F-D3CF-42DB-D9562542D8B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5827165" y="2294002"/>
            <a:ext cx="5919159" cy="4159852"/>
          </a:xfrm>
          <a:prstGeom prst="rect">
            <a:avLst/>
          </a:prstGeom>
        </p:spPr>
      </p:pic>
      <p:sp>
        <p:nvSpPr>
          <p:cNvPr id="6" name="Rectangle 3">
            <a:extLst>
              <a:ext uri="{FF2B5EF4-FFF2-40B4-BE49-F238E27FC236}">
                <a16:creationId xmlns:a16="http://schemas.microsoft.com/office/drawing/2014/main" id="{60789C64-1FE2-6340-5228-23019851468A}"/>
              </a:ext>
            </a:extLst>
          </p:cNvPr>
          <p:cNvSpPr txBox="1">
            <a:spLocks noChangeArrowheads="1"/>
          </p:cNvSpPr>
          <p:nvPr/>
        </p:nvSpPr>
        <p:spPr>
          <a:xfrm>
            <a:off x="608754" y="3098273"/>
            <a:ext cx="4501925" cy="3119375"/>
          </a:xfrm>
          <a:prstGeom prst="rect">
            <a:avLst/>
          </a:prstGeom>
        </p:spPr>
        <p:txBody>
          <a:bodyPr vert="horz" lIns="91440" tIns="45720" rIns="91440" bIns="45720" rtlCol="0">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80000"/>
              </a:lnSpc>
              <a:buFont typeface="Arial" panose="020B0604020202020204" pitchFamily="34" charset="0"/>
              <a:buNone/>
            </a:pPr>
            <a:r>
              <a:rPr lang="en-US" altLang="en-US" dirty="0"/>
              <a:t>Here is an example that sums a series that starts with 0.01 and ends with 1.0. The numbers in the series will increment by 0.01, as follows: 0.01 + 0.02 + 0.03 and so on.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Slide Number Placeholder 4">
            <a:extLst>
              <a:ext uri="{FF2B5EF4-FFF2-40B4-BE49-F238E27FC236}">
                <a16:creationId xmlns:a16="http://schemas.microsoft.com/office/drawing/2014/main" id="{53FC0452-1947-0114-A051-B0C15D59CC79}"/>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A433952-BA95-4B1B-9D3A-024E99EA3243}" type="slidenum">
              <a:rPr lang="en-US" altLang="en-US" sz="1400"/>
              <a:pPr/>
              <a:t>25</a:t>
            </a:fld>
            <a:endParaRPr lang="en-US" altLang="en-US" sz="1400"/>
          </a:p>
        </p:txBody>
      </p:sp>
      <p:sp>
        <p:nvSpPr>
          <p:cNvPr id="31748" name="Text Box 3">
            <a:extLst>
              <a:ext uri="{FF2B5EF4-FFF2-40B4-BE49-F238E27FC236}">
                <a16:creationId xmlns:a16="http://schemas.microsoft.com/office/drawing/2014/main" id="{A31B0449-81CF-53AD-D07C-09FC3F00C0B3}"/>
              </a:ext>
            </a:extLst>
          </p:cNvPr>
          <p:cNvSpPr txBox="1">
            <a:spLocks noChangeArrowheads="1"/>
          </p:cNvSpPr>
          <p:nvPr/>
        </p:nvSpPr>
        <p:spPr bwMode="auto">
          <a:xfrm>
            <a:off x="2438400" y="15240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endParaRPr lang="en-US" altLang="en-US"/>
          </a:p>
        </p:txBody>
      </p:sp>
      <p:sp>
        <p:nvSpPr>
          <p:cNvPr id="31749" name="Text Box 4">
            <a:extLst>
              <a:ext uri="{FF2B5EF4-FFF2-40B4-BE49-F238E27FC236}">
                <a16:creationId xmlns:a16="http://schemas.microsoft.com/office/drawing/2014/main" id="{0D37E246-00E0-1531-1ACC-F460A3055FA8}"/>
              </a:ext>
            </a:extLst>
          </p:cNvPr>
          <p:cNvSpPr txBox="1">
            <a:spLocks noChangeArrowheads="1"/>
          </p:cNvSpPr>
          <p:nvPr/>
        </p:nvSpPr>
        <p:spPr bwMode="auto">
          <a:xfrm>
            <a:off x="1333781" y="1082592"/>
            <a:ext cx="109597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dirty="0">
                <a:cs typeface="Times New Roman" panose="02020603050405020304" pitchFamily="18" charset="0"/>
              </a:rPr>
              <a:t>Problem: </a:t>
            </a:r>
            <a:r>
              <a:rPr lang="en-US" altLang="en-US" dirty="0">
                <a:cs typeface="Courier New" panose="02070309020205020404" pitchFamily="49" charset="0"/>
              </a:rPr>
              <a:t>Write a program that prompts the user to enter two positive integers and finds their greatest common divisor.</a:t>
            </a:r>
            <a:r>
              <a:rPr lang="en-US" altLang="en-US" dirty="0">
                <a:cs typeface="Times New Roman" panose="02020603050405020304" pitchFamily="18" charset="0"/>
              </a:rPr>
              <a:t> </a:t>
            </a:r>
          </a:p>
        </p:txBody>
      </p:sp>
      <p:pic>
        <p:nvPicPr>
          <p:cNvPr id="3" name="Picture 2">
            <a:extLst>
              <a:ext uri="{FF2B5EF4-FFF2-40B4-BE49-F238E27FC236}">
                <a16:creationId xmlns:a16="http://schemas.microsoft.com/office/drawing/2014/main" id="{0E8D0984-9F4F-3B27-EAD2-D09ADA83E42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6329801" y="1686045"/>
            <a:ext cx="5721417" cy="4851285"/>
          </a:xfrm>
          <a:prstGeom prst="rect">
            <a:avLst/>
          </a:prstGeom>
        </p:spPr>
      </p:pic>
      <p:sp>
        <p:nvSpPr>
          <p:cNvPr id="4" name="Rectangle 2">
            <a:extLst>
              <a:ext uri="{FF2B5EF4-FFF2-40B4-BE49-F238E27FC236}">
                <a16:creationId xmlns:a16="http://schemas.microsoft.com/office/drawing/2014/main" id="{B6BD0299-A945-DDA4-BEF1-746C1873D568}"/>
              </a:ext>
            </a:extLst>
          </p:cNvPr>
          <p:cNvSpPr txBox="1">
            <a:spLocks noChangeArrowheads="1"/>
          </p:cNvSpPr>
          <p:nvPr/>
        </p:nvSpPr>
        <p:spPr>
          <a:xfrm>
            <a:off x="1333780" y="88105"/>
            <a:ext cx="9754870"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3600" b="1" dirty="0">
                <a:solidFill>
                  <a:srgbClr val="C00000"/>
                </a:solidFill>
              </a:rPr>
              <a:t>Problem: Finding the Greatest Common Divisor </a:t>
            </a:r>
          </a:p>
        </p:txBody>
      </p:sp>
      <p:sp>
        <p:nvSpPr>
          <p:cNvPr id="6" name="TextBox 5">
            <a:extLst>
              <a:ext uri="{FF2B5EF4-FFF2-40B4-BE49-F238E27FC236}">
                <a16:creationId xmlns:a16="http://schemas.microsoft.com/office/drawing/2014/main" id="{37C9CD70-2EE3-0B1E-63CE-065300DB0583}"/>
              </a:ext>
            </a:extLst>
          </p:cNvPr>
          <p:cNvSpPr txBox="1"/>
          <p:nvPr/>
        </p:nvSpPr>
        <p:spPr>
          <a:xfrm>
            <a:off x="757705" y="1980208"/>
            <a:ext cx="5721417" cy="1569660"/>
          </a:xfrm>
          <a:prstGeom prst="rect">
            <a:avLst/>
          </a:prstGeom>
          <a:noFill/>
        </p:spPr>
        <p:txBody>
          <a:bodyPr wrap="square">
            <a:spAutoFit/>
          </a:bodyPr>
          <a:lstStyle/>
          <a:p>
            <a:pPr>
              <a:defRPr/>
            </a:pPr>
            <a:r>
              <a:rPr lang="en-US" altLang="ko-KR" sz="2400" dirty="0">
                <a:solidFill>
                  <a:schemeClr val="accent1"/>
                </a:solidFill>
                <a:ea typeface="Gulim" pitchFamily="34" charset="-127"/>
              </a:rPr>
              <a:t>Euclid discovered: For all integers </a:t>
            </a:r>
            <a:r>
              <a:rPr lang="en-US" altLang="ko-KR" sz="2400" i="1" dirty="0">
                <a:solidFill>
                  <a:schemeClr val="accent1"/>
                </a:solidFill>
                <a:ea typeface="Gulim" pitchFamily="34" charset="-127"/>
              </a:rPr>
              <a:t>a</a:t>
            </a:r>
            <a:r>
              <a:rPr lang="en-US" altLang="ko-KR" sz="2400" dirty="0">
                <a:solidFill>
                  <a:schemeClr val="accent1"/>
                </a:solidFill>
                <a:ea typeface="Gulim" pitchFamily="34" charset="-127"/>
              </a:rPr>
              <a:t>, </a:t>
            </a:r>
            <a:r>
              <a:rPr lang="en-US" altLang="ko-KR" sz="2400" i="1" dirty="0">
                <a:solidFill>
                  <a:schemeClr val="accent1"/>
                </a:solidFill>
                <a:ea typeface="Gulim" pitchFamily="34" charset="-127"/>
              </a:rPr>
              <a:t>b</a:t>
            </a:r>
            <a:r>
              <a:rPr lang="en-US" altLang="ko-KR" sz="2400" dirty="0">
                <a:solidFill>
                  <a:schemeClr val="accent1"/>
                </a:solidFill>
                <a:ea typeface="Gulim" pitchFamily="34" charset="-127"/>
              </a:rPr>
              <a:t>,</a:t>
            </a:r>
            <a:br>
              <a:rPr lang="en-US" altLang="ko-KR" sz="2400" dirty="0">
                <a:solidFill>
                  <a:schemeClr val="accent1"/>
                </a:solidFill>
                <a:ea typeface="Gulim" pitchFamily="34" charset="-127"/>
              </a:rPr>
            </a:br>
            <a:r>
              <a:rPr lang="en-US" altLang="ko-KR" sz="2400" dirty="0">
                <a:solidFill>
                  <a:schemeClr val="accent1"/>
                </a:solidFill>
                <a:ea typeface="Gulim" pitchFamily="34" charset="-127"/>
              </a:rPr>
              <a:t>	</a:t>
            </a:r>
            <a:r>
              <a:rPr lang="en-US" altLang="ko-KR" sz="2400" dirty="0" err="1">
                <a:solidFill>
                  <a:schemeClr val="accent1"/>
                </a:solidFill>
                <a:ea typeface="Gulim" pitchFamily="34" charset="-127"/>
              </a:rPr>
              <a:t>gcd</a:t>
            </a:r>
            <a:r>
              <a:rPr lang="en-US" altLang="ko-KR" sz="2400" dirty="0">
                <a:solidFill>
                  <a:schemeClr val="accent1"/>
                </a:solidFill>
                <a:ea typeface="Gulim" pitchFamily="34" charset="-127"/>
              </a:rPr>
              <a:t>(</a:t>
            </a:r>
            <a:r>
              <a:rPr lang="en-US" altLang="ko-KR" sz="2400" i="1" dirty="0">
                <a:solidFill>
                  <a:schemeClr val="accent1"/>
                </a:solidFill>
                <a:ea typeface="Gulim" pitchFamily="34" charset="-127"/>
              </a:rPr>
              <a:t>a</a:t>
            </a:r>
            <a:r>
              <a:rPr lang="en-US" altLang="ko-KR" sz="2400" dirty="0">
                <a:solidFill>
                  <a:schemeClr val="accent1"/>
                </a:solidFill>
                <a:ea typeface="Gulim" pitchFamily="34" charset="-127"/>
              </a:rPr>
              <a:t>, </a:t>
            </a:r>
            <a:r>
              <a:rPr lang="en-US" altLang="ko-KR" sz="2400" i="1" dirty="0">
                <a:solidFill>
                  <a:schemeClr val="accent1"/>
                </a:solidFill>
                <a:ea typeface="Gulim" pitchFamily="34" charset="-127"/>
              </a:rPr>
              <a:t>b</a:t>
            </a:r>
            <a:r>
              <a:rPr lang="en-US" altLang="ko-KR" sz="2400" dirty="0">
                <a:solidFill>
                  <a:schemeClr val="accent1"/>
                </a:solidFill>
                <a:ea typeface="Gulim" pitchFamily="34" charset="-127"/>
              </a:rPr>
              <a:t>) = </a:t>
            </a:r>
            <a:r>
              <a:rPr lang="en-US" altLang="ko-KR" sz="2400" dirty="0" err="1">
                <a:solidFill>
                  <a:schemeClr val="accent1"/>
                </a:solidFill>
                <a:ea typeface="Gulim" pitchFamily="34" charset="-127"/>
              </a:rPr>
              <a:t>gcd</a:t>
            </a:r>
            <a:r>
              <a:rPr lang="en-US" altLang="ko-KR" sz="2400" dirty="0">
                <a:solidFill>
                  <a:schemeClr val="accent1"/>
                </a:solidFill>
                <a:ea typeface="Gulim" pitchFamily="34" charset="-127"/>
              </a:rPr>
              <a:t>((</a:t>
            </a:r>
            <a:r>
              <a:rPr lang="en-US" altLang="ko-KR" sz="2400" i="1" dirty="0">
                <a:solidFill>
                  <a:schemeClr val="accent1"/>
                </a:solidFill>
                <a:ea typeface="Gulim" pitchFamily="34" charset="-127"/>
              </a:rPr>
              <a:t>a</a:t>
            </a:r>
            <a:r>
              <a:rPr lang="en-US" altLang="ko-KR" sz="2400" dirty="0">
                <a:solidFill>
                  <a:schemeClr val="accent1"/>
                </a:solidFill>
                <a:ea typeface="Gulim" pitchFamily="34" charset="-127"/>
              </a:rPr>
              <a:t> mod </a:t>
            </a:r>
            <a:r>
              <a:rPr lang="en-US" altLang="ko-KR" sz="2400" i="1" dirty="0">
                <a:solidFill>
                  <a:schemeClr val="accent1"/>
                </a:solidFill>
                <a:ea typeface="Gulim" pitchFamily="34" charset="-127"/>
              </a:rPr>
              <a:t>b</a:t>
            </a:r>
            <a:r>
              <a:rPr lang="en-US" altLang="ko-KR" sz="2400" dirty="0">
                <a:solidFill>
                  <a:schemeClr val="accent1"/>
                </a:solidFill>
                <a:ea typeface="Gulim" pitchFamily="34" charset="-127"/>
              </a:rPr>
              <a:t>), </a:t>
            </a:r>
            <a:r>
              <a:rPr lang="en-US" altLang="ko-KR" sz="2400" i="1" dirty="0">
                <a:solidFill>
                  <a:schemeClr val="accent1"/>
                </a:solidFill>
                <a:ea typeface="Gulim" pitchFamily="34" charset="-127"/>
              </a:rPr>
              <a:t>b</a:t>
            </a:r>
            <a:r>
              <a:rPr lang="en-US" altLang="ko-KR" sz="2400" dirty="0">
                <a:solidFill>
                  <a:schemeClr val="accent1"/>
                </a:solidFill>
                <a:ea typeface="Gulim" pitchFamily="34" charset="-127"/>
              </a:rPr>
              <a:t>).</a:t>
            </a:r>
          </a:p>
          <a:p>
            <a:pPr>
              <a:defRPr/>
            </a:pPr>
            <a:r>
              <a:rPr lang="en-US" altLang="ko-KR" sz="2400" dirty="0">
                <a:solidFill>
                  <a:schemeClr val="accent1"/>
                </a:solidFill>
                <a:ea typeface="Gulim" pitchFamily="34" charset="-127"/>
              </a:rPr>
              <a:t>Sort </a:t>
            </a:r>
            <a:r>
              <a:rPr lang="en-US" altLang="ko-KR" sz="2400" i="1" dirty="0" err="1">
                <a:solidFill>
                  <a:schemeClr val="accent1"/>
                </a:solidFill>
                <a:ea typeface="Gulim" pitchFamily="34" charset="-127"/>
              </a:rPr>
              <a:t>a</a:t>
            </a:r>
            <a:r>
              <a:rPr lang="en-US" altLang="ko-KR" sz="2400" dirty="0" err="1">
                <a:solidFill>
                  <a:schemeClr val="accent1"/>
                </a:solidFill>
                <a:ea typeface="Gulim" pitchFamily="34" charset="-127"/>
              </a:rPr>
              <a:t>,</a:t>
            </a:r>
            <a:r>
              <a:rPr lang="en-US" altLang="ko-KR" sz="2400" i="1" dirty="0" err="1">
                <a:solidFill>
                  <a:schemeClr val="accent1"/>
                </a:solidFill>
                <a:ea typeface="Gulim" pitchFamily="34" charset="-127"/>
              </a:rPr>
              <a:t>b</a:t>
            </a:r>
            <a:r>
              <a:rPr lang="en-US" altLang="ko-KR" sz="2400" dirty="0">
                <a:solidFill>
                  <a:schemeClr val="accent1"/>
                </a:solidFill>
                <a:ea typeface="Gulim" pitchFamily="34" charset="-127"/>
              </a:rPr>
              <a:t> so that </a:t>
            </a:r>
            <a:r>
              <a:rPr lang="en-US" altLang="ko-KR" sz="2400" i="1" dirty="0">
                <a:solidFill>
                  <a:schemeClr val="accent1"/>
                </a:solidFill>
                <a:ea typeface="Gulim" pitchFamily="34" charset="-127"/>
              </a:rPr>
              <a:t>a </a:t>
            </a:r>
            <a:r>
              <a:rPr lang="en-US" altLang="ko-KR" sz="2400" dirty="0">
                <a:solidFill>
                  <a:schemeClr val="accent1"/>
                </a:solidFill>
                <a:ea typeface="Gulim" pitchFamily="34" charset="-127"/>
              </a:rPr>
              <a:t>&gt;</a:t>
            </a:r>
            <a:r>
              <a:rPr lang="en-US" altLang="ko-KR" sz="2400" i="1" dirty="0">
                <a:solidFill>
                  <a:schemeClr val="accent1"/>
                </a:solidFill>
                <a:ea typeface="Gulim" pitchFamily="34" charset="-127"/>
              </a:rPr>
              <a:t>b</a:t>
            </a:r>
            <a:r>
              <a:rPr lang="en-US" altLang="ko-KR" sz="2400" dirty="0">
                <a:solidFill>
                  <a:schemeClr val="accent1"/>
                </a:solidFill>
                <a:ea typeface="Gulim" pitchFamily="34" charset="-127"/>
              </a:rPr>
              <a:t>, and then (given </a:t>
            </a:r>
            <a:r>
              <a:rPr lang="en-US" altLang="ko-KR" sz="2400" i="1" dirty="0">
                <a:solidFill>
                  <a:schemeClr val="accent1"/>
                </a:solidFill>
                <a:ea typeface="Gulim" pitchFamily="34" charset="-127"/>
              </a:rPr>
              <a:t>b </a:t>
            </a:r>
            <a:r>
              <a:rPr lang="en-US" altLang="ko-KR" sz="2400" dirty="0">
                <a:solidFill>
                  <a:schemeClr val="accent1"/>
                </a:solidFill>
                <a:ea typeface="Gulim" pitchFamily="34" charset="-127"/>
              </a:rPr>
              <a:t>&gt;1)</a:t>
            </a:r>
            <a:br>
              <a:rPr lang="en-US" altLang="ko-KR" sz="2400" dirty="0">
                <a:solidFill>
                  <a:schemeClr val="accent1"/>
                </a:solidFill>
                <a:ea typeface="Gulim" pitchFamily="34" charset="-127"/>
              </a:rPr>
            </a:br>
            <a:r>
              <a:rPr lang="en-US" altLang="ko-KR" sz="2400" dirty="0">
                <a:solidFill>
                  <a:schemeClr val="accent1"/>
                </a:solidFill>
                <a:ea typeface="Gulim" pitchFamily="34" charset="-127"/>
              </a:rPr>
              <a:t> (</a:t>
            </a:r>
            <a:r>
              <a:rPr lang="en-US" altLang="ko-KR" sz="2400" i="1" dirty="0">
                <a:solidFill>
                  <a:schemeClr val="accent1"/>
                </a:solidFill>
                <a:ea typeface="Gulim" pitchFamily="34" charset="-127"/>
              </a:rPr>
              <a:t>a</a:t>
            </a:r>
            <a:r>
              <a:rPr lang="en-US" altLang="ko-KR" sz="2400" dirty="0">
                <a:solidFill>
                  <a:schemeClr val="accent1"/>
                </a:solidFill>
                <a:ea typeface="Gulim" pitchFamily="34" charset="-127"/>
              </a:rPr>
              <a:t> mod </a:t>
            </a:r>
            <a:r>
              <a:rPr lang="en-US" altLang="ko-KR" sz="2400" i="1" dirty="0">
                <a:solidFill>
                  <a:schemeClr val="accent1"/>
                </a:solidFill>
                <a:ea typeface="Gulim" pitchFamily="34" charset="-127"/>
              </a:rPr>
              <a:t>b</a:t>
            </a:r>
            <a:r>
              <a:rPr lang="en-US" altLang="ko-KR" sz="2400" dirty="0">
                <a:solidFill>
                  <a:schemeClr val="accent1"/>
                </a:solidFill>
                <a:ea typeface="Gulim" pitchFamily="34" charset="-127"/>
              </a:rPr>
              <a:t>) &lt; </a:t>
            </a:r>
            <a:r>
              <a:rPr lang="en-US" altLang="ko-KR" sz="2400" i="1" dirty="0">
                <a:solidFill>
                  <a:schemeClr val="accent1"/>
                </a:solidFill>
                <a:ea typeface="Gulim" pitchFamily="34" charset="-127"/>
              </a:rPr>
              <a:t>a,</a:t>
            </a:r>
            <a:r>
              <a:rPr lang="en-US" altLang="ko-KR" sz="2400" dirty="0">
                <a:solidFill>
                  <a:schemeClr val="accent1"/>
                </a:solidFill>
                <a:ea typeface="Gulim" pitchFamily="34" charset="-127"/>
              </a:rPr>
              <a:t> so problem is simplified.</a:t>
            </a:r>
          </a:p>
        </p:txBody>
      </p:sp>
      <p:sp>
        <p:nvSpPr>
          <p:cNvPr id="9" name="Rectangle 3">
            <a:extLst>
              <a:ext uri="{FF2B5EF4-FFF2-40B4-BE49-F238E27FC236}">
                <a16:creationId xmlns:a16="http://schemas.microsoft.com/office/drawing/2014/main" id="{CEC09E3D-28CF-0060-448C-3DFEEA2B2025}"/>
              </a:ext>
            </a:extLst>
          </p:cNvPr>
          <p:cNvSpPr txBox="1">
            <a:spLocks noChangeArrowheads="1"/>
          </p:cNvSpPr>
          <p:nvPr/>
        </p:nvSpPr>
        <p:spPr>
          <a:xfrm>
            <a:off x="489798" y="3674745"/>
            <a:ext cx="5721417" cy="2903465"/>
          </a:xfrm>
          <a:prstGeom prst="rect">
            <a:avLst/>
          </a:prstGeom>
        </p:spPr>
        <p:txBody>
          <a:bodyPr vert="horz" lIns="91440" tIns="45720" rIns="91440" bIns="45720" rtlCol="0">
            <a:normAutofit fontScale="92500"/>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buNone/>
              <a:defRPr/>
            </a:pPr>
            <a:r>
              <a:rPr lang="en-US" altLang="ko-KR" sz="2400" dirty="0">
                <a:ea typeface="Gulim" pitchFamily="34" charset="-127"/>
              </a:rPr>
              <a:t>EX: </a:t>
            </a:r>
            <a:r>
              <a:rPr lang="en-US" altLang="ko-KR" sz="2400" dirty="0" err="1">
                <a:ea typeface="Gulim" pitchFamily="34" charset="-127"/>
              </a:rPr>
              <a:t>gcd</a:t>
            </a:r>
            <a:r>
              <a:rPr lang="en-US" altLang="ko-KR" sz="2400" dirty="0">
                <a:ea typeface="Gulim" pitchFamily="34" charset="-127"/>
              </a:rPr>
              <a:t>(372,164) = </a:t>
            </a:r>
            <a:r>
              <a:rPr lang="en-US" altLang="ko-KR" sz="2400" dirty="0" err="1">
                <a:ea typeface="Gulim" pitchFamily="34" charset="-127"/>
              </a:rPr>
              <a:t>gcd</a:t>
            </a:r>
            <a:r>
              <a:rPr lang="en-US" altLang="ko-KR" sz="2400" dirty="0">
                <a:ea typeface="Gulim" pitchFamily="34" charset="-127"/>
              </a:rPr>
              <a:t>(372 mod 164, 164)</a:t>
            </a:r>
          </a:p>
          <a:p>
            <a:pPr marL="0" indent="0" algn="l" rtl="0">
              <a:buNone/>
              <a:defRPr/>
            </a:pPr>
            <a:r>
              <a:rPr lang="en-US" altLang="ko-KR" sz="2400" dirty="0">
                <a:ea typeface="Gulim" pitchFamily="34" charset="-127"/>
              </a:rPr>
              <a:t>          372 mod 164 </a:t>
            </a:r>
            <a:r>
              <a:rPr lang="en-US" altLang="ko-KR" sz="2400" dirty="0">
                <a:ea typeface="Gulim" pitchFamily="34" charset="-127"/>
                <a:sym typeface="Symbol" pitchFamily="18" charset="2"/>
              </a:rPr>
              <a:t>= </a:t>
            </a:r>
            <a:r>
              <a:rPr lang="en-US" altLang="ko-KR" sz="2400" dirty="0">
                <a:solidFill>
                  <a:srgbClr val="FF0000"/>
                </a:solidFill>
                <a:ea typeface="Gulim" pitchFamily="34" charset="-127"/>
                <a:sym typeface="Symbol" pitchFamily="18" charset="2"/>
              </a:rPr>
              <a:t>44</a:t>
            </a:r>
            <a:r>
              <a:rPr lang="en-US" altLang="ko-KR" sz="2400" dirty="0">
                <a:ea typeface="Gulim" pitchFamily="34" charset="-127"/>
                <a:sym typeface="Symbol" pitchFamily="18" charset="2"/>
              </a:rPr>
              <a:t>.</a:t>
            </a:r>
          </a:p>
          <a:p>
            <a:pPr marL="0" indent="0" algn="l" rtl="0">
              <a:buNone/>
              <a:defRPr/>
            </a:pPr>
            <a:r>
              <a:rPr lang="en-US" altLang="ko-KR" sz="2400" dirty="0">
                <a:ea typeface="Gulim" pitchFamily="34" charset="-127"/>
                <a:sym typeface="Symbol" pitchFamily="18" charset="2"/>
              </a:rPr>
              <a:t>= </a:t>
            </a:r>
            <a:r>
              <a:rPr lang="en-US" altLang="ko-KR" sz="2400" dirty="0" err="1">
                <a:ea typeface="Gulim" pitchFamily="34" charset="-127"/>
                <a:sym typeface="Symbol" pitchFamily="18" charset="2"/>
              </a:rPr>
              <a:t>gcd</a:t>
            </a:r>
            <a:r>
              <a:rPr lang="en-US" altLang="ko-KR" sz="2400" dirty="0">
                <a:ea typeface="Gulim" pitchFamily="34" charset="-127"/>
                <a:sym typeface="Symbol" pitchFamily="18" charset="2"/>
              </a:rPr>
              <a:t>(164,</a:t>
            </a:r>
            <a:r>
              <a:rPr lang="en-US" altLang="ko-KR" sz="2400" dirty="0">
                <a:solidFill>
                  <a:srgbClr val="FF0000"/>
                </a:solidFill>
                <a:ea typeface="Gulim" pitchFamily="34" charset="-127"/>
                <a:sym typeface="Symbol" pitchFamily="18" charset="2"/>
              </a:rPr>
              <a:t>44</a:t>
            </a:r>
            <a:r>
              <a:rPr lang="en-US" altLang="ko-KR" sz="2400" dirty="0">
                <a:ea typeface="Gulim" pitchFamily="34" charset="-127"/>
                <a:sym typeface="Symbol" pitchFamily="18" charset="2"/>
              </a:rPr>
              <a:t>) = </a:t>
            </a:r>
            <a:r>
              <a:rPr lang="en-US" altLang="ko-KR" sz="2400" dirty="0" err="1">
                <a:ea typeface="Gulim" pitchFamily="34" charset="-127"/>
                <a:sym typeface="Symbol" pitchFamily="18" charset="2"/>
              </a:rPr>
              <a:t>gcd</a:t>
            </a:r>
            <a:r>
              <a:rPr lang="en-US" altLang="ko-KR" sz="2400" dirty="0">
                <a:ea typeface="Gulim" pitchFamily="34" charset="-127"/>
                <a:sym typeface="Symbol" pitchFamily="18" charset="2"/>
              </a:rPr>
              <a:t>(164 mod 44, 44).</a:t>
            </a:r>
          </a:p>
          <a:p>
            <a:pPr marL="457200" lvl="1" indent="0" algn="l" rtl="0">
              <a:buNone/>
              <a:defRPr/>
            </a:pPr>
            <a:r>
              <a:rPr lang="en-US" altLang="ko-KR" dirty="0">
                <a:ea typeface="Gulim" pitchFamily="34" charset="-127"/>
                <a:sym typeface="Symbol" pitchFamily="18" charset="2"/>
              </a:rPr>
              <a:t>     164 mod 44 = </a:t>
            </a:r>
            <a:r>
              <a:rPr lang="en-US" altLang="ko-KR" dirty="0">
                <a:solidFill>
                  <a:srgbClr val="000099"/>
                </a:solidFill>
                <a:ea typeface="Gulim" pitchFamily="34" charset="-127"/>
                <a:sym typeface="Symbol" pitchFamily="18" charset="2"/>
              </a:rPr>
              <a:t>32</a:t>
            </a:r>
            <a:r>
              <a:rPr lang="en-US" altLang="ko-KR" dirty="0">
                <a:ea typeface="Gulim" pitchFamily="34" charset="-127"/>
                <a:sym typeface="Symbol" pitchFamily="18" charset="2"/>
              </a:rPr>
              <a:t>.</a:t>
            </a:r>
          </a:p>
          <a:p>
            <a:pPr marL="0" indent="0" algn="l" rtl="0">
              <a:buNone/>
              <a:defRPr/>
            </a:pPr>
            <a:r>
              <a:rPr lang="en-US" altLang="ko-KR" sz="2400" dirty="0">
                <a:ea typeface="Gulim" pitchFamily="34" charset="-127"/>
                <a:sym typeface="Symbol" pitchFamily="18" charset="2"/>
              </a:rPr>
              <a:t>= </a:t>
            </a:r>
            <a:r>
              <a:rPr lang="en-US" altLang="ko-KR" sz="2400" dirty="0" err="1">
                <a:ea typeface="Gulim" pitchFamily="34" charset="-127"/>
                <a:sym typeface="Symbol" pitchFamily="18" charset="2"/>
              </a:rPr>
              <a:t>gcd</a:t>
            </a:r>
            <a:r>
              <a:rPr lang="en-US" altLang="ko-KR" sz="2400" dirty="0">
                <a:ea typeface="Gulim" pitchFamily="34" charset="-127"/>
                <a:sym typeface="Symbol" pitchFamily="18" charset="2"/>
              </a:rPr>
              <a:t>(44,</a:t>
            </a:r>
            <a:r>
              <a:rPr lang="en-US" altLang="ko-KR" sz="2400" dirty="0">
                <a:solidFill>
                  <a:srgbClr val="000099"/>
                </a:solidFill>
                <a:ea typeface="Gulim" pitchFamily="34" charset="-127"/>
                <a:sym typeface="Symbol" pitchFamily="18" charset="2"/>
              </a:rPr>
              <a:t>32</a:t>
            </a:r>
            <a:r>
              <a:rPr lang="en-US" altLang="ko-KR" sz="2400" dirty="0">
                <a:ea typeface="Gulim" pitchFamily="34" charset="-127"/>
                <a:sym typeface="Symbol" pitchFamily="18" charset="2"/>
              </a:rPr>
              <a:t>) = </a:t>
            </a:r>
            <a:r>
              <a:rPr lang="en-US" altLang="ko-KR" sz="2400" dirty="0" err="1">
                <a:ea typeface="Gulim" pitchFamily="34" charset="-127"/>
                <a:sym typeface="Symbol" pitchFamily="18" charset="2"/>
              </a:rPr>
              <a:t>gcd</a:t>
            </a:r>
            <a:r>
              <a:rPr lang="en-US" altLang="ko-KR" sz="2400" dirty="0">
                <a:ea typeface="Gulim" pitchFamily="34" charset="-127"/>
                <a:sym typeface="Symbol" pitchFamily="18" charset="2"/>
              </a:rPr>
              <a:t>(44 mod 32, 32) = </a:t>
            </a:r>
            <a:r>
              <a:rPr lang="en-US" altLang="ko-KR" sz="2400" dirty="0" err="1">
                <a:ea typeface="Gulim" pitchFamily="34" charset="-127"/>
                <a:sym typeface="Symbol" pitchFamily="18" charset="2"/>
              </a:rPr>
              <a:t>gcd</a:t>
            </a:r>
            <a:r>
              <a:rPr lang="en-US" altLang="ko-KR" sz="2400" dirty="0">
                <a:ea typeface="Gulim" pitchFamily="34" charset="-127"/>
                <a:sym typeface="Symbol" pitchFamily="18" charset="2"/>
              </a:rPr>
              <a:t>(</a:t>
            </a:r>
            <a:r>
              <a:rPr lang="en-US" altLang="ko-KR" sz="2400" dirty="0">
                <a:solidFill>
                  <a:srgbClr val="C00000"/>
                </a:solidFill>
                <a:ea typeface="Gulim" pitchFamily="34" charset="-127"/>
                <a:sym typeface="Symbol" pitchFamily="18" charset="2"/>
              </a:rPr>
              <a:t>12</a:t>
            </a:r>
            <a:r>
              <a:rPr lang="en-US" altLang="ko-KR" sz="2400" dirty="0">
                <a:ea typeface="Gulim" pitchFamily="34" charset="-127"/>
                <a:sym typeface="Symbol" pitchFamily="18" charset="2"/>
              </a:rPr>
              <a:t>, 32) = </a:t>
            </a:r>
            <a:r>
              <a:rPr lang="en-US" altLang="ko-KR" sz="2400" dirty="0" err="1">
                <a:ea typeface="Gulim" pitchFamily="34" charset="-127"/>
                <a:sym typeface="Symbol" pitchFamily="18" charset="2"/>
              </a:rPr>
              <a:t>gcd</a:t>
            </a:r>
            <a:r>
              <a:rPr lang="en-US" altLang="ko-KR" sz="2400" dirty="0">
                <a:ea typeface="Gulim" pitchFamily="34" charset="-127"/>
                <a:sym typeface="Symbol" pitchFamily="18" charset="2"/>
              </a:rPr>
              <a:t>(32 mod 12, 12) = </a:t>
            </a:r>
            <a:r>
              <a:rPr lang="en-US" altLang="ko-KR" sz="2400" dirty="0" err="1">
                <a:ea typeface="Gulim" pitchFamily="34" charset="-127"/>
                <a:sym typeface="Symbol" pitchFamily="18" charset="2"/>
              </a:rPr>
              <a:t>gcd</a:t>
            </a:r>
            <a:r>
              <a:rPr lang="en-US" altLang="ko-KR" sz="2400" dirty="0">
                <a:ea typeface="Gulim" pitchFamily="34" charset="-127"/>
                <a:sym typeface="Symbol" pitchFamily="18" charset="2"/>
              </a:rPr>
              <a:t>(</a:t>
            </a:r>
            <a:r>
              <a:rPr lang="en-US" altLang="ko-KR" sz="2400" dirty="0">
                <a:solidFill>
                  <a:srgbClr val="C00000"/>
                </a:solidFill>
                <a:ea typeface="Gulim" pitchFamily="34" charset="-127"/>
                <a:sym typeface="Symbol" pitchFamily="18" charset="2"/>
              </a:rPr>
              <a:t>8</a:t>
            </a:r>
            <a:r>
              <a:rPr lang="en-US" altLang="ko-KR" sz="2400" dirty="0">
                <a:ea typeface="Gulim" pitchFamily="34" charset="-127"/>
                <a:sym typeface="Symbol" pitchFamily="18" charset="2"/>
              </a:rPr>
              <a:t>,12) = </a:t>
            </a:r>
            <a:r>
              <a:rPr lang="en-US" altLang="ko-KR" sz="2400" dirty="0" err="1">
                <a:ea typeface="Gulim" pitchFamily="34" charset="-127"/>
                <a:sym typeface="Symbol" pitchFamily="18" charset="2"/>
              </a:rPr>
              <a:t>gcd</a:t>
            </a:r>
            <a:r>
              <a:rPr lang="en-US" altLang="ko-KR" sz="2400" dirty="0">
                <a:ea typeface="Gulim" pitchFamily="34" charset="-127"/>
                <a:sym typeface="Symbol" pitchFamily="18" charset="2"/>
              </a:rPr>
              <a:t>(12 mod 8, 8) = </a:t>
            </a:r>
            <a:r>
              <a:rPr lang="en-US" altLang="ko-KR" sz="2400" dirty="0" err="1">
                <a:ea typeface="Gulim" pitchFamily="34" charset="-127"/>
                <a:sym typeface="Symbol" pitchFamily="18" charset="2"/>
              </a:rPr>
              <a:t>gcd</a:t>
            </a:r>
            <a:r>
              <a:rPr lang="en-US" altLang="ko-KR" sz="2400" dirty="0">
                <a:ea typeface="Gulim" pitchFamily="34" charset="-127"/>
                <a:sym typeface="Symbol" pitchFamily="18" charset="2"/>
              </a:rPr>
              <a:t>(</a:t>
            </a:r>
            <a:r>
              <a:rPr lang="en-US" altLang="ko-KR" sz="2400" dirty="0">
                <a:solidFill>
                  <a:srgbClr val="C00000"/>
                </a:solidFill>
                <a:ea typeface="Gulim" pitchFamily="34" charset="-127"/>
                <a:sym typeface="Symbol" pitchFamily="18" charset="2"/>
              </a:rPr>
              <a:t>4</a:t>
            </a:r>
            <a:r>
              <a:rPr lang="en-US" altLang="ko-KR" sz="2400" dirty="0">
                <a:ea typeface="Gulim" pitchFamily="34" charset="-127"/>
                <a:sym typeface="Symbol" pitchFamily="18" charset="2"/>
              </a:rPr>
              <a:t>,8) = </a:t>
            </a:r>
            <a:r>
              <a:rPr lang="en-US" altLang="ko-KR" sz="2400" dirty="0" err="1">
                <a:ea typeface="Gulim" pitchFamily="34" charset="-127"/>
                <a:sym typeface="Symbol" pitchFamily="18" charset="2"/>
              </a:rPr>
              <a:t>gcd</a:t>
            </a:r>
            <a:r>
              <a:rPr lang="en-US" altLang="ko-KR" sz="2400" dirty="0">
                <a:ea typeface="Gulim" pitchFamily="34" charset="-127"/>
                <a:sym typeface="Symbol" pitchFamily="18" charset="2"/>
              </a:rPr>
              <a:t>(8 mod 4, 4) = </a:t>
            </a:r>
            <a:r>
              <a:rPr lang="en-US" altLang="ko-KR" sz="2400" dirty="0" err="1">
                <a:ea typeface="Gulim" pitchFamily="34" charset="-127"/>
                <a:sym typeface="Symbol" pitchFamily="18" charset="2"/>
              </a:rPr>
              <a:t>gcd</a:t>
            </a:r>
            <a:r>
              <a:rPr lang="en-US" altLang="ko-KR" sz="2400" dirty="0">
                <a:ea typeface="Gulim" pitchFamily="34" charset="-127"/>
                <a:sym typeface="Symbol" pitchFamily="18" charset="2"/>
              </a:rPr>
              <a:t>(</a:t>
            </a:r>
            <a:r>
              <a:rPr lang="en-US" altLang="ko-KR" sz="2400" dirty="0">
                <a:solidFill>
                  <a:srgbClr val="0070C0"/>
                </a:solidFill>
                <a:ea typeface="Gulim" pitchFamily="34" charset="-127"/>
                <a:sym typeface="Symbol" pitchFamily="18" charset="2"/>
              </a:rPr>
              <a:t>0</a:t>
            </a:r>
            <a:r>
              <a:rPr lang="en-US" altLang="ko-KR" sz="2400" dirty="0">
                <a:ea typeface="Gulim" pitchFamily="34" charset="-127"/>
                <a:sym typeface="Symbol" pitchFamily="18" charset="2"/>
              </a:rPr>
              <a:t>,4) </a:t>
            </a:r>
            <a:r>
              <a:rPr lang="en-US" altLang="ko-KR" sz="3200" b="1" dirty="0">
                <a:solidFill>
                  <a:srgbClr val="FF0000"/>
                </a:solidFill>
                <a:ea typeface="Gulim" pitchFamily="34" charset="-127"/>
                <a:sym typeface="Symbol" pitchFamily="18" charset="2"/>
              </a:rPr>
              <a:t>= 4</a:t>
            </a:r>
            <a:r>
              <a:rPr lang="en-US" altLang="ko-KR" sz="2400" dirty="0">
                <a:ea typeface="Gulim" pitchFamily="34" charset="-127"/>
                <a:sym typeface="Symbol" pitchFamily="18" charset="2"/>
              </a:rPr>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Slide Number Placeholder 4">
            <a:extLst>
              <a:ext uri="{FF2B5EF4-FFF2-40B4-BE49-F238E27FC236}">
                <a16:creationId xmlns:a16="http://schemas.microsoft.com/office/drawing/2014/main" id="{256C1BB8-7EB6-BDBA-85A7-175387B2DE0E}"/>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19C714A-CAC4-4100-8E84-E10825774F0E}" type="slidenum">
              <a:rPr lang="en-US" altLang="en-US" sz="1400"/>
              <a:pPr/>
              <a:t>26</a:t>
            </a:fld>
            <a:endParaRPr lang="en-US" altLang="en-US" sz="1400"/>
          </a:p>
        </p:txBody>
      </p:sp>
      <p:sp>
        <p:nvSpPr>
          <p:cNvPr id="32772" name="Text Box 3">
            <a:extLst>
              <a:ext uri="{FF2B5EF4-FFF2-40B4-BE49-F238E27FC236}">
                <a16:creationId xmlns:a16="http://schemas.microsoft.com/office/drawing/2014/main" id="{B274420E-275B-A557-9385-9DD1564B3501}"/>
              </a:ext>
            </a:extLst>
          </p:cNvPr>
          <p:cNvSpPr txBox="1">
            <a:spLocks noChangeArrowheads="1"/>
          </p:cNvSpPr>
          <p:nvPr/>
        </p:nvSpPr>
        <p:spPr bwMode="auto">
          <a:xfrm>
            <a:off x="2438400" y="15240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endParaRPr lang="en-US" altLang="en-US"/>
          </a:p>
        </p:txBody>
      </p:sp>
      <p:sp>
        <p:nvSpPr>
          <p:cNvPr id="32773" name="Text Box 4">
            <a:extLst>
              <a:ext uri="{FF2B5EF4-FFF2-40B4-BE49-F238E27FC236}">
                <a16:creationId xmlns:a16="http://schemas.microsoft.com/office/drawing/2014/main" id="{BE2F8B36-9A93-76CE-EBA9-186EE722D684}"/>
              </a:ext>
            </a:extLst>
          </p:cNvPr>
          <p:cNvSpPr txBox="1">
            <a:spLocks noChangeArrowheads="1"/>
          </p:cNvSpPr>
          <p:nvPr/>
        </p:nvSpPr>
        <p:spPr bwMode="auto">
          <a:xfrm>
            <a:off x="1180161" y="1158633"/>
            <a:ext cx="1017364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dirty="0">
                <a:cs typeface="Times New Roman" panose="02020603050405020304" pitchFamily="18" charset="0"/>
              </a:rPr>
              <a:t>Problem: </a:t>
            </a:r>
            <a:r>
              <a:rPr lang="en-US" altLang="en-US" dirty="0"/>
              <a:t>Suppose that the tuition for a university is $10,000 this year and tuition increases 7% every year. In how many years will the tuition be doubled?</a:t>
            </a:r>
          </a:p>
        </p:txBody>
      </p:sp>
      <p:pic>
        <p:nvPicPr>
          <p:cNvPr id="5" name="Picture 4">
            <a:extLst>
              <a:ext uri="{FF2B5EF4-FFF2-40B4-BE49-F238E27FC236}">
                <a16:creationId xmlns:a16="http://schemas.microsoft.com/office/drawing/2014/main" id="{E7A3777E-699E-A217-65A8-12A8D621481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1965065" y="2020553"/>
            <a:ext cx="8355485" cy="4404037"/>
          </a:xfrm>
          <a:prstGeom prst="rect">
            <a:avLst/>
          </a:prstGeom>
        </p:spPr>
      </p:pic>
      <p:sp>
        <p:nvSpPr>
          <p:cNvPr id="6" name="Rectangle 2">
            <a:extLst>
              <a:ext uri="{FF2B5EF4-FFF2-40B4-BE49-F238E27FC236}">
                <a16:creationId xmlns:a16="http://schemas.microsoft.com/office/drawing/2014/main" id="{FC230AEF-D116-F9C3-0981-3AA49309B5F1}"/>
              </a:ext>
            </a:extLst>
          </p:cNvPr>
          <p:cNvSpPr txBox="1">
            <a:spLocks noChangeArrowheads="1"/>
          </p:cNvSpPr>
          <p:nvPr/>
        </p:nvSpPr>
        <p:spPr>
          <a:xfrm>
            <a:off x="1909762" y="88105"/>
            <a:ext cx="8721725"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Problem:  Predicting the Future Tuition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Slide Number Placeholder 4">
            <a:extLst>
              <a:ext uri="{FF2B5EF4-FFF2-40B4-BE49-F238E27FC236}">
                <a16:creationId xmlns:a16="http://schemas.microsoft.com/office/drawing/2014/main" id="{3ACBDBA5-381A-673B-F474-2885FE714C85}"/>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46ED1EF-75EB-4A5D-BAFB-977D8EFC3C5F}" type="slidenum">
              <a:rPr lang="en-US" altLang="en-US" sz="1400"/>
              <a:pPr/>
              <a:t>27</a:t>
            </a:fld>
            <a:endParaRPr lang="en-US" altLang="en-US" sz="1400"/>
          </a:p>
        </p:txBody>
      </p:sp>
      <p:sp>
        <p:nvSpPr>
          <p:cNvPr id="34820" name="Text Box 3">
            <a:extLst>
              <a:ext uri="{FF2B5EF4-FFF2-40B4-BE49-F238E27FC236}">
                <a16:creationId xmlns:a16="http://schemas.microsoft.com/office/drawing/2014/main" id="{E2863934-E579-4770-3B85-B6F291CB08C6}"/>
              </a:ext>
            </a:extLst>
          </p:cNvPr>
          <p:cNvSpPr txBox="1">
            <a:spLocks noChangeArrowheads="1"/>
          </p:cNvSpPr>
          <p:nvPr/>
        </p:nvSpPr>
        <p:spPr bwMode="auto">
          <a:xfrm>
            <a:off x="2438400" y="15240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endParaRPr lang="en-US" altLang="en-US"/>
          </a:p>
        </p:txBody>
      </p:sp>
      <p:sp>
        <p:nvSpPr>
          <p:cNvPr id="34821" name="Text Box 4">
            <a:extLst>
              <a:ext uri="{FF2B5EF4-FFF2-40B4-BE49-F238E27FC236}">
                <a16:creationId xmlns:a16="http://schemas.microsoft.com/office/drawing/2014/main" id="{1667D63D-C206-3642-3AE2-43424193D871}"/>
              </a:ext>
            </a:extLst>
          </p:cNvPr>
          <p:cNvSpPr txBox="1">
            <a:spLocks noChangeArrowheads="1"/>
          </p:cNvSpPr>
          <p:nvPr/>
        </p:nvSpPr>
        <p:spPr bwMode="auto">
          <a:xfrm>
            <a:off x="1125282" y="1182083"/>
            <a:ext cx="10324598"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dirty="0"/>
              <a:t>The Monte Carlo simulation refers to a technique that uses random numbers and probability to solve problems. This method has a wide range of applications in computational mathematics, physics, chemistry, and finance. This section gives an example of using the Monto Carlo simulation for estimating </a:t>
            </a:r>
            <a:r>
              <a:rPr lang="en-US" altLang="en-US" dirty="0">
                <a:sym typeface="Symbol" panose="05050102010706020507" pitchFamily="18" charset="2"/>
              </a:rPr>
              <a:t></a:t>
            </a:r>
            <a:r>
              <a:rPr lang="en-US" altLang="en-US" dirty="0"/>
              <a:t>. </a:t>
            </a:r>
          </a:p>
        </p:txBody>
      </p:sp>
      <p:sp>
        <p:nvSpPr>
          <p:cNvPr id="34824" name="Rectangle 7">
            <a:extLst>
              <a:ext uri="{FF2B5EF4-FFF2-40B4-BE49-F238E27FC236}">
                <a16:creationId xmlns:a16="http://schemas.microsoft.com/office/drawing/2014/main" id="{28005136-4F47-93D5-AB76-A95EED757ECC}"/>
              </a:ext>
            </a:extLst>
          </p:cNvPr>
          <p:cNvSpPr>
            <a:spLocks noChangeArrowheads="1"/>
          </p:cNvSpPr>
          <p:nvPr/>
        </p:nvSpPr>
        <p:spPr bwMode="auto">
          <a:xfrm>
            <a:off x="1524001" y="2553644"/>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34826" name="Rectangle 9">
            <a:extLst>
              <a:ext uri="{FF2B5EF4-FFF2-40B4-BE49-F238E27FC236}">
                <a16:creationId xmlns:a16="http://schemas.microsoft.com/office/drawing/2014/main" id="{9A6712CA-B39E-9DFB-D076-AE156C96A0DF}"/>
              </a:ext>
            </a:extLst>
          </p:cNvPr>
          <p:cNvSpPr>
            <a:spLocks noChangeArrowheads="1"/>
          </p:cNvSpPr>
          <p:nvPr/>
        </p:nvSpPr>
        <p:spPr bwMode="auto">
          <a:xfrm>
            <a:off x="1524000" y="3843338"/>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34827" name="Text Box 10">
            <a:extLst>
              <a:ext uri="{FF2B5EF4-FFF2-40B4-BE49-F238E27FC236}">
                <a16:creationId xmlns:a16="http://schemas.microsoft.com/office/drawing/2014/main" id="{A2F2AC29-5277-079D-3F96-FF5AEF26FC4D}"/>
              </a:ext>
            </a:extLst>
          </p:cNvPr>
          <p:cNvSpPr txBox="1">
            <a:spLocks noChangeArrowheads="1"/>
          </p:cNvSpPr>
          <p:nvPr/>
        </p:nvSpPr>
        <p:spPr bwMode="auto">
          <a:xfrm>
            <a:off x="6786525" y="3900489"/>
            <a:ext cx="43021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dirty="0" err="1"/>
              <a:t>circleArea</a:t>
            </a:r>
            <a:r>
              <a:rPr lang="en-US" altLang="en-US" dirty="0"/>
              <a:t> / </a:t>
            </a:r>
            <a:r>
              <a:rPr lang="en-US" altLang="en-US" dirty="0" err="1"/>
              <a:t>squareArea</a:t>
            </a:r>
            <a:r>
              <a:rPr lang="en-US" altLang="en-US" dirty="0"/>
              <a:t> =  </a:t>
            </a:r>
            <a:r>
              <a:rPr lang="en-US" altLang="en-US" dirty="0">
                <a:sym typeface="Symbol" panose="05050102010706020507" pitchFamily="18" charset="2"/>
              </a:rPr>
              <a:t></a:t>
            </a:r>
            <a:r>
              <a:rPr lang="en-US" altLang="en-US" dirty="0"/>
              <a:t> / 4. </a:t>
            </a:r>
          </a:p>
        </p:txBody>
      </p:sp>
      <p:sp>
        <p:nvSpPr>
          <p:cNvPr id="34828" name="Text Box 11">
            <a:extLst>
              <a:ext uri="{FF2B5EF4-FFF2-40B4-BE49-F238E27FC236}">
                <a16:creationId xmlns:a16="http://schemas.microsoft.com/office/drawing/2014/main" id="{BAF869A3-83CE-1149-78F6-55FED3085660}"/>
              </a:ext>
            </a:extLst>
          </p:cNvPr>
          <p:cNvSpPr txBox="1">
            <a:spLocks noChangeArrowheads="1"/>
          </p:cNvSpPr>
          <p:nvPr/>
        </p:nvSpPr>
        <p:spPr bwMode="auto">
          <a:xfrm>
            <a:off x="6826181" y="4487207"/>
            <a:ext cx="4531304" cy="1015663"/>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dirty="0">
                <a:sym typeface="Symbol" panose="05050102010706020507" pitchFamily="18" charset="2"/>
              </a:rPr>
              <a:t></a:t>
            </a:r>
            <a:r>
              <a:rPr lang="en-US" altLang="en-US" dirty="0"/>
              <a:t> can be approximated as </a:t>
            </a:r>
          </a:p>
          <a:p>
            <a:pPr>
              <a:spcBef>
                <a:spcPct val="50000"/>
              </a:spcBef>
            </a:pPr>
            <a:r>
              <a:rPr lang="en-US" altLang="en-US" dirty="0"/>
              <a:t>4 * </a:t>
            </a:r>
            <a:r>
              <a:rPr lang="en-US" altLang="en-US" dirty="0" err="1"/>
              <a:t>numberOfHits</a:t>
            </a:r>
            <a:r>
              <a:rPr lang="en-US" altLang="en-US" dirty="0"/>
              <a:t> / 1000000. </a:t>
            </a:r>
          </a:p>
        </p:txBody>
      </p:sp>
      <p:sp>
        <p:nvSpPr>
          <p:cNvPr id="2" name="Rectangle 2">
            <a:extLst>
              <a:ext uri="{FF2B5EF4-FFF2-40B4-BE49-F238E27FC236}">
                <a16:creationId xmlns:a16="http://schemas.microsoft.com/office/drawing/2014/main" id="{FC7134D6-C9EA-C65B-6F6F-772D3D0F9172}"/>
              </a:ext>
            </a:extLst>
          </p:cNvPr>
          <p:cNvSpPr txBox="1">
            <a:spLocks noChangeArrowheads="1"/>
          </p:cNvSpPr>
          <p:nvPr/>
        </p:nvSpPr>
        <p:spPr>
          <a:xfrm>
            <a:off x="1909762" y="88105"/>
            <a:ext cx="8721725"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Problem:  Monte Carlo Simulation </a:t>
            </a:r>
          </a:p>
        </p:txBody>
      </p:sp>
      <p:sp>
        <p:nvSpPr>
          <p:cNvPr id="6" name="TextBox 5">
            <a:extLst>
              <a:ext uri="{FF2B5EF4-FFF2-40B4-BE49-F238E27FC236}">
                <a16:creationId xmlns:a16="http://schemas.microsoft.com/office/drawing/2014/main" id="{97A62C88-D516-01F8-DB87-FF5F0D676A71}"/>
              </a:ext>
            </a:extLst>
          </p:cNvPr>
          <p:cNvSpPr txBox="1"/>
          <p:nvPr/>
        </p:nvSpPr>
        <p:spPr>
          <a:xfrm>
            <a:off x="6786525" y="2869508"/>
            <a:ext cx="3144844" cy="1015663"/>
          </a:xfrm>
          <a:prstGeom prst="rect">
            <a:avLst/>
          </a:prstGeom>
          <a:noFill/>
        </p:spPr>
        <p:txBody>
          <a:bodyPr wrap="square">
            <a:spAutoFit/>
          </a:bodyPr>
          <a:lstStyle/>
          <a:p>
            <a:pPr>
              <a:spcBef>
                <a:spcPct val="50000"/>
              </a:spcBef>
            </a:pPr>
            <a:r>
              <a:rPr lang="en-US" altLang="en-US" sz="2400" dirty="0" err="1"/>
              <a:t>circleArea</a:t>
            </a:r>
            <a:r>
              <a:rPr lang="en-US" altLang="en-US" sz="2400" dirty="0"/>
              <a:t> =  </a:t>
            </a:r>
            <a:r>
              <a:rPr lang="en-US" altLang="en-US" sz="2400" dirty="0">
                <a:sym typeface="Symbol" panose="05050102010706020507" pitchFamily="18" charset="2"/>
              </a:rPr>
              <a:t></a:t>
            </a:r>
            <a:r>
              <a:rPr lang="en-US" altLang="en-US" sz="2400" dirty="0"/>
              <a:t> </a:t>
            </a:r>
          </a:p>
          <a:p>
            <a:pPr>
              <a:spcBef>
                <a:spcPct val="50000"/>
              </a:spcBef>
            </a:pPr>
            <a:r>
              <a:rPr lang="en-US" altLang="en-US" sz="2400" dirty="0" err="1"/>
              <a:t>squareArea</a:t>
            </a:r>
            <a:r>
              <a:rPr lang="en-US" altLang="en-US" sz="2400" dirty="0"/>
              <a:t> = 4</a:t>
            </a:r>
          </a:p>
        </p:txBody>
      </p:sp>
      <p:pic>
        <p:nvPicPr>
          <p:cNvPr id="8" name="Picture 7">
            <a:extLst>
              <a:ext uri="{FF2B5EF4-FFF2-40B4-BE49-F238E27FC236}">
                <a16:creationId xmlns:a16="http://schemas.microsoft.com/office/drawing/2014/main" id="{4C2FD4B5-3066-BB54-D88C-1D7A3A496ACA}"/>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Lst>
          </a:blip>
          <a:stretch>
            <a:fillRect/>
          </a:stretch>
        </p:blipFill>
        <p:spPr>
          <a:xfrm>
            <a:off x="819493" y="2759068"/>
            <a:ext cx="3857175" cy="3791614"/>
          </a:xfrm>
          <a:prstGeom prst="rect">
            <a:avLst/>
          </a:prstGeom>
        </p:spPr>
      </p:pic>
      <p:pic>
        <p:nvPicPr>
          <p:cNvPr id="10" name="Picture 9">
            <a:extLst>
              <a:ext uri="{FF2B5EF4-FFF2-40B4-BE49-F238E27FC236}">
                <a16:creationId xmlns:a16="http://schemas.microsoft.com/office/drawing/2014/main" id="{1239B85A-58BD-E253-DB01-1804376B8331}"/>
              </a:ext>
            </a:extLst>
          </p:cNvPr>
          <p:cNvPicPr>
            <a:picLocks noChangeAspect="1"/>
          </p:cNvPicPr>
          <p:nvPr/>
        </p:nvPicPr>
        <p:blipFill>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4424766" y="5664676"/>
            <a:ext cx="2218868" cy="72969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3D58CF6-DDD2-DDA0-3279-518FD626DDE0}"/>
            </a:ext>
          </a:extLst>
        </p:cNvPr>
        <p:cNvGrpSpPr/>
        <p:nvPr/>
      </p:nvGrpSpPr>
      <p:grpSpPr>
        <a:xfrm>
          <a:off x="0" y="0"/>
          <a:ext cx="0" cy="0"/>
          <a:chOff x="0" y="0"/>
          <a:chExt cx="0" cy="0"/>
        </a:xfrm>
      </p:grpSpPr>
      <p:sp>
        <p:nvSpPr>
          <p:cNvPr id="34818" name="Slide Number Placeholder 4">
            <a:extLst>
              <a:ext uri="{FF2B5EF4-FFF2-40B4-BE49-F238E27FC236}">
                <a16:creationId xmlns:a16="http://schemas.microsoft.com/office/drawing/2014/main" id="{2B74FC2D-AB94-B91C-D049-5B3611C58F94}"/>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46ED1EF-75EB-4A5D-BAFB-977D8EFC3C5F}" type="slidenum">
              <a:rPr lang="en-US" altLang="en-US" sz="1400"/>
              <a:pPr/>
              <a:t>28</a:t>
            </a:fld>
            <a:endParaRPr lang="en-US" altLang="en-US" sz="1400"/>
          </a:p>
        </p:txBody>
      </p:sp>
      <p:sp>
        <p:nvSpPr>
          <p:cNvPr id="34820" name="Text Box 3">
            <a:extLst>
              <a:ext uri="{FF2B5EF4-FFF2-40B4-BE49-F238E27FC236}">
                <a16:creationId xmlns:a16="http://schemas.microsoft.com/office/drawing/2014/main" id="{D99D95A9-6031-C13A-835F-B16A52A4160F}"/>
              </a:ext>
            </a:extLst>
          </p:cNvPr>
          <p:cNvSpPr txBox="1">
            <a:spLocks noChangeArrowheads="1"/>
          </p:cNvSpPr>
          <p:nvPr/>
        </p:nvSpPr>
        <p:spPr bwMode="auto">
          <a:xfrm>
            <a:off x="2438400" y="15240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endParaRPr lang="en-US" altLang="en-US"/>
          </a:p>
        </p:txBody>
      </p:sp>
      <p:sp>
        <p:nvSpPr>
          <p:cNvPr id="34824" name="Rectangle 7">
            <a:extLst>
              <a:ext uri="{FF2B5EF4-FFF2-40B4-BE49-F238E27FC236}">
                <a16:creationId xmlns:a16="http://schemas.microsoft.com/office/drawing/2014/main" id="{BE7662FB-1661-4A53-D8BA-2E9408837BB5}"/>
              </a:ext>
            </a:extLst>
          </p:cNvPr>
          <p:cNvSpPr>
            <a:spLocks noChangeArrowheads="1"/>
          </p:cNvSpPr>
          <p:nvPr/>
        </p:nvSpPr>
        <p:spPr bwMode="auto">
          <a:xfrm>
            <a:off x="1524001" y="2553644"/>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34826" name="Rectangle 9">
            <a:extLst>
              <a:ext uri="{FF2B5EF4-FFF2-40B4-BE49-F238E27FC236}">
                <a16:creationId xmlns:a16="http://schemas.microsoft.com/office/drawing/2014/main" id="{C3877373-8BA0-6B2A-442D-E0B22F9CC709}"/>
              </a:ext>
            </a:extLst>
          </p:cNvPr>
          <p:cNvSpPr>
            <a:spLocks noChangeArrowheads="1"/>
          </p:cNvSpPr>
          <p:nvPr/>
        </p:nvSpPr>
        <p:spPr bwMode="auto">
          <a:xfrm>
            <a:off x="1524000" y="3843338"/>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34828" name="Text Box 11">
            <a:extLst>
              <a:ext uri="{FF2B5EF4-FFF2-40B4-BE49-F238E27FC236}">
                <a16:creationId xmlns:a16="http://schemas.microsoft.com/office/drawing/2014/main" id="{0EF32F45-BFC8-170C-596A-3441AD48C6F5}"/>
              </a:ext>
            </a:extLst>
          </p:cNvPr>
          <p:cNvSpPr txBox="1">
            <a:spLocks noChangeArrowheads="1"/>
          </p:cNvSpPr>
          <p:nvPr/>
        </p:nvSpPr>
        <p:spPr bwMode="auto">
          <a:xfrm>
            <a:off x="1263678" y="1143041"/>
            <a:ext cx="4141798" cy="1015663"/>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dirty="0">
                <a:sym typeface="Symbol" panose="05050102010706020507" pitchFamily="18" charset="2"/>
              </a:rPr>
              <a:t></a:t>
            </a:r>
            <a:r>
              <a:rPr lang="en-US" altLang="en-US" dirty="0"/>
              <a:t> can be approximated as </a:t>
            </a:r>
          </a:p>
          <a:p>
            <a:pPr>
              <a:spcBef>
                <a:spcPct val="50000"/>
              </a:spcBef>
            </a:pPr>
            <a:r>
              <a:rPr lang="en-US" altLang="en-US" dirty="0"/>
              <a:t>4 * </a:t>
            </a:r>
            <a:r>
              <a:rPr lang="en-US" altLang="en-US" dirty="0" err="1"/>
              <a:t>numberOfHits</a:t>
            </a:r>
            <a:r>
              <a:rPr lang="en-US" altLang="en-US" dirty="0"/>
              <a:t> / 1000000. </a:t>
            </a:r>
          </a:p>
        </p:txBody>
      </p:sp>
      <p:sp>
        <p:nvSpPr>
          <p:cNvPr id="2" name="Rectangle 2">
            <a:extLst>
              <a:ext uri="{FF2B5EF4-FFF2-40B4-BE49-F238E27FC236}">
                <a16:creationId xmlns:a16="http://schemas.microsoft.com/office/drawing/2014/main" id="{86C7C7FC-9843-0EE6-5E90-43E4A18A9958}"/>
              </a:ext>
            </a:extLst>
          </p:cNvPr>
          <p:cNvSpPr txBox="1">
            <a:spLocks noChangeArrowheads="1"/>
          </p:cNvSpPr>
          <p:nvPr/>
        </p:nvSpPr>
        <p:spPr>
          <a:xfrm>
            <a:off x="1909762" y="88105"/>
            <a:ext cx="8721725"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Problem:  Monte Carlo Simulation </a:t>
            </a:r>
          </a:p>
        </p:txBody>
      </p:sp>
      <p:pic>
        <p:nvPicPr>
          <p:cNvPr id="8" name="Picture 7">
            <a:extLst>
              <a:ext uri="{FF2B5EF4-FFF2-40B4-BE49-F238E27FC236}">
                <a16:creationId xmlns:a16="http://schemas.microsoft.com/office/drawing/2014/main" id="{E46F64F6-F103-4182-8F70-18EC368B407F}"/>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Lst>
          </a:blip>
          <a:stretch>
            <a:fillRect/>
          </a:stretch>
        </p:blipFill>
        <p:spPr>
          <a:xfrm>
            <a:off x="819493" y="2759068"/>
            <a:ext cx="3857175" cy="3791614"/>
          </a:xfrm>
          <a:prstGeom prst="rect">
            <a:avLst/>
          </a:prstGeom>
        </p:spPr>
      </p:pic>
      <p:pic>
        <p:nvPicPr>
          <p:cNvPr id="10" name="Picture 9">
            <a:extLst>
              <a:ext uri="{FF2B5EF4-FFF2-40B4-BE49-F238E27FC236}">
                <a16:creationId xmlns:a16="http://schemas.microsoft.com/office/drawing/2014/main" id="{A2D3453A-17D2-B358-9CA3-02AB88F37620}"/>
              </a:ext>
            </a:extLst>
          </p:cNvPr>
          <p:cNvPicPr>
            <a:picLocks noChangeAspect="1"/>
          </p:cNvPicPr>
          <p:nvPr/>
        </p:nvPicPr>
        <p:blipFill>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3186608" y="2158705"/>
            <a:ext cx="1688042" cy="555128"/>
          </a:xfrm>
          <a:prstGeom prst="rect">
            <a:avLst/>
          </a:prstGeom>
        </p:spPr>
      </p:pic>
      <p:pic>
        <p:nvPicPr>
          <p:cNvPr id="12" name="Picture 11">
            <a:extLst>
              <a:ext uri="{FF2B5EF4-FFF2-40B4-BE49-F238E27FC236}">
                <a16:creationId xmlns:a16="http://schemas.microsoft.com/office/drawing/2014/main" id="{9D0548E9-A122-E48B-2441-8FABF432835F}"/>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contrast="-40000"/>
                    </a14:imgEffect>
                  </a14:imgLayer>
                </a14:imgProps>
              </a:ext>
            </a:extLst>
          </a:blip>
          <a:stretch>
            <a:fillRect/>
          </a:stretch>
        </p:blipFill>
        <p:spPr>
          <a:xfrm>
            <a:off x="5622188" y="1163105"/>
            <a:ext cx="6457443" cy="5376700"/>
          </a:xfrm>
          <a:prstGeom prst="rect">
            <a:avLst/>
          </a:prstGeom>
        </p:spPr>
      </p:pic>
    </p:spTree>
    <p:extLst>
      <p:ext uri="{BB962C8B-B14F-4D97-AF65-F5344CB8AC3E}">
        <p14:creationId xmlns:p14="http://schemas.microsoft.com/office/powerpoint/2010/main" val="24782109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Slide Number Placeholder 4">
            <a:extLst>
              <a:ext uri="{FF2B5EF4-FFF2-40B4-BE49-F238E27FC236}">
                <a16:creationId xmlns:a16="http://schemas.microsoft.com/office/drawing/2014/main" id="{1A4194F3-5FD6-01D1-86D8-7C20C2DEC3EC}"/>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1CE920F-10EE-4646-B33B-4E1BD8205E2A}" type="slidenum">
              <a:rPr lang="en-US" altLang="en-US" sz="1400"/>
              <a:pPr/>
              <a:t>29</a:t>
            </a:fld>
            <a:endParaRPr lang="en-US" altLang="en-US" sz="1400"/>
          </a:p>
        </p:txBody>
      </p:sp>
      <p:sp>
        <p:nvSpPr>
          <p:cNvPr id="35844" name="Text Box 14">
            <a:extLst>
              <a:ext uri="{FF2B5EF4-FFF2-40B4-BE49-F238E27FC236}">
                <a16:creationId xmlns:a16="http://schemas.microsoft.com/office/drawing/2014/main" id="{68C211CE-6B8E-DBAB-C8A1-39A6C795BC5F}"/>
              </a:ext>
            </a:extLst>
          </p:cNvPr>
          <p:cNvSpPr txBox="1">
            <a:spLocks noChangeArrowheads="1"/>
          </p:cNvSpPr>
          <p:nvPr/>
        </p:nvSpPr>
        <p:spPr bwMode="auto">
          <a:xfrm>
            <a:off x="1273135" y="1086295"/>
            <a:ext cx="964573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3200" dirty="0"/>
              <a:t>Examples for using the </a:t>
            </a:r>
            <a:r>
              <a:rPr lang="en-US" altLang="en-US" sz="3000" b="1" dirty="0">
                <a:solidFill>
                  <a:srgbClr val="C00000"/>
                </a:solidFill>
                <a:latin typeface="Courier New" panose="02070309020205020404" pitchFamily="49" charset="0"/>
              </a:rPr>
              <a:t>break</a:t>
            </a:r>
            <a:r>
              <a:rPr lang="en-US" altLang="en-US" sz="3200" dirty="0"/>
              <a:t> and </a:t>
            </a:r>
            <a:r>
              <a:rPr lang="en-US" altLang="en-US" sz="3000" b="1" dirty="0">
                <a:solidFill>
                  <a:srgbClr val="C00000"/>
                </a:solidFill>
                <a:latin typeface="Courier New" panose="02070309020205020404" pitchFamily="49" charset="0"/>
              </a:rPr>
              <a:t>continue</a:t>
            </a:r>
            <a:r>
              <a:rPr lang="en-US" altLang="en-US" sz="3200" dirty="0"/>
              <a:t> keywords:</a:t>
            </a:r>
            <a:endParaRPr lang="en-US" altLang="en-US" dirty="0"/>
          </a:p>
        </p:txBody>
      </p:sp>
      <p:sp>
        <p:nvSpPr>
          <p:cNvPr id="2" name="Rectangle 2">
            <a:extLst>
              <a:ext uri="{FF2B5EF4-FFF2-40B4-BE49-F238E27FC236}">
                <a16:creationId xmlns:a16="http://schemas.microsoft.com/office/drawing/2014/main" id="{265041A9-4C34-BFA2-23DD-04D002669EA7}"/>
              </a:ext>
            </a:extLst>
          </p:cNvPr>
          <p:cNvSpPr txBox="1">
            <a:spLocks noChangeArrowheads="1"/>
          </p:cNvSpPr>
          <p:nvPr/>
        </p:nvSpPr>
        <p:spPr>
          <a:xfrm>
            <a:off x="1909762" y="88105"/>
            <a:ext cx="8721725"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Using</a:t>
            </a:r>
            <a:r>
              <a:rPr lang="en-US" altLang="en-US" sz="4400" dirty="0"/>
              <a:t> </a:t>
            </a:r>
            <a:r>
              <a:rPr lang="en-US" altLang="en-US" sz="4400" b="1" dirty="0">
                <a:latin typeface="Courier New" panose="02070309020205020404" pitchFamily="49" charset="0"/>
              </a:rPr>
              <a:t>break</a:t>
            </a:r>
            <a:r>
              <a:rPr lang="en-US" altLang="en-US" sz="4400" dirty="0"/>
              <a:t> </a:t>
            </a:r>
            <a:r>
              <a:rPr lang="en-US" altLang="en-US" sz="4400" b="1" dirty="0">
                <a:solidFill>
                  <a:srgbClr val="C00000"/>
                </a:solidFill>
              </a:rPr>
              <a:t>and</a:t>
            </a:r>
            <a:r>
              <a:rPr lang="en-US" altLang="en-US" sz="4400" dirty="0"/>
              <a:t> </a:t>
            </a:r>
            <a:r>
              <a:rPr lang="en-US" altLang="en-US" sz="4400" b="1" dirty="0">
                <a:latin typeface="Courier New" panose="02070309020205020404" pitchFamily="49" charset="0"/>
              </a:rPr>
              <a:t>continue</a:t>
            </a:r>
            <a:endParaRPr lang="en-US" altLang="en-US" sz="4400" b="1" dirty="0">
              <a:solidFill>
                <a:srgbClr val="C00000"/>
              </a:solidFill>
            </a:endParaRPr>
          </a:p>
        </p:txBody>
      </p:sp>
      <p:pic>
        <p:nvPicPr>
          <p:cNvPr id="6" name="Picture 5">
            <a:extLst>
              <a:ext uri="{FF2B5EF4-FFF2-40B4-BE49-F238E27FC236}">
                <a16:creationId xmlns:a16="http://schemas.microsoft.com/office/drawing/2014/main" id="{93FBC1C1-B46E-D432-222A-08433AE9AB4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642490" y="1636465"/>
            <a:ext cx="4915840" cy="4878786"/>
          </a:xfrm>
          <a:prstGeom prst="rect">
            <a:avLst/>
          </a:prstGeom>
        </p:spPr>
      </p:pic>
      <p:pic>
        <p:nvPicPr>
          <p:cNvPr id="8" name="Picture 7">
            <a:extLst>
              <a:ext uri="{FF2B5EF4-FFF2-40B4-BE49-F238E27FC236}">
                <a16:creationId xmlns:a16="http://schemas.microsoft.com/office/drawing/2014/main" id="{E24B6F32-6D06-E2CA-CCEE-602FE07EBFD8}"/>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6201077" y="1636465"/>
            <a:ext cx="5425243" cy="4392455"/>
          </a:xfrm>
          <a:prstGeom prst="rect">
            <a:avLst/>
          </a:prstGeom>
        </p:spPr>
      </p:pic>
      <p:pic>
        <p:nvPicPr>
          <p:cNvPr id="10" name="Picture 9">
            <a:extLst>
              <a:ext uri="{FF2B5EF4-FFF2-40B4-BE49-F238E27FC236}">
                <a16:creationId xmlns:a16="http://schemas.microsoft.com/office/drawing/2014/main" id="{080D8657-DFA8-6F6B-9429-B6E2D58BEEA9}"/>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contrast="-40000"/>
                    </a14:imgEffect>
                  </a14:imgLayer>
                </a14:imgProps>
              </a:ext>
            </a:extLst>
          </a:blip>
          <a:stretch>
            <a:fillRect/>
          </a:stretch>
        </p:blipFill>
        <p:spPr>
          <a:xfrm>
            <a:off x="6545015" y="6082516"/>
            <a:ext cx="2047310" cy="365125"/>
          </a:xfrm>
          <a:prstGeom prst="rect">
            <a:avLst/>
          </a:prstGeom>
          <a:ln>
            <a:solidFill>
              <a:srgbClr val="C00000"/>
            </a:solidFill>
          </a:ln>
        </p:spPr>
      </p:pic>
      <p:sp>
        <p:nvSpPr>
          <p:cNvPr id="12" name="TextBox 11">
            <a:extLst>
              <a:ext uri="{FF2B5EF4-FFF2-40B4-BE49-F238E27FC236}">
                <a16:creationId xmlns:a16="http://schemas.microsoft.com/office/drawing/2014/main" id="{2ADB4217-CA66-9EDD-B777-68EE268E9629}"/>
              </a:ext>
            </a:extLst>
          </p:cNvPr>
          <p:cNvSpPr txBox="1"/>
          <p:nvPr/>
        </p:nvSpPr>
        <p:spPr>
          <a:xfrm>
            <a:off x="10330859" y="3928265"/>
            <a:ext cx="1938207" cy="646331"/>
          </a:xfrm>
          <a:prstGeom prst="rect">
            <a:avLst/>
          </a:prstGeom>
          <a:noFill/>
        </p:spPr>
        <p:txBody>
          <a:bodyPr wrap="square">
            <a:spAutoFit/>
          </a:bodyPr>
          <a:lstStyle/>
          <a:p>
            <a:pPr>
              <a:buNone/>
            </a:pPr>
            <a:r>
              <a:rPr lang="en-US" b="1" dirty="0">
                <a:solidFill>
                  <a:srgbClr val="C00000"/>
                </a:solidFill>
                <a:latin typeface="Times-Roman"/>
              </a:rPr>
              <a:t># </a:t>
            </a:r>
            <a:r>
              <a:rPr lang="en-US" sz="1800" b="1" i="0" dirty="0">
                <a:solidFill>
                  <a:srgbClr val="C00000"/>
                </a:solidFill>
                <a:effectLst/>
                <a:latin typeface="Times-Roman"/>
              </a:rPr>
              <a:t>jump to the end of the iteration</a:t>
            </a:r>
            <a:r>
              <a:rPr lang="en-US" b="1" dirty="0">
                <a:solidFill>
                  <a:srgbClr val="C00000"/>
                </a:solidFill>
              </a:rPr>
              <a:t> </a:t>
            </a:r>
            <a:endParaRPr lang="ar-PS" b="1" dirty="0">
              <a:solidFill>
                <a:srgbClr val="C00000"/>
              </a:solidFill>
            </a:endParaRPr>
          </a:p>
        </p:txBody>
      </p:sp>
      <p:sp>
        <p:nvSpPr>
          <p:cNvPr id="14" name="TextBox 13">
            <a:extLst>
              <a:ext uri="{FF2B5EF4-FFF2-40B4-BE49-F238E27FC236}">
                <a16:creationId xmlns:a16="http://schemas.microsoft.com/office/drawing/2014/main" id="{CE7AF09D-D542-0D86-CE89-0E699035AA54}"/>
              </a:ext>
            </a:extLst>
          </p:cNvPr>
          <p:cNvSpPr txBox="1"/>
          <p:nvPr/>
        </p:nvSpPr>
        <p:spPr>
          <a:xfrm>
            <a:off x="4538108" y="3789765"/>
            <a:ext cx="1557892" cy="646331"/>
          </a:xfrm>
          <a:prstGeom prst="rect">
            <a:avLst/>
          </a:prstGeom>
          <a:noFill/>
        </p:spPr>
        <p:txBody>
          <a:bodyPr wrap="square">
            <a:spAutoFit/>
          </a:bodyPr>
          <a:lstStyle/>
          <a:p>
            <a:r>
              <a:rPr lang="en-US" b="1" dirty="0">
                <a:solidFill>
                  <a:srgbClr val="C00000"/>
                </a:solidFill>
                <a:latin typeface="Times-Roman"/>
              </a:rPr>
              <a:t># break out of the loop </a:t>
            </a:r>
            <a:endParaRPr lang="ar-P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6" name="Rectangle 3">
            <a:extLst>
              <a:ext uri="{FF2B5EF4-FFF2-40B4-BE49-F238E27FC236}">
                <a16:creationId xmlns:a16="http://schemas.microsoft.com/office/drawing/2014/main" id="{2D72F594-7C32-8BA5-8957-60C72AD172F2}"/>
              </a:ext>
            </a:extLst>
          </p:cNvPr>
          <p:cNvSpPr>
            <a:spLocks noGrp="1" noChangeArrowheads="1"/>
          </p:cNvSpPr>
          <p:nvPr>
            <p:ph idx="1"/>
          </p:nvPr>
        </p:nvSpPr>
        <p:spPr>
          <a:xfrm>
            <a:off x="1316508" y="1201510"/>
            <a:ext cx="9908231" cy="1036935"/>
          </a:xfrm>
        </p:spPr>
        <p:txBody>
          <a:bodyPr/>
          <a:lstStyle/>
          <a:p>
            <a:pPr marL="0" indent="0" algn="l" rtl="0">
              <a:spcBef>
                <a:spcPct val="100000"/>
              </a:spcBef>
              <a:buNone/>
            </a:pPr>
            <a:r>
              <a:rPr lang="en-US" altLang="en-US" dirty="0"/>
              <a:t>Here is a program for guessing a number. You can rewrite it using a </a:t>
            </a:r>
            <a:r>
              <a:rPr lang="en-US" altLang="en-US" b="1" dirty="0"/>
              <a:t>break</a:t>
            </a:r>
            <a:r>
              <a:rPr lang="en-US" altLang="en-US" dirty="0"/>
              <a:t> statement. </a:t>
            </a:r>
          </a:p>
        </p:txBody>
      </p:sp>
      <p:sp>
        <p:nvSpPr>
          <p:cNvPr id="38914" name="Slide Number Placeholder 4">
            <a:extLst>
              <a:ext uri="{FF2B5EF4-FFF2-40B4-BE49-F238E27FC236}">
                <a16:creationId xmlns:a16="http://schemas.microsoft.com/office/drawing/2014/main" id="{A6430E01-9B7C-D92C-9F19-3D8E5B691D92}"/>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6345D99-FB3D-4D18-84C9-C5F396E84F17}" type="slidenum">
              <a:rPr lang="en-US" altLang="en-US" sz="1400"/>
              <a:pPr/>
              <a:t>30</a:t>
            </a:fld>
            <a:endParaRPr lang="en-US" altLang="en-US" sz="1400"/>
          </a:p>
        </p:txBody>
      </p:sp>
      <p:sp>
        <p:nvSpPr>
          <p:cNvPr id="2" name="Rectangle 2">
            <a:extLst>
              <a:ext uri="{FF2B5EF4-FFF2-40B4-BE49-F238E27FC236}">
                <a16:creationId xmlns:a16="http://schemas.microsoft.com/office/drawing/2014/main" id="{CE9E113E-AE89-3145-9FDA-1E2B9EAB05F5}"/>
              </a:ext>
            </a:extLst>
          </p:cNvPr>
          <p:cNvSpPr txBox="1">
            <a:spLocks noChangeArrowheads="1"/>
          </p:cNvSpPr>
          <p:nvPr/>
        </p:nvSpPr>
        <p:spPr>
          <a:xfrm>
            <a:off x="1909762" y="88105"/>
            <a:ext cx="8721725"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Guessing Number Problem Revisited </a:t>
            </a:r>
          </a:p>
        </p:txBody>
      </p:sp>
      <p:pic>
        <p:nvPicPr>
          <p:cNvPr id="8" name="Picture 7">
            <a:extLst>
              <a:ext uri="{FF2B5EF4-FFF2-40B4-BE49-F238E27FC236}">
                <a16:creationId xmlns:a16="http://schemas.microsoft.com/office/drawing/2014/main" id="{CED8B475-ED8F-9C6D-A454-F6098477039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4429688" y="1738700"/>
            <a:ext cx="6614999" cy="4633696"/>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Slide Number Placeholder 4">
            <a:extLst>
              <a:ext uri="{FF2B5EF4-FFF2-40B4-BE49-F238E27FC236}">
                <a16:creationId xmlns:a16="http://schemas.microsoft.com/office/drawing/2014/main" id="{7C40373C-F023-0BCA-0C12-98F1D6F634E6}"/>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2DC3422-FC7E-4AFF-8734-24BE61E1916D}" type="slidenum">
              <a:rPr lang="en-US" altLang="en-US" sz="1400"/>
              <a:pPr/>
              <a:t>31</a:t>
            </a:fld>
            <a:endParaRPr lang="en-US" altLang="en-US" sz="1400"/>
          </a:p>
        </p:txBody>
      </p:sp>
      <p:sp>
        <p:nvSpPr>
          <p:cNvPr id="39940" name="Text Box 3">
            <a:extLst>
              <a:ext uri="{FF2B5EF4-FFF2-40B4-BE49-F238E27FC236}">
                <a16:creationId xmlns:a16="http://schemas.microsoft.com/office/drawing/2014/main" id="{D28534FA-C930-E069-F169-77362AECBB96}"/>
              </a:ext>
            </a:extLst>
          </p:cNvPr>
          <p:cNvSpPr txBox="1">
            <a:spLocks noChangeArrowheads="1"/>
          </p:cNvSpPr>
          <p:nvPr/>
        </p:nvSpPr>
        <p:spPr bwMode="auto">
          <a:xfrm>
            <a:off x="2438400" y="15240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endParaRPr lang="en-US" altLang="en-US"/>
          </a:p>
        </p:txBody>
      </p:sp>
      <p:sp>
        <p:nvSpPr>
          <p:cNvPr id="39941" name="Text Box 4">
            <a:extLst>
              <a:ext uri="{FF2B5EF4-FFF2-40B4-BE49-F238E27FC236}">
                <a16:creationId xmlns:a16="http://schemas.microsoft.com/office/drawing/2014/main" id="{CBBD2D86-FCF0-44C5-145A-D78ECCED57D5}"/>
              </a:ext>
            </a:extLst>
          </p:cNvPr>
          <p:cNvSpPr txBox="1">
            <a:spLocks noChangeArrowheads="1"/>
          </p:cNvSpPr>
          <p:nvPr/>
        </p:nvSpPr>
        <p:spPr bwMode="auto">
          <a:xfrm>
            <a:off x="1103349" y="1201510"/>
            <a:ext cx="1083021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dirty="0">
                <a:cs typeface="Times New Roman" panose="02020603050405020304" pitchFamily="18" charset="0"/>
              </a:rPr>
              <a:t>Problem: Write a program that displays the first 50 prime numbers in five lines, each of which contains 10 numbers. An integer greater than 1 is </a:t>
            </a:r>
            <a:r>
              <a:rPr lang="en-US" altLang="en-US" i="1" dirty="0">
                <a:cs typeface="Times New Roman" panose="02020603050405020304" pitchFamily="18" charset="0"/>
              </a:rPr>
              <a:t>prime</a:t>
            </a:r>
            <a:r>
              <a:rPr lang="en-US" altLang="en-US" dirty="0">
                <a:cs typeface="Times New Roman" panose="02020603050405020304" pitchFamily="18" charset="0"/>
              </a:rPr>
              <a:t> if its only positive divisor is 1 or itself. For example, 2, 3, 5, and 7 are prime numbers, but 4,6,8,9 are not.</a:t>
            </a:r>
          </a:p>
        </p:txBody>
      </p:sp>
      <p:sp>
        <p:nvSpPr>
          <p:cNvPr id="2" name="Rectangle 2">
            <a:extLst>
              <a:ext uri="{FF2B5EF4-FFF2-40B4-BE49-F238E27FC236}">
                <a16:creationId xmlns:a16="http://schemas.microsoft.com/office/drawing/2014/main" id="{CF8D17FF-90F3-18F9-9AEB-14E2D5124A88}"/>
              </a:ext>
            </a:extLst>
          </p:cNvPr>
          <p:cNvSpPr txBox="1">
            <a:spLocks noChangeArrowheads="1"/>
          </p:cNvSpPr>
          <p:nvPr/>
        </p:nvSpPr>
        <p:spPr>
          <a:xfrm>
            <a:off x="1909762" y="88105"/>
            <a:ext cx="8721725"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Problem: Displaying Prime Numbers </a:t>
            </a:r>
          </a:p>
        </p:txBody>
      </p:sp>
      <p:pic>
        <p:nvPicPr>
          <p:cNvPr id="4" name="Picture 3">
            <a:extLst>
              <a:ext uri="{FF2B5EF4-FFF2-40B4-BE49-F238E27FC236}">
                <a16:creationId xmlns:a16="http://schemas.microsoft.com/office/drawing/2014/main" id="{5000448A-8D93-790A-1CF7-2CF1F75C97B6}"/>
              </a:ext>
            </a:extLst>
          </p:cNvPr>
          <p:cNvPicPr>
            <a:picLocks noChangeAspect="1"/>
          </p:cNvPicPr>
          <p:nvPr/>
        </p:nvPicPr>
        <p:blipFill>
          <a:blip r:embed="rId2"/>
          <a:stretch>
            <a:fillRect/>
          </a:stretch>
        </p:blipFill>
        <p:spPr>
          <a:xfrm>
            <a:off x="4022130" y="3937804"/>
            <a:ext cx="8044004" cy="2418546"/>
          </a:xfrm>
          <a:prstGeom prst="rect">
            <a:avLst/>
          </a:prstGeom>
        </p:spPr>
      </p:pic>
      <p:sp>
        <p:nvSpPr>
          <p:cNvPr id="5" name="Text Box 4">
            <a:extLst>
              <a:ext uri="{FF2B5EF4-FFF2-40B4-BE49-F238E27FC236}">
                <a16:creationId xmlns:a16="http://schemas.microsoft.com/office/drawing/2014/main" id="{23569F2D-D4DD-2DBD-14BB-CD26B9407E23}"/>
              </a:ext>
            </a:extLst>
          </p:cNvPr>
          <p:cNvSpPr txBox="1">
            <a:spLocks noChangeArrowheads="1"/>
          </p:cNvSpPr>
          <p:nvPr/>
        </p:nvSpPr>
        <p:spPr bwMode="auto">
          <a:xfrm>
            <a:off x="506213" y="2415338"/>
            <a:ext cx="11408174" cy="2693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ts val="600"/>
              </a:spcBef>
            </a:pPr>
            <a:r>
              <a:rPr lang="en-US" altLang="en-US" dirty="0">
                <a:solidFill>
                  <a:schemeClr val="accent1"/>
                </a:solidFill>
                <a:cs typeface="Times New Roman" panose="02020603050405020304" pitchFamily="18" charset="0"/>
              </a:rPr>
              <a:t>Solution: The problem can be broken into the following tasks:</a:t>
            </a:r>
          </a:p>
          <a:p>
            <a:pPr>
              <a:spcBef>
                <a:spcPts val="600"/>
              </a:spcBef>
            </a:pPr>
            <a:r>
              <a:rPr lang="en-US" altLang="en-US" dirty="0">
                <a:solidFill>
                  <a:schemeClr val="accent1"/>
                </a:solidFill>
                <a:cs typeface="Times New Roman" panose="02020603050405020304" pitchFamily="18" charset="0"/>
              </a:rPr>
              <a:t>For number = 2, 3, 4, 5, 6, ..., test whether the number is prime.</a:t>
            </a:r>
          </a:p>
          <a:p>
            <a:pPr>
              <a:spcBef>
                <a:spcPts val="600"/>
              </a:spcBef>
            </a:pPr>
            <a:r>
              <a:rPr lang="en-US" altLang="en-US" dirty="0">
                <a:solidFill>
                  <a:schemeClr val="accent1"/>
                </a:solidFill>
                <a:cs typeface="Times New Roman" panose="02020603050405020304" pitchFamily="18" charset="0"/>
              </a:rPr>
              <a:t>Determine whether a given number is prime.</a:t>
            </a:r>
          </a:p>
          <a:p>
            <a:pPr>
              <a:spcBef>
                <a:spcPts val="600"/>
              </a:spcBef>
            </a:pPr>
            <a:r>
              <a:rPr lang="en-US" altLang="en-US" dirty="0">
                <a:solidFill>
                  <a:schemeClr val="accent1"/>
                </a:solidFill>
                <a:cs typeface="Times New Roman" panose="02020603050405020304" pitchFamily="18" charset="0"/>
              </a:rPr>
              <a:t>Count the prime numbers.</a:t>
            </a:r>
          </a:p>
          <a:p>
            <a:pPr>
              <a:spcBef>
                <a:spcPts val="600"/>
              </a:spcBef>
            </a:pPr>
            <a:r>
              <a:rPr lang="en-US" altLang="en-US" dirty="0">
                <a:solidFill>
                  <a:schemeClr val="accent1"/>
                </a:solidFill>
                <a:cs typeface="Times New Roman" panose="02020603050405020304" pitchFamily="18" charset="0"/>
              </a:rPr>
              <a:t>Print each prime number.</a:t>
            </a:r>
          </a:p>
          <a:p>
            <a:pPr>
              <a:spcBef>
                <a:spcPts val="600"/>
              </a:spcBef>
            </a:pPr>
            <a:r>
              <a:rPr lang="en-US" altLang="en-US" dirty="0">
                <a:solidFill>
                  <a:schemeClr val="accent1"/>
                </a:solidFill>
                <a:cs typeface="Times New Roman" panose="02020603050405020304" pitchFamily="18" charset="0"/>
              </a:rPr>
              <a:t>print 10 numbers per line.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4F2E78C-2873-7EC6-5609-6D56C5D730C2}"/>
            </a:ext>
          </a:extLst>
        </p:cNvPr>
        <p:cNvGrpSpPr/>
        <p:nvPr/>
      </p:nvGrpSpPr>
      <p:grpSpPr>
        <a:xfrm>
          <a:off x="0" y="0"/>
          <a:ext cx="0" cy="0"/>
          <a:chOff x="0" y="0"/>
          <a:chExt cx="0" cy="0"/>
        </a:xfrm>
      </p:grpSpPr>
      <p:sp>
        <p:nvSpPr>
          <p:cNvPr id="39938" name="Slide Number Placeholder 4">
            <a:extLst>
              <a:ext uri="{FF2B5EF4-FFF2-40B4-BE49-F238E27FC236}">
                <a16:creationId xmlns:a16="http://schemas.microsoft.com/office/drawing/2014/main" id="{195F4CF7-CFB4-3D46-BEC7-039BEC728BB8}"/>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2DC3422-FC7E-4AFF-8734-24BE61E1916D}" type="slidenum">
              <a:rPr lang="en-US" altLang="en-US" sz="1400"/>
              <a:pPr/>
              <a:t>32</a:t>
            </a:fld>
            <a:endParaRPr lang="en-US" altLang="en-US" sz="1400"/>
          </a:p>
        </p:txBody>
      </p:sp>
      <p:sp>
        <p:nvSpPr>
          <p:cNvPr id="39940" name="Text Box 3">
            <a:extLst>
              <a:ext uri="{FF2B5EF4-FFF2-40B4-BE49-F238E27FC236}">
                <a16:creationId xmlns:a16="http://schemas.microsoft.com/office/drawing/2014/main" id="{69C1088B-EDE1-CE20-EB20-E6E522E1E234}"/>
              </a:ext>
            </a:extLst>
          </p:cNvPr>
          <p:cNvSpPr txBox="1">
            <a:spLocks noChangeArrowheads="1"/>
          </p:cNvSpPr>
          <p:nvPr/>
        </p:nvSpPr>
        <p:spPr bwMode="auto">
          <a:xfrm>
            <a:off x="2438400" y="15240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endParaRPr lang="en-US" altLang="en-US"/>
          </a:p>
        </p:txBody>
      </p:sp>
      <p:sp>
        <p:nvSpPr>
          <p:cNvPr id="2" name="Rectangle 2">
            <a:extLst>
              <a:ext uri="{FF2B5EF4-FFF2-40B4-BE49-F238E27FC236}">
                <a16:creationId xmlns:a16="http://schemas.microsoft.com/office/drawing/2014/main" id="{6C7EC203-BF38-2A90-4E93-71E6C457549F}"/>
              </a:ext>
            </a:extLst>
          </p:cNvPr>
          <p:cNvSpPr txBox="1">
            <a:spLocks noChangeArrowheads="1"/>
          </p:cNvSpPr>
          <p:nvPr/>
        </p:nvSpPr>
        <p:spPr>
          <a:xfrm>
            <a:off x="1909762" y="88105"/>
            <a:ext cx="8721725" cy="703263"/>
          </a:xfrm>
          <a:prstGeom prst="rect">
            <a:avLst/>
          </a:prstGeom>
        </p:spPr>
        <p:txBody>
          <a:bodyPr vert="horz" lIns="91440" tIns="45720" rIns="91440" bIns="45720" rtlCol="0" anchor="b">
            <a:no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en-US" altLang="en-US" sz="4400" b="1" dirty="0">
                <a:solidFill>
                  <a:srgbClr val="C00000"/>
                </a:solidFill>
              </a:rPr>
              <a:t>Problem: Displaying Prime Numbers </a:t>
            </a:r>
          </a:p>
        </p:txBody>
      </p:sp>
      <p:pic>
        <p:nvPicPr>
          <p:cNvPr id="8" name="Picture 7">
            <a:extLst>
              <a:ext uri="{FF2B5EF4-FFF2-40B4-BE49-F238E27FC236}">
                <a16:creationId xmlns:a16="http://schemas.microsoft.com/office/drawing/2014/main" id="{97B6B499-B18B-B42F-85D1-6264A3915CEF}"/>
              </a:ext>
            </a:extLst>
          </p:cNvPr>
          <p:cNvPicPr>
            <a:picLocks noChangeAspect="1"/>
          </p:cNvPicPr>
          <p:nvPr/>
        </p:nvPicPr>
        <p:blipFill>
          <a:blip r:embed="rId2"/>
          <a:stretch>
            <a:fillRect/>
          </a:stretch>
        </p:blipFill>
        <p:spPr>
          <a:xfrm>
            <a:off x="527275" y="1509712"/>
            <a:ext cx="8667750" cy="5029200"/>
          </a:xfrm>
          <a:prstGeom prst="rect">
            <a:avLst/>
          </a:prstGeom>
        </p:spPr>
      </p:pic>
      <p:pic>
        <p:nvPicPr>
          <p:cNvPr id="6" name="Picture 5">
            <a:extLst>
              <a:ext uri="{FF2B5EF4-FFF2-40B4-BE49-F238E27FC236}">
                <a16:creationId xmlns:a16="http://schemas.microsoft.com/office/drawing/2014/main" id="{DADCA912-F64B-A3A8-4A29-B35FB0642C4D}"/>
              </a:ext>
            </a:extLst>
          </p:cNvPr>
          <p:cNvPicPr>
            <a:picLocks noChangeAspect="1"/>
          </p:cNvPicPr>
          <p:nvPr/>
        </p:nvPicPr>
        <p:blipFill>
          <a:blip r:embed="rId3"/>
          <a:stretch>
            <a:fillRect/>
          </a:stretch>
        </p:blipFill>
        <p:spPr>
          <a:xfrm>
            <a:off x="9096375" y="1506195"/>
            <a:ext cx="3095625" cy="828675"/>
          </a:xfrm>
          <a:prstGeom prst="rect">
            <a:avLst/>
          </a:prstGeom>
        </p:spPr>
      </p:pic>
      <p:pic>
        <p:nvPicPr>
          <p:cNvPr id="9" name="Picture 8">
            <a:extLst>
              <a:ext uri="{FF2B5EF4-FFF2-40B4-BE49-F238E27FC236}">
                <a16:creationId xmlns:a16="http://schemas.microsoft.com/office/drawing/2014/main" id="{52C0427F-2A25-00EF-B302-D978E8B6565F}"/>
              </a:ext>
            </a:extLst>
          </p:cNvPr>
          <p:cNvPicPr>
            <a:picLocks noChangeAspect="1"/>
          </p:cNvPicPr>
          <p:nvPr/>
        </p:nvPicPr>
        <p:blipFill>
          <a:blip r:embed="rId4"/>
          <a:stretch>
            <a:fillRect/>
          </a:stretch>
        </p:blipFill>
        <p:spPr>
          <a:xfrm>
            <a:off x="7821044" y="5348288"/>
            <a:ext cx="4349268" cy="1180162"/>
          </a:xfrm>
          <a:prstGeom prst="rect">
            <a:avLst/>
          </a:prstGeom>
        </p:spPr>
      </p:pic>
    </p:spTree>
    <p:extLst>
      <p:ext uri="{BB962C8B-B14F-4D97-AF65-F5344CB8AC3E}">
        <p14:creationId xmlns:p14="http://schemas.microsoft.com/office/powerpoint/2010/main" val="20586739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6607</TotalTime>
  <Words>1533</Words>
  <Application>Microsoft Office PowerPoint</Application>
  <PresentationFormat>Widescreen</PresentationFormat>
  <Paragraphs>193</Paragraphs>
  <Slides>32</Slides>
  <Notes>2</Notes>
  <HiddenSlides>0</HiddenSlides>
  <MMClips>0</MMClips>
  <ScaleCrop>false</ScaleCrop>
  <HeadingPairs>
    <vt:vector size="8" baseType="variant">
      <vt:variant>
        <vt:lpstr>Fonts Used</vt:lpstr>
      </vt:variant>
      <vt:variant>
        <vt:i4>14</vt:i4>
      </vt:variant>
      <vt:variant>
        <vt:lpstr>Theme</vt:lpstr>
      </vt:variant>
      <vt:variant>
        <vt:i4>1</vt:i4>
      </vt:variant>
      <vt:variant>
        <vt:lpstr>Slide Titles</vt:lpstr>
      </vt:variant>
      <vt:variant>
        <vt:i4>32</vt:i4>
      </vt:variant>
      <vt:variant>
        <vt:lpstr>Custom Shows</vt:lpstr>
      </vt:variant>
      <vt:variant>
        <vt:i4>1</vt:i4>
      </vt:variant>
    </vt:vector>
  </HeadingPairs>
  <TitlesOfParts>
    <vt:vector size="48" baseType="lpstr">
      <vt:lpstr>Gulim</vt:lpstr>
      <vt:lpstr>Arial</vt:lpstr>
      <vt:lpstr>Book Antiqua</vt:lpstr>
      <vt:lpstr>Calibri</vt:lpstr>
      <vt:lpstr>Calibri Light</vt:lpstr>
      <vt:lpstr>Courier New</vt:lpstr>
      <vt:lpstr>Forte</vt:lpstr>
      <vt:lpstr>GoudySans-Book</vt:lpstr>
      <vt:lpstr>LucidaSansTypewriter-Bd</vt:lpstr>
      <vt:lpstr>Monotype Sorts</vt:lpstr>
      <vt:lpstr>Symbol</vt:lpstr>
      <vt:lpstr>Times New Roman</vt:lpstr>
      <vt:lpstr>Times-Bold</vt:lpstr>
      <vt:lpstr>Times-Roman</vt:lpstr>
      <vt:lpstr>Office Theme</vt:lpstr>
      <vt:lpstr>PowerPoint Presentation</vt:lpstr>
      <vt:lpstr>PowerPoint Presentation</vt:lpstr>
      <vt:lpstr>PowerPoint Presentation</vt:lpstr>
      <vt:lpstr>So, How do you solve this problem?  Introducing while Loops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 Loops</vt:lpstr>
      <vt:lpstr>range(a, b, step)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Custom Show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 Control Methods</dc:title>
  <dc:creator>Y. Daniel Liang</dc:creator>
  <cp:lastModifiedBy>Mohammed Alhanjouri</cp:lastModifiedBy>
  <cp:revision>220</cp:revision>
  <cp:lastPrinted>1998-02-04T21:16:15Z</cp:lastPrinted>
  <dcterms:created xsi:type="dcterms:W3CDTF">1995-06-10T17:31:50Z</dcterms:created>
  <dcterms:modified xsi:type="dcterms:W3CDTF">2026-01-10T10:48:27Z</dcterms:modified>
</cp:coreProperties>
</file>