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6" r:id="rId1"/>
  </p:sldMasterIdLst>
  <p:notesMasterIdLst>
    <p:notesMasterId r:id="rId31"/>
  </p:notesMasterIdLst>
  <p:sldIdLst>
    <p:sldId id="268" r:id="rId2"/>
    <p:sldId id="375" r:id="rId3"/>
    <p:sldId id="464" r:id="rId4"/>
    <p:sldId id="448" r:id="rId5"/>
    <p:sldId id="447" r:id="rId6"/>
    <p:sldId id="465" r:id="rId7"/>
    <p:sldId id="449" r:id="rId8"/>
    <p:sldId id="281" r:id="rId9"/>
    <p:sldId id="450" r:id="rId10"/>
    <p:sldId id="362" r:id="rId11"/>
    <p:sldId id="363" r:id="rId12"/>
    <p:sldId id="420" r:id="rId13"/>
    <p:sldId id="389" r:id="rId14"/>
    <p:sldId id="451" r:id="rId15"/>
    <p:sldId id="452" r:id="rId16"/>
    <p:sldId id="453" r:id="rId17"/>
    <p:sldId id="454" r:id="rId18"/>
    <p:sldId id="330" r:id="rId19"/>
    <p:sldId id="466" r:id="rId20"/>
    <p:sldId id="467" r:id="rId21"/>
    <p:sldId id="372" r:id="rId22"/>
    <p:sldId id="457" r:id="rId23"/>
    <p:sldId id="402" r:id="rId24"/>
    <p:sldId id="459" r:id="rId25"/>
    <p:sldId id="440" r:id="rId26"/>
    <p:sldId id="460" r:id="rId27"/>
    <p:sldId id="461" r:id="rId28"/>
    <p:sldId id="462" r:id="rId29"/>
    <p:sldId id="463" r:id="rId30"/>
  </p:sldIdLst>
  <p:sldSz cx="12192000" cy="6858000"/>
  <p:notesSz cx="6858000" cy="9144000"/>
  <p:custShowLst>
    <p:custShow name="Custom Show 1" id="0">
      <p:sldLst/>
    </p:custShow>
  </p:custShowLst>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864">
          <p15:clr>
            <a:srgbClr val="A4A3A4"/>
          </p15:clr>
        </p15:guide>
        <p15:guide id="2" pos="7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18" autoAdjust="0"/>
  </p:normalViewPr>
  <p:slideViewPr>
    <p:cSldViewPr snapToGrid="0">
      <p:cViewPr>
        <p:scale>
          <a:sx n="66" d="100"/>
          <a:sy n="66" d="100"/>
        </p:scale>
        <p:origin x="870" y="120"/>
      </p:cViewPr>
      <p:guideLst>
        <p:guide orient="horz" pos="864"/>
        <p:guide pos="7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40" d="100"/>
          <a:sy n="40" d="100"/>
        </p:scale>
        <p:origin x="-1488" y="-96"/>
      </p:cViewPr>
      <p:guideLst>
        <p:guide orient="horz" pos="2880"/>
        <p:guide pos="2160"/>
      </p:guideLst>
    </p:cSldViewPr>
  </p:notes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F117841-C2EB-9F95-B950-CE988DF57A54}"/>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3643DCF6-9DD8-E545-1959-3EF9096F3E27}"/>
              </a:ext>
            </a:extLst>
          </p:cNvPr>
          <p:cNvSpPr>
            <a:spLocks noGrp="1"/>
          </p:cNvSpPr>
          <p:nvPr>
            <p:ph type="ftr" sz="quarter" idx="11"/>
          </p:nvPr>
        </p:nvSpPr>
        <p:spPr/>
        <p:txBody>
          <a:bodyPr/>
          <a:lstStyle>
            <a:lvl1pPr>
              <a:defRPr/>
            </a:lvl1pPr>
          </a:lstStyle>
          <a:p>
            <a:pPr>
              <a:defRPr/>
            </a:pPr>
            <a:r>
              <a:rPr lang="en-US" altLang="en-US"/>
              <a:t>© Copyright 2012 by Pearson Education, Inc. All Rights Reserved.</a:t>
            </a:r>
          </a:p>
        </p:txBody>
      </p:sp>
      <p:sp>
        <p:nvSpPr>
          <p:cNvPr id="6" name="Slide Number Placeholder 5">
            <a:extLst>
              <a:ext uri="{FF2B5EF4-FFF2-40B4-BE49-F238E27FC236}">
                <a16:creationId xmlns:a16="http://schemas.microsoft.com/office/drawing/2014/main" id="{A5B82971-26B4-945E-E01E-99F72C0FDE28}"/>
              </a:ext>
            </a:extLst>
          </p:cNvPr>
          <p:cNvSpPr>
            <a:spLocks noGrp="1"/>
          </p:cNvSpPr>
          <p:nvPr>
            <p:ph type="sldNum" sz="quarter" idx="12"/>
          </p:nvPr>
        </p:nvSpPr>
        <p:spPr/>
        <p:txBody>
          <a:bodyPr/>
          <a:lstStyle>
            <a:lvl1pPr>
              <a:defRPr/>
            </a:lvl1pPr>
          </a:lstStyle>
          <a:p>
            <a:pPr>
              <a:defRPr/>
            </a:pPr>
            <a:fld id="{B441A847-F42B-4751-9FF8-153EF2F9C67F}" type="slidenum">
              <a:rPr lang="en-US" altLang="en-US"/>
              <a:pPr>
                <a:defRPr/>
              </a:pPr>
              <a:t>‹#›</a:t>
            </a:fld>
            <a:endParaRPr lang="en-US" altLang="en-US"/>
          </a:p>
        </p:txBody>
      </p:sp>
    </p:spTree>
    <p:extLst>
      <p:ext uri="{BB962C8B-B14F-4D97-AF65-F5344CB8AC3E}">
        <p14:creationId xmlns:p14="http://schemas.microsoft.com/office/powerpoint/2010/main" val="3720471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845B0E-0E1C-DAD1-9B56-E90C2EF17F52}"/>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E3CD8229-5D8A-DBCE-C4F7-B55BA6AB4AD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0643BF1-180F-9C90-0CB8-B2CAD282E85A}"/>
              </a:ext>
            </a:extLst>
          </p:cNvPr>
          <p:cNvSpPr>
            <a:spLocks noGrp="1"/>
          </p:cNvSpPr>
          <p:nvPr>
            <p:ph type="sldNum" sz="quarter" idx="12"/>
          </p:nvPr>
        </p:nvSpPr>
        <p:spPr/>
        <p:txBody>
          <a:bodyPr/>
          <a:lstStyle>
            <a:lvl1pPr>
              <a:defRPr/>
            </a:lvl1pPr>
          </a:lstStyle>
          <a:p>
            <a:pPr>
              <a:defRPr/>
            </a:pPr>
            <a:fld id="{7B0CD968-E520-4602-BD2E-B433E779041A}" type="slidenum">
              <a:rPr lang="en-US" altLang="en-US"/>
              <a:pPr>
                <a:defRPr/>
              </a:pPr>
              <a:t>‹#›</a:t>
            </a:fld>
            <a:endParaRPr lang="en-US" altLang="en-US"/>
          </a:p>
        </p:txBody>
      </p:sp>
    </p:spTree>
    <p:extLst>
      <p:ext uri="{BB962C8B-B14F-4D97-AF65-F5344CB8AC3E}">
        <p14:creationId xmlns:p14="http://schemas.microsoft.com/office/powerpoint/2010/main" val="3677792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E81E2F-CE79-1077-2C8C-4342EF2A362F}"/>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DFC59A74-25C0-5CBD-4D13-359E69C9EED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73068C3-2B30-FEF5-5F54-A1661AD817A3}"/>
              </a:ext>
            </a:extLst>
          </p:cNvPr>
          <p:cNvSpPr>
            <a:spLocks noGrp="1"/>
          </p:cNvSpPr>
          <p:nvPr>
            <p:ph type="sldNum" sz="quarter" idx="12"/>
          </p:nvPr>
        </p:nvSpPr>
        <p:spPr/>
        <p:txBody>
          <a:bodyPr/>
          <a:lstStyle>
            <a:lvl1pPr>
              <a:defRPr/>
            </a:lvl1pPr>
          </a:lstStyle>
          <a:p>
            <a:pPr>
              <a:defRPr/>
            </a:pPr>
            <a:fld id="{46695526-47EA-4D5B-835F-4A471C55C6C5}" type="slidenum">
              <a:rPr lang="en-US" altLang="en-US"/>
              <a:pPr>
                <a:defRPr/>
              </a:pPr>
              <a:t>‹#›</a:t>
            </a:fld>
            <a:endParaRPr lang="en-US" altLang="en-US"/>
          </a:p>
        </p:txBody>
      </p:sp>
    </p:spTree>
    <p:extLst>
      <p:ext uri="{BB962C8B-B14F-4D97-AF65-F5344CB8AC3E}">
        <p14:creationId xmlns:p14="http://schemas.microsoft.com/office/powerpoint/2010/main" val="1067844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D144FF3-8115-4F7D-AB73-20709981DC9B}"/>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5309C5E8-B989-BF2B-289E-44EE379506B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EE1D0C24-346C-20A2-E933-EF3FBF3078CD}"/>
              </a:ext>
            </a:extLst>
          </p:cNvPr>
          <p:cNvSpPr>
            <a:spLocks noGrp="1"/>
          </p:cNvSpPr>
          <p:nvPr>
            <p:ph type="sldNum" sz="quarter" idx="12"/>
          </p:nvPr>
        </p:nvSpPr>
        <p:spPr/>
        <p:txBody>
          <a:bodyPr/>
          <a:lstStyle>
            <a:lvl1pPr>
              <a:defRPr/>
            </a:lvl1pPr>
          </a:lstStyle>
          <a:p>
            <a:pPr>
              <a:defRPr/>
            </a:pPr>
            <a:fld id="{E97F0152-19D4-4528-B92F-F3186FE2EBA4}" type="slidenum">
              <a:rPr lang="en-US" altLang="en-US"/>
              <a:pPr>
                <a:defRPr/>
              </a:pPr>
              <a:t>‹#›</a:t>
            </a:fld>
            <a:endParaRPr lang="en-US" altLang="en-US"/>
          </a:p>
        </p:txBody>
      </p:sp>
    </p:spTree>
    <p:extLst>
      <p:ext uri="{BB962C8B-B14F-4D97-AF65-F5344CB8AC3E}">
        <p14:creationId xmlns:p14="http://schemas.microsoft.com/office/powerpoint/2010/main" val="3848624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FF64299E-1379-123A-D67E-0DFFC1C7A5A0}"/>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7">
            <a:extLst>
              <a:ext uri="{FF2B5EF4-FFF2-40B4-BE49-F238E27FC236}">
                <a16:creationId xmlns:a16="http://schemas.microsoft.com/office/drawing/2014/main" id="{EC59C804-6332-A2F0-BB7A-63C3A252FE7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C2E61879-7D28-0BC0-BF06-8D94B4BE06C4}"/>
              </a:ext>
            </a:extLst>
          </p:cNvPr>
          <p:cNvSpPr>
            <a:spLocks noGrp="1"/>
          </p:cNvSpPr>
          <p:nvPr>
            <p:ph type="sldNum" sz="quarter" idx="12"/>
          </p:nvPr>
        </p:nvSpPr>
        <p:spPr/>
        <p:txBody>
          <a:bodyPr/>
          <a:lstStyle>
            <a:lvl1pPr>
              <a:defRPr/>
            </a:lvl1pPr>
          </a:lstStyle>
          <a:p>
            <a:pPr>
              <a:defRPr/>
            </a:pPr>
            <a:fld id="{9D945A05-3D6B-4E04-A1D6-29CB72173CD2}" type="slidenum">
              <a:rPr lang="en-US" altLang="en-US"/>
              <a:pPr>
                <a:defRPr/>
              </a:pPr>
              <a:t>‹#›</a:t>
            </a:fld>
            <a:endParaRPr lang="en-US" altLang="en-US"/>
          </a:p>
        </p:txBody>
      </p:sp>
    </p:spTree>
    <p:extLst>
      <p:ext uri="{BB962C8B-B14F-4D97-AF65-F5344CB8AC3E}">
        <p14:creationId xmlns:p14="http://schemas.microsoft.com/office/powerpoint/2010/main" val="4014022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7CE3853-EEB5-500A-4282-2ECC0E57A2F6}"/>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3">
            <a:extLst>
              <a:ext uri="{FF2B5EF4-FFF2-40B4-BE49-F238E27FC236}">
                <a16:creationId xmlns:a16="http://schemas.microsoft.com/office/drawing/2014/main" id="{635674D8-D6CA-463B-0269-A354DD6F2F7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3240E90B-9280-EFDD-B70F-594F54054C36}"/>
              </a:ext>
            </a:extLst>
          </p:cNvPr>
          <p:cNvSpPr>
            <a:spLocks noGrp="1"/>
          </p:cNvSpPr>
          <p:nvPr>
            <p:ph type="sldNum" sz="quarter" idx="12"/>
          </p:nvPr>
        </p:nvSpPr>
        <p:spPr/>
        <p:txBody>
          <a:bodyPr/>
          <a:lstStyle>
            <a:lvl1pPr>
              <a:defRPr/>
            </a:lvl1pPr>
          </a:lstStyle>
          <a:p>
            <a:pPr>
              <a:defRPr/>
            </a:pPr>
            <a:fld id="{6B28358F-C647-428A-A026-FDBCB8CE4A32}" type="slidenum">
              <a:rPr lang="en-US" altLang="en-US"/>
              <a:pPr>
                <a:defRPr/>
              </a:pPr>
              <a:t>‹#›</a:t>
            </a:fld>
            <a:endParaRPr lang="en-US" altLang="en-US"/>
          </a:p>
        </p:txBody>
      </p:sp>
    </p:spTree>
    <p:extLst>
      <p:ext uri="{BB962C8B-B14F-4D97-AF65-F5344CB8AC3E}">
        <p14:creationId xmlns:p14="http://schemas.microsoft.com/office/powerpoint/2010/main" val="3643172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FEA3E5-090B-ABA3-874D-0D08F8FCE382}"/>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2">
            <a:extLst>
              <a:ext uri="{FF2B5EF4-FFF2-40B4-BE49-F238E27FC236}">
                <a16:creationId xmlns:a16="http://schemas.microsoft.com/office/drawing/2014/main" id="{E7A81495-56B9-3729-81DE-642067C87D2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A370E269-766E-9852-6132-E61050EDC07D}"/>
              </a:ext>
            </a:extLst>
          </p:cNvPr>
          <p:cNvSpPr>
            <a:spLocks noGrp="1"/>
          </p:cNvSpPr>
          <p:nvPr>
            <p:ph type="sldNum" sz="quarter" idx="12"/>
          </p:nvPr>
        </p:nvSpPr>
        <p:spPr/>
        <p:txBody>
          <a:bodyPr/>
          <a:lstStyle>
            <a:lvl1pPr>
              <a:defRPr/>
            </a:lvl1pPr>
          </a:lstStyle>
          <a:p>
            <a:pPr>
              <a:defRPr/>
            </a:pPr>
            <a:fld id="{87D9E433-033C-4BFA-85A3-AAD71139E486}" type="slidenum">
              <a:rPr lang="en-US" altLang="en-US"/>
              <a:pPr>
                <a:defRPr/>
              </a:pPr>
              <a:t>‹#›</a:t>
            </a:fld>
            <a:endParaRPr lang="en-US" altLang="en-US"/>
          </a:p>
        </p:txBody>
      </p:sp>
    </p:spTree>
    <p:extLst>
      <p:ext uri="{BB962C8B-B14F-4D97-AF65-F5344CB8AC3E}">
        <p14:creationId xmlns:p14="http://schemas.microsoft.com/office/powerpoint/2010/main" val="943904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8F8DBD-508A-45F7-A4D3-68B031C3F3C4}"/>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5D1AD024-5F29-6F7A-AC8C-A9D9AA4D4D4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8EF2C989-2552-0F23-3428-E115F55B84F5}"/>
              </a:ext>
            </a:extLst>
          </p:cNvPr>
          <p:cNvSpPr>
            <a:spLocks noGrp="1"/>
          </p:cNvSpPr>
          <p:nvPr>
            <p:ph type="sldNum" sz="quarter" idx="12"/>
          </p:nvPr>
        </p:nvSpPr>
        <p:spPr/>
        <p:txBody>
          <a:bodyPr/>
          <a:lstStyle>
            <a:lvl1pPr>
              <a:defRPr/>
            </a:lvl1pPr>
          </a:lstStyle>
          <a:p>
            <a:pPr>
              <a:defRPr/>
            </a:pPr>
            <a:fld id="{179AA589-294F-499A-ABF2-A1E8253A2B11}" type="slidenum">
              <a:rPr lang="en-US" altLang="en-US"/>
              <a:pPr>
                <a:defRPr/>
              </a:pPr>
              <a:t>‹#›</a:t>
            </a:fld>
            <a:endParaRPr lang="en-US" altLang="en-US"/>
          </a:p>
        </p:txBody>
      </p:sp>
    </p:spTree>
    <p:extLst>
      <p:ext uri="{BB962C8B-B14F-4D97-AF65-F5344CB8AC3E}">
        <p14:creationId xmlns:p14="http://schemas.microsoft.com/office/powerpoint/2010/main" val="2784896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51F58B-3DB5-6646-81F0-C9F95C9C4E3D}"/>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6C72439E-28C6-6BA3-1526-87222CDFFF4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8F48CFEC-3622-AAC4-A400-F24A5A14F934}"/>
              </a:ext>
            </a:extLst>
          </p:cNvPr>
          <p:cNvSpPr>
            <a:spLocks noGrp="1"/>
          </p:cNvSpPr>
          <p:nvPr>
            <p:ph type="sldNum" sz="quarter" idx="12"/>
          </p:nvPr>
        </p:nvSpPr>
        <p:spPr/>
        <p:txBody>
          <a:bodyPr/>
          <a:lstStyle>
            <a:lvl1pPr>
              <a:defRPr/>
            </a:lvl1pPr>
          </a:lstStyle>
          <a:p>
            <a:pPr>
              <a:defRPr/>
            </a:pPr>
            <a:fld id="{E7AAD299-95D9-4FF1-B66C-E206ECDAF83C}" type="slidenum">
              <a:rPr lang="en-US" altLang="en-US"/>
              <a:pPr>
                <a:defRPr/>
              </a:pPr>
              <a:t>‹#›</a:t>
            </a:fld>
            <a:endParaRPr lang="en-US" altLang="en-US"/>
          </a:p>
        </p:txBody>
      </p:sp>
    </p:spTree>
    <p:extLst>
      <p:ext uri="{BB962C8B-B14F-4D97-AF65-F5344CB8AC3E}">
        <p14:creationId xmlns:p14="http://schemas.microsoft.com/office/powerpoint/2010/main" val="1696712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79DA684-6BE0-FFE5-9F7A-8F60E0B3EC63}"/>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934FE2E2-7E4C-48C3-5237-4EDFCC5DABD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A73A29F-DBDE-FE0C-9377-BD41D2EC38B8}"/>
              </a:ext>
            </a:extLst>
          </p:cNvPr>
          <p:cNvSpPr>
            <a:spLocks noGrp="1"/>
          </p:cNvSpPr>
          <p:nvPr>
            <p:ph type="sldNum" sz="quarter" idx="12"/>
          </p:nvPr>
        </p:nvSpPr>
        <p:spPr/>
        <p:txBody>
          <a:bodyPr/>
          <a:lstStyle>
            <a:lvl1pPr>
              <a:defRPr/>
            </a:lvl1pPr>
          </a:lstStyle>
          <a:p>
            <a:pPr>
              <a:defRPr/>
            </a:pPr>
            <a:fld id="{EA29A9EE-BB6F-487D-9783-2B28F7B23FB5}" type="slidenum">
              <a:rPr lang="en-US" altLang="en-US"/>
              <a:pPr>
                <a:defRPr/>
              </a:pPr>
              <a:t>‹#›</a:t>
            </a:fld>
            <a:endParaRPr lang="en-US" altLang="en-US"/>
          </a:p>
        </p:txBody>
      </p:sp>
    </p:spTree>
    <p:extLst>
      <p:ext uri="{BB962C8B-B14F-4D97-AF65-F5344CB8AC3E}">
        <p14:creationId xmlns:p14="http://schemas.microsoft.com/office/powerpoint/2010/main" val="2747445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9D7ED63-8754-5B45-AD34-6753213719D7}"/>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AFE06DEC-3800-583A-4311-1466F26EB5B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9844B24-006F-3089-05D6-585791B3968A}"/>
              </a:ext>
            </a:extLst>
          </p:cNvPr>
          <p:cNvSpPr>
            <a:spLocks noGrp="1"/>
          </p:cNvSpPr>
          <p:nvPr>
            <p:ph type="sldNum" sz="quarter" idx="12"/>
          </p:nvPr>
        </p:nvSpPr>
        <p:spPr/>
        <p:txBody>
          <a:bodyPr/>
          <a:lstStyle>
            <a:lvl1pPr>
              <a:defRPr/>
            </a:lvl1pPr>
          </a:lstStyle>
          <a:p>
            <a:pPr>
              <a:defRPr/>
            </a:pPr>
            <a:fld id="{7AC69008-906E-466E-90A7-EB55298A64CB}" type="slidenum">
              <a:rPr lang="en-US" altLang="en-US"/>
              <a:pPr>
                <a:defRPr/>
              </a:pPr>
              <a:t>‹#›</a:t>
            </a:fld>
            <a:endParaRPr lang="en-US" altLang="en-US"/>
          </a:p>
        </p:txBody>
      </p:sp>
    </p:spTree>
    <p:extLst>
      <p:ext uri="{BB962C8B-B14F-4D97-AF65-F5344CB8AC3E}">
        <p14:creationId xmlns:p14="http://schemas.microsoft.com/office/powerpoint/2010/main" val="3726496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C40BEA8-D1E2-F941-EA3D-9D81FBAD3A7F}"/>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ar-PS"/>
              <a:t>Click to edit Master title style</a:t>
            </a:r>
          </a:p>
        </p:txBody>
      </p:sp>
      <p:sp>
        <p:nvSpPr>
          <p:cNvPr id="1027" name="Text Placeholder 2">
            <a:extLst>
              <a:ext uri="{FF2B5EF4-FFF2-40B4-BE49-F238E27FC236}">
                <a16:creationId xmlns:a16="http://schemas.microsoft.com/office/drawing/2014/main" id="{5AB69575-F4EF-E925-F26A-84B0E5E95A07}"/>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ar-PS"/>
              <a:t>Click to edit Master text styles</a:t>
            </a:r>
          </a:p>
          <a:p>
            <a:pPr lvl="1"/>
            <a:r>
              <a:rPr lang="en-US" altLang="ar-PS"/>
              <a:t>Second level</a:t>
            </a:r>
          </a:p>
          <a:p>
            <a:pPr lvl="2"/>
            <a:r>
              <a:rPr lang="en-US" altLang="ar-PS"/>
              <a:t>Third level</a:t>
            </a:r>
          </a:p>
          <a:p>
            <a:pPr lvl="3"/>
            <a:r>
              <a:rPr lang="en-US" altLang="ar-PS"/>
              <a:t>Fourth level</a:t>
            </a:r>
          </a:p>
          <a:p>
            <a:pPr lvl="4"/>
            <a:r>
              <a:rPr lang="en-US" altLang="ar-PS"/>
              <a:t>Fifth level</a:t>
            </a:r>
          </a:p>
        </p:txBody>
      </p:sp>
      <p:sp>
        <p:nvSpPr>
          <p:cNvPr id="4" name="Date Placeholder 3">
            <a:extLst>
              <a:ext uri="{FF2B5EF4-FFF2-40B4-BE49-F238E27FC236}">
                <a16:creationId xmlns:a16="http://schemas.microsoft.com/office/drawing/2014/main" id="{3DC19211-C1D6-37A9-BC31-94547C9C28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endParaRPr lang="en-US" altLang="en-US"/>
          </a:p>
        </p:txBody>
      </p:sp>
      <p:sp>
        <p:nvSpPr>
          <p:cNvPr id="5" name="Footer Placeholder 4">
            <a:extLst>
              <a:ext uri="{FF2B5EF4-FFF2-40B4-BE49-F238E27FC236}">
                <a16:creationId xmlns:a16="http://schemas.microsoft.com/office/drawing/2014/main" id="{5554AC37-CC7E-9A87-CB9B-1039A5A67E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45F9ABDF-8E61-3126-2685-9BDF9F95D1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B97BCFBA-2C09-4232-847C-6CDCC9D2FFA6}" type="slidenum">
              <a:rPr lang="en-US" altLang="en-US"/>
              <a:pPr>
                <a:defRPr/>
              </a:pPr>
              <a:t>‹#›</a:t>
            </a:fld>
            <a:endParaRPr lang="en-US" altLang="en-US"/>
          </a:p>
        </p:txBody>
      </p:sp>
      <p:sp>
        <p:nvSpPr>
          <p:cNvPr id="7" name="Rectangle 35">
            <a:extLst>
              <a:ext uri="{FF2B5EF4-FFF2-40B4-BE49-F238E27FC236}">
                <a16:creationId xmlns:a16="http://schemas.microsoft.com/office/drawing/2014/main" id="{3023A1CE-8E64-6184-A249-7016952FB023}"/>
              </a:ext>
            </a:extLst>
          </p:cNvPr>
          <p:cNvSpPr>
            <a:spLocks noChangeArrowheads="1"/>
          </p:cNvSpPr>
          <p:nvPr userDrawn="1"/>
        </p:nvSpPr>
        <p:spPr bwMode="auto">
          <a:xfrm>
            <a:off x="2235200" y="6438900"/>
            <a:ext cx="7442200" cy="419100"/>
          </a:xfrm>
          <a:prstGeom prst="rect">
            <a:avLst/>
          </a:prstGeom>
          <a:noFill/>
          <a:ln>
            <a:noFill/>
          </a:ln>
          <a:effectLst/>
        </p:spPr>
        <p:txBody>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ctr" eaLnBrk="1" fontAlgn="auto" hangingPunct="1">
              <a:spcBef>
                <a:spcPts val="0"/>
              </a:spcBef>
              <a:spcAft>
                <a:spcPts val="0"/>
              </a:spcAft>
              <a:defRPr/>
            </a:pPr>
            <a:r>
              <a:rPr lang="en-US" altLang="en-US" sz="1000">
                <a:latin typeface="Arial" panose="020B0604020202020204" pitchFamily="34" charset="0"/>
              </a:rPr>
              <a:t>© Copyright 2012 by Pearson Education, Inc. All Rights Reserved.</a:t>
            </a:r>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hf hdr="0" ftr="0" dt="0"/>
  <p:txStyles>
    <p:titleStyle>
      <a:lvl1pPr algn="l" rtl="1" fontAlgn="base">
        <a:lnSpc>
          <a:spcPct val="90000"/>
        </a:lnSpc>
        <a:spcBef>
          <a:spcPct val="0"/>
        </a:spcBef>
        <a:spcAft>
          <a:spcPct val="0"/>
        </a:spcAft>
        <a:defRPr sz="4400" kern="1200">
          <a:solidFill>
            <a:schemeClr val="tx1"/>
          </a:solidFill>
          <a:latin typeface="+mj-lt"/>
          <a:ea typeface="+mj-ea"/>
          <a:cs typeface="+mj-cs"/>
        </a:defRPr>
      </a:lvl1pPr>
      <a:lvl2pPr algn="l" rtl="1" fontAlgn="base">
        <a:lnSpc>
          <a:spcPct val="90000"/>
        </a:lnSpc>
        <a:spcBef>
          <a:spcPct val="0"/>
        </a:spcBef>
        <a:spcAft>
          <a:spcPct val="0"/>
        </a:spcAft>
        <a:defRPr sz="4400">
          <a:solidFill>
            <a:schemeClr val="tx1"/>
          </a:solidFill>
          <a:latin typeface="Calibri Light" panose="020F0302020204030204" pitchFamily="34" charset="0"/>
        </a:defRPr>
      </a:lvl2pPr>
      <a:lvl3pPr algn="l" rtl="1" fontAlgn="base">
        <a:lnSpc>
          <a:spcPct val="90000"/>
        </a:lnSpc>
        <a:spcBef>
          <a:spcPct val="0"/>
        </a:spcBef>
        <a:spcAft>
          <a:spcPct val="0"/>
        </a:spcAft>
        <a:defRPr sz="4400">
          <a:solidFill>
            <a:schemeClr val="tx1"/>
          </a:solidFill>
          <a:latin typeface="Calibri Light" panose="020F0302020204030204" pitchFamily="34" charset="0"/>
        </a:defRPr>
      </a:lvl3pPr>
      <a:lvl4pPr algn="l" rtl="1" fontAlgn="base">
        <a:lnSpc>
          <a:spcPct val="90000"/>
        </a:lnSpc>
        <a:spcBef>
          <a:spcPct val="0"/>
        </a:spcBef>
        <a:spcAft>
          <a:spcPct val="0"/>
        </a:spcAft>
        <a:defRPr sz="4400">
          <a:solidFill>
            <a:schemeClr val="tx1"/>
          </a:solidFill>
          <a:latin typeface="Calibri Light" panose="020F0302020204030204" pitchFamily="34" charset="0"/>
        </a:defRPr>
      </a:lvl4pPr>
      <a:lvl5pPr algn="l" rtl="1"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1"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1"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1"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1"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r" rtl="1"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r" rtl="1"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r" rtl="1"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r" rtl="1"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r" rtl="1"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6" Type="http://schemas.openxmlformats.org/officeDocument/2006/relationships/hyperlink" Target="https://docs.python.org/3.3/library/functions.html#open" TargetMode="External"/><Relationship Id="rId21" Type="http://schemas.openxmlformats.org/officeDocument/2006/relationships/hyperlink" Target="https://docs.python.org/3.3/library/functions.html#oct" TargetMode="External"/><Relationship Id="rId42" Type="http://schemas.openxmlformats.org/officeDocument/2006/relationships/hyperlink" Target="https://docs.python.org/3.3/library/functions.html#func-tuple" TargetMode="External"/><Relationship Id="rId47" Type="http://schemas.openxmlformats.org/officeDocument/2006/relationships/hyperlink" Target="https://docs.python.org/3.3/library/functions.html#type" TargetMode="External"/><Relationship Id="rId63" Type="http://schemas.openxmlformats.org/officeDocument/2006/relationships/hyperlink" Target="https://docs.python.org/3.3/library/functions.html#complex" TargetMode="External"/><Relationship Id="rId68" Type="http://schemas.openxmlformats.org/officeDocument/2006/relationships/hyperlink" Target="https://docs.python.org/3.3/library/functions.html#hash" TargetMode="External"/><Relationship Id="rId7" Type="http://schemas.openxmlformats.org/officeDocument/2006/relationships/hyperlink" Target="https://docs.python.org/3.3/library/functions.html#setattr" TargetMode="External"/><Relationship Id="rId2" Type="http://schemas.openxmlformats.org/officeDocument/2006/relationships/hyperlink" Target="https://docs.python.org/3.3/library/functions.html" TargetMode="External"/><Relationship Id="rId16" Type="http://schemas.openxmlformats.org/officeDocument/2006/relationships/hyperlink" Target="https://docs.python.org/3.3/library/functions.html#object" TargetMode="External"/><Relationship Id="rId29" Type="http://schemas.openxmlformats.org/officeDocument/2006/relationships/hyperlink" Target="https://docs.python.org/3.3/library/functions.html#exec" TargetMode="External"/><Relationship Id="rId11" Type="http://schemas.openxmlformats.org/officeDocument/2006/relationships/hyperlink" Target="https://docs.python.org/3.3/library/functions.html#-1,-1,NEXT" TargetMode="External"/><Relationship Id="rId24" Type="http://schemas.openxmlformats.org/officeDocument/2006/relationships/hyperlink" Target="https://docs.python.org/3.3/library/functions.html#eval" TargetMode="External"/><Relationship Id="rId32" Type="http://schemas.openxmlformats.org/officeDocument/2006/relationships/hyperlink" Target="https://docs.python.org/3.3/library/functions.html#sum" TargetMode="External"/><Relationship Id="rId37" Type="http://schemas.openxmlformats.org/officeDocument/2006/relationships/hyperlink" Target="https://docs.python.org/3.3/library/functions.html#super" TargetMode="External"/><Relationship Id="rId40" Type="http://schemas.openxmlformats.org/officeDocument/2006/relationships/hyperlink" Target="https://docs.python.org/3.3/library/functions.html#iter" TargetMode="External"/><Relationship Id="rId45" Type="http://schemas.openxmlformats.org/officeDocument/2006/relationships/hyperlink" Target="https://docs.python.org/3.3/library/functions.html#len" TargetMode="External"/><Relationship Id="rId53" Type="http://schemas.openxmlformats.org/officeDocument/2006/relationships/hyperlink" Target="https://docs.python.org/3.3/library/functions.html#classmethod" TargetMode="External"/><Relationship Id="rId58" Type="http://schemas.openxmlformats.org/officeDocument/2006/relationships/hyperlink" Target="https://docs.python.org/3.3/library/functions.html#compile" TargetMode="External"/><Relationship Id="rId66" Type="http://schemas.openxmlformats.org/officeDocument/2006/relationships/hyperlink" Target="https://docs.python.org/3.3/library/functions.html#round" TargetMode="External"/><Relationship Id="rId5" Type="http://schemas.openxmlformats.org/officeDocument/2006/relationships/hyperlink" Target="https://docs.python.org/3.3/library/functions.html#help" TargetMode="External"/><Relationship Id="rId61" Type="http://schemas.openxmlformats.org/officeDocument/2006/relationships/hyperlink" Target="https://docs.python.org/3.3/library/functions.html#reversed" TargetMode="External"/><Relationship Id="rId19" Type="http://schemas.openxmlformats.org/officeDocument/2006/relationships/hyperlink" Target="https://docs.python.org/3.3/library/functions.html#enumerate" TargetMode="External"/><Relationship Id="rId14" Type="http://schemas.openxmlformats.org/officeDocument/2006/relationships/hyperlink" Target="https://docs.python.org/3.3/library/functions.html#divmod" TargetMode="External"/><Relationship Id="rId22" Type="http://schemas.openxmlformats.org/officeDocument/2006/relationships/hyperlink" Target="https://docs.python.org/3.3/library/functions.html#staticmethod" TargetMode="External"/><Relationship Id="rId27" Type="http://schemas.openxmlformats.org/officeDocument/2006/relationships/hyperlink" Target="https://docs.python.org/3.3/library/functions.html#func-str" TargetMode="External"/><Relationship Id="rId30" Type="http://schemas.openxmlformats.org/officeDocument/2006/relationships/hyperlink" Target="https://docs.python.org/3.3/library/functions.html#isinstance" TargetMode="External"/><Relationship Id="rId35" Type="http://schemas.openxmlformats.org/officeDocument/2006/relationships/hyperlink" Target="https://docs.python.org/3.3/library/functions.html#issubclass" TargetMode="External"/><Relationship Id="rId43" Type="http://schemas.openxmlformats.org/officeDocument/2006/relationships/hyperlink" Target="https://docs.python.org/3.3/library/functions.html#callable" TargetMode="External"/><Relationship Id="rId48" Type="http://schemas.openxmlformats.org/officeDocument/2006/relationships/hyperlink" Target="https://docs.python.org/3.3/library/functions.html#chr" TargetMode="External"/><Relationship Id="rId56" Type="http://schemas.openxmlformats.org/officeDocument/2006/relationships/hyperlink" Target="https://docs.python.org/3.3/library/functions.html#repr" TargetMode="External"/><Relationship Id="rId64" Type="http://schemas.openxmlformats.org/officeDocument/2006/relationships/hyperlink" Target="https://docs.python.org/3.3/library/functions.html#hasattr" TargetMode="External"/><Relationship Id="rId69" Type="http://schemas.openxmlformats.org/officeDocument/2006/relationships/hyperlink" Target="https://docs.python.org/3.3/library/functions.html#func-memoryview" TargetMode="External"/><Relationship Id="rId8" Type="http://schemas.openxmlformats.org/officeDocument/2006/relationships/hyperlink" Target="https://docs.python.org/3.3/library/functions.html#all" TargetMode="External"/><Relationship Id="rId51" Type="http://schemas.openxmlformats.org/officeDocument/2006/relationships/hyperlink" Target="https://docs.python.org/3.3/library/functions.html#func-range" TargetMode="External"/><Relationship Id="rId3" Type="http://schemas.openxmlformats.org/officeDocument/2006/relationships/hyperlink" Target="https://docs.python.org/3.3/library/functions.html#abs" TargetMode="External"/><Relationship Id="rId12" Type="http://schemas.openxmlformats.org/officeDocument/2006/relationships/hyperlink" Target="https://docs.python.org/3.3/library/functions.html#slice" TargetMode="External"/><Relationship Id="rId17" Type="http://schemas.openxmlformats.org/officeDocument/2006/relationships/hyperlink" Target="https://docs.python.org/3.3/library/functions.html#sorted" TargetMode="External"/><Relationship Id="rId25" Type="http://schemas.openxmlformats.org/officeDocument/2006/relationships/hyperlink" Target="https://docs.python.org/3.3/library/functions.html#int" TargetMode="External"/><Relationship Id="rId33" Type="http://schemas.openxmlformats.org/officeDocument/2006/relationships/hyperlink" Target="https://docs.python.org/3.3/library/functions.html#bytearray" TargetMode="External"/><Relationship Id="rId38" Type="http://schemas.openxmlformats.org/officeDocument/2006/relationships/hyperlink" Target="https://docs.python.org/3.3/library/functions.html#bytes" TargetMode="External"/><Relationship Id="rId46" Type="http://schemas.openxmlformats.org/officeDocument/2006/relationships/hyperlink" Target="https://docs.python.org/3.3/library/functions.html#property" TargetMode="External"/><Relationship Id="rId59" Type="http://schemas.openxmlformats.org/officeDocument/2006/relationships/hyperlink" Target="https://docs.python.org/3.3/library/functions.html#globals" TargetMode="External"/><Relationship Id="rId67" Type="http://schemas.openxmlformats.org/officeDocument/2006/relationships/hyperlink" Target="https://docs.python.org/3.3/library/functions.html#delattr" TargetMode="External"/><Relationship Id="rId20" Type="http://schemas.openxmlformats.org/officeDocument/2006/relationships/hyperlink" Target="https://docs.python.org/3.3/library/functions.html#input" TargetMode="External"/><Relationship Id="rId41" Type="http://schemas.openxmlformats.org/officeDocument/2006/relationships/hyperlink" Target="https://docs.python.org/3.3/library/functions.html#print" TargetMode="External"/><Relationship Id="rId54" Type="http://schemas.openxmlformats.org/officeDocument/2006/relationships/hyperlink" Target="https://docs.python.org/3.3/library/functions.html#getattr" TargetMode="External"/><Relationship Id="rId62" Type="http://schemas.openxmlformats.org/officeDocument/2006/relationships/hyperlink" Target="https://docs.python.org/3.3/library/functions.html#__import__" TargetMode="External"/><Relationship Id="rId70" Type="http://schemas.openxmlformats.org/officeDocument/2006/relationships/hyperlink" Target="https://docs.python.org/3.3/library/functions.html#func-set" TargetMode="External"/><Relationship Id="rId1" Type="http://schemas.openxmlformats.org/officeDocument/2006/relationships/slideLayout" Target="../slideLayouts/slideLayout2.xml"/><Relationship Id="rId6" Type="http://schemas.openxmlformats.org/officeDocument/2006/relationships/hyperlink" Target="https://docs.python.org/3.3/library/functions.html#min" TargetMode="External"/><Relationship Id="rId15" Type="http://schemas.openxmlformats.org/officeDocument/2006/relationships/hyperlink" Target="https://docs.python.org/3.3/library/functions.html#id" TargetMode="External"/><Relationship Id="rId23" Type="http://schemas.openxmlformats.org/officeDocument/2006/relationships/hyperlink" Target="https://docs.python.org/3.3/library/functions.html#bin" TargetMode="External"/><Relationship Id="rId28" Type="http://schemas.openxmlformats.org/officeDocument/2006/relationships/hyperlink" Target="https://docs.python.org/3.3/library/functions.html#bool" TargetMode="External"/><Relationship Id="rId36" Type="http://schemas.openxmlformats.org/officeDocument/2006/relationships/hyperlink" Target="https://docs.python.org/3.3/library/functions.html#pow" TargetMode="External"/><Relationship Id="rId49" Type="http://schemas.openxmlformats.org/officeDocument/2006/relationships/hyperlink" Target="https://docs.python.org/3.3/library/functions.html#func-frozenset" TargetMode="External"/><Relationship Id="rId57" Type="http://schemas.openxmlformats.org/officeDocument/2006/relationships/hyperlink" Target="https://docs.python.org/3.3/library/functions.html#zip" TargetMode="External"/><Relationship Id="rId10" Type="http://schemas.openxmlformats.org/officeDocument/2006/relationships/hyperlink" Target="https://docs.python.org/3.3/library/functions.html#hex" TargetMode="External"/><Relationship Id="rId31" Type="http://schemas.openxmlformats.org/officeDocument/2006/relationships/hyperlink" Target="https://docs.python.org/3.3/library/functions.html#ord" TargetMode="External"/><Relationship Id="rId44" Type="http://schemas.openxmlformats.org/officeDocument/2006/relationships/hyperlink" Target="https://docs.python.org/3.3/library/functions.html#format" TargetMode="External"/><Relationship Id="rId52" Type="http://schemas.openxmlformats.org/officeDocument/2006/relationships/hyperlink" Target="https://docs.python.org/3.3/library/functions.html#vars" TargetMode="External"/><Relationship Id="rId60" Type="http://schemas.openxmlformats.org/officeDocument/2006/relationships/hyperlink" Target="https://docs.python.org/3.3/library/functions.html#map" TargetMode="External"/><Relationship Id="rId65" Type="http://schemas.openxmlformats.org/officeDocument/2006/relationships/hyperlink" Target="https://docs.python.org/3.3/library/functions.html#max" TargetMode="External"/><Relationship Id="rId4" Type="http://schemas.openxmlformats.org/officeDocument/2006/relationships/hyperlink" Target="https://docs.python.org/3.3/library/functions.html#func-dict" TargetMode="External"/><Relationship Id="rId9" Type="http://schemas.openxmlformats.org/officeDocument/2006/relationships/hyperlink" Target="https://docs.python.org/3.3/library/functions.html#dir" TargetMode="External"/><Relationship Id="rId13" Type="http://schemas.openxmlformats.org/officeDocument/2006/relationships/hyperlink" Target="https://docs.python.org/3.3/library/functions.html#any" TargetMode="External"/><Relationship Id="rId18" Type="http://schemas.openxmlformats.org/officeDocument/2006/relationships/hyperlink" Target="https://docs.python.org/3.3/library/functions.html#ascii" TargetMode="External"/><Relationship Id="rId39" Type="http://schemas.openxmlformats.org/officeDocument/2006/relationships/hyperlink" Target="https://docs.python.org/3.3/library/functions.html#float" TargetMode="External"/><Relationship Id="rId34" Type="http://schemas.openxmlformats.org/officeDocument/2006/relationships/hyperlink" Target="https://docs.python.org/3.3/library/functions.html#filter" TargetMode="External"/><Relationship Id="rId50" Type="http://schemas.openxmlformats.org/officeDocument/2006/relationships/hyperlink" Target="https://docs.python.org/3.3/library/functions.html#func-list" TargetMode="External"/><Relationship Id="rId55" Type="http://schemas.openxmlformats.org/officeDocument/2006/relationships/hyperlink" Target="https://docs.python.org/3.3/library/functions.html#locals"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ocs.python.org/3.3/library/math.html" TargetMode="External"/><Relationship Id="rId2" Type="http://schemas.openxmlformats.org/officeDocument/2006/relationships/hyperlink" Target="https://docs.python.org/3.3/library/index.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docs.python.org/3.3/library/stdtypes.html#string-methods"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9.png"/><Relationship Id="rId5" Type="http://schemas.microsoft.com/office/2007/relationships/hdphoto" Target="../media/hdphoto4.wdp"/><Relationship Id="rId4" Type="http://schemas.openxmlformats.org/officeDocument/2006/relationships/image" Target="../media/image18.png"/><Relationship Id="rId9" Type="http://schemas.microsoft.com/office/2007/relationships/hdphoto" Target="../media/hdphoto6.wdp"/></Relationships>
</file>

<file path=ppt/slides/_rels/slide2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microsoft.com/office/2007/relationships/hdphoto" Target="../media/hdphoto8.wdp"/></Relationships>
</file>

<file path=ppt/slides/_rels/slide26.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4.png"/><Relationship Id="rId1" Type="http://schemas.openxmlformats.org/officeDocument/2006/relationships/slideLayout" Target="../slideLayouts/slideLayout2.xml"/><Relationship Id="rId5" Type="http://schemas.microsoft.com/office/2007/relationships/hdphoto" Target="../media/hdphoto10.wdp"/><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6.png"/><Relationship Id="rId1" Type="http://schemas.openxmlformats.org/officeDocument/2006/relationships/slideLayout" Target="../slideLayouts/slideLayout2.xml"/><Relationship Id="rId5" Type="http://schemas.microsoft.com/office/2007/relationships/hdphoto" Target="../media/hdphoto12.wdp"/><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CB37D94A-2BAC-A5A0-C3D2-388B29FC850C}"/>
              </a:ext>
            </a:extLst>
          </p:cNvPr>
          <p:cNvSpPr>
            <a:spLocks noGrp="1" noChangeArrowheads="1"/>
          </p:cNvSpPr>
          <p:nvPr>
            <p:ph type="title"/>
          </p:nvPr>
        </p:nvSpPr>
        <p:spPr>
          <a:xfrm>
            <a:off x="717550" y="838200"/>
            <a:ext cx="6021388" cy="2343150"/>
          </a:xfrm>
          <a:noFill/>
        </p:spPr>
        <p:txBody>
          <a:bodyPr/>
          <a:lstStyle/>
          <a:p>
            <a:r>
              <a:rPr lang="en-US" altLang="en-US" b="1">
                <a:solidFill>
                  <a:schemeClr val="bg1"/>
                </a:solidFill>
              </a:rPr>
              <a:t>Chapter 3 </a:t>
            </a:r>
            <a:br>
              <a:rPr lang="en-US" altLang="en-US" b="1">
                <a:solidFill>
                  <a:schemeClr val="bg1"/>
                </a:solidFill>
              </a:rPr>
            </a:br>
            <a:r>
              <a:rPr lang="en-US" altLang="en-US" b="1">
                <a:solidFill>
                  <a:schemeClr val="bg1"/>
                </a:solidFill>
              </a:rPr>
              <a:t>Mathematical Functions, Strings, and Objects </a:t>
            </a:r>
          </a:p>
        </p:txBody>
      </p:sp>
      <p:sp>
        <p:nvSpPr>
          <p:cNvPr id="13315" name="Slide Number Placeholder 4">
            <a:extLst>
              <a:ext uri="{FF2B5EF4-FFF2-40B4-BE49-F238E27FC236}">
                <a16:creationId xmlns:a16="http://schemas.microsoft.com/office/drawing/2014/main" id="{77608AF4-231B-E68D-94C5-F33D74AC69C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25BA25FB-40E2-41A1-AD69-BE2C3987B73E}" type="slidenum">
              <a:rPr lang="en-US" altLang="en-US" sz="1400">
                <a:latin typeface="Times New Roman" panose="02020603050405020304" pitchFamily="18" charset="0"/>
              </a:rPr>
              <a:pPr rtl="0" fontAlgn="base">
                <a:lnSpc>
                  <a:spcPct val="100000"/>
                </a:lnSpc>
                <a:spcBef>
                  <a:spcPct val="0"/>
                </a:spcBef>
                <a:spcAft>
                  <a:spcPct val="0"/>
                </a:spcAft>
                <a:buFontTx/>
                <a:buNone/>
              </a:pPr>
              <a:t>1</a:t>
            </a:fld>
            <a:endParaRPr lang="en-US" altLang="en-US" sz="1400">
              <a:latin typeface="Times New Roman" panose="02020603050405020304" pitchFamily="18" charset="0"/>
            </a:endParaRPr>
          </a:p>
        </p:txBody>
      </p:sp>
      <p:sp>
        <p:nvSpPr>
          <p:cNvPr id="13316" name="TextBox 1">
            <a:extLst>
              <a:ext uri="{FF2B5EF4-FFF2-40B4-BE49-F238E27FC236}">
                <a16:creationId xmlns:a16="http://schemas.microsoft.com/office/drawing/2014/main" id="{20BC5C9F-AAA8-F317-A448-48EF7FF7B67A}"/>
              </a:ext>
            </a:extLst>
          </p:cNvPr>
          <p:cNvSpPr txBox="1">
            <a:spLocks noChangeArrowheads="1"/>
          </p:cNvSpPr>
          <p:nvPr/>
        </p:nvSpPr>
        <p:spPr bwMode="auto">
          <a:xfrm>
            <a:off x="457200" y="3136900"/>
            <a:ext cx="6858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r>
              <a:rPr lang="en-US" altLang="ar-PS" sz="3200">
                <a:solidFill>
                  <a:srgbClr val="FFFF00"/>
                </a:solidFill>
              </a:rPr>
              <a:t>Prof. Dr. Mohammed Alhanjouri</a:t>
            </a:r>
            <a:endParaRPr lang="ar-PS" altLang="ar-PS" sz="3200">
              <a:solidFill>
                <a:srgbClr val="FFFF00"/>
              </a:solidFill>
            </a:endParaRPr>
          </a:p>
        </p:txBody>
      </p:sp>
      <p:sp>
        <p:nvSpPr>
          <p:cNvPr id="13317" name="TextBox 5">
            <a:extLst>
              <a:ext uri="{FF2B5EF4-FFF2-40B4-BE49-F238E27FC236}">
                <a16:creationId xmlns:a16="http://schemas.microsoft.com/office/drawing/2014/main" id="{6BE21FC4-1943-445B-936C-A7CBE134D2F1}"/>
              </a:ext>
            </a:extLst>
          </p:cNvPr>
          <p:cNvSpPr txBox="1">
            <a:spLocks noChangeArrowheads="1"/>
          </p:cNvSpPr>
          <p:nvPr/>
        </p:nvSpPr>
        <p:spPr bwMode="auto">
          <a:xfrm>
            <a:off x="444500" y="4178300"/>
            <a:ext cx="59896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en-US" altLang="ar-PS" sz="2200" b="1"/>
              <a:t>Professor of Artificial Intelligence Engineering</a:t>
            </a:r>
            <a:endParaRPr lang="ar-PS" altLang="ar-PS" sz="2200" b="1"/>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Rectangle 3">
            <a:extLst>
              <a:ext uri="{FF2B5EF4-FFF2-40B4-BE49-F238E27FC236}">
                <a16:creationId xmlns:a16="http://schemas.microsoft.com/office/drawing/2014/main" id="{E979DD88-C7B3-03D4-3B07-7818B6CEA321}"/>
              </a:ext>
            </a:extLst>
          </p:cNvPr>
          <p:cNvSpPr>
            <a:spLocks noGrp="1" noChangeArrowheads="1"/>
          </p:cNvSpPr>
          <p:nvPr>
            <p:ph idx="1"/>
          </p:nvPr>
        </p:nvSpPr>
        <p:spPr>
          <a:xfrm>
            <a:off x="1169988" y="1168400"/>
            <a:ext cx="11022012" cy="5461000"/>
          </a:xfrm>
        </p:spPr>
        <p:txBody>
          <a:bodyPr rtlCol="0">
            <a:normAutofit lnSpcReduction="10000"/>
          </a:bodyPr>
          <a:lstStyle/>
          <a:p>
            <a:pPr algn="l" rtl="0" fontAlgn="auto">
              <a:lnSpc>
                <a:spcPct val="80000"/>
              </a:lnSpc>
              <a:spcAft>
                <a:spcPts val="0"/>
              </a:spcAft>
              <a:defRPr/>
            </a:pPr>
            <a:r>
              <a:rPr lang="en-US" altLang="en-US" sz="2400" dirty="0"/>
              <a:t>To solve mathematics problems by using the functions in the </a:t>
            </a:r>
            <a:r>
              <a:rPr lang="en-US" altLang="en-US" sz="2400" b="1" dirty="0"/>
              <a:t>math</a:t>
            </a:r>
            <a:r>
              <a:rPr lang="en-US" altLang="en-US" sz="2400" dirty="0"/>
              <a:t> module (§3.2).</a:t>
            </a:r>
          </a:p>
          <a:p>
            <a:pPr algn="l" rtl="0" fontAlgn="auto">
              <a:lnSpc>
                <a:spcPct val="80000"/>
              </a:lnSpc>
              <a:spcAft>
                <a:spcPts val="0"/>
              </a:spcAft>
              <a:defRPr/>
            </a:pPr>
            <a:r>
              <a:rPr lang="en-US" altLang="en-US" sz="2400" dirty="0"/>
              <a:t>To represent and process strings and characters (§§3.3 – 3.4).</a:t>
            </a:r>
          </a:p>
          <a:p>
            <a:pPr algn="l" rtl="0" fontAlgn="auto">
              <a:lnSpc>
                <a:spcPct val="80000"/>
              </a:lnSpc>
              <a:spcAft>
                <a:spcPts val="0"/>
              </a:spcAft>
              <a:defRPr/>
            </a:pPr>
            <a:r>
              <a:rPr lang="en-US" altLang="en-US" sz="2400" dirty="0"/>
              <a:t>To encode characters using ASCII and Unicode (§§3.3.1 – 3.3.2).</a:t>
            </a:r>
          </a:p>
          <a:p>
            <a:pPr algn="l" rtl="0" fontAlgn="auto">
              <a:lnSpc>
                <a:spcPct val="80000"/>
              </a:lnSpc>
              <a:spcAft>
                <a:spcPts val="0"/>
              </a:spcAft>
              <a:defRPr/>
            </a:pPr>
            <a:r>
              <a:rPr lang="en-US" altLang="en-US" sz="2400" dirty="0"/>
              <a:t>To use the </a:t>
            </a:r>
            <a:r>
              <a:rPr lang="en-US" altLang="en-US" sz="2400" b="1" dirty="0" err="1"/>
              <a:t>ord</a:t>
            </a:r>
            <a:r>
              <a:rPr lang="en-US" altLang="en-US" sz="2400" dirty="0"/>
              <a:t> to obtain a numerical code for a character and </a:t>
            </a:r>
            <a:r>
              <a:rPr lang="en-US" altLang="en-US" sz="2400" b="1" dirty="0"/>
              <a:t>chr</a:t>
            </a:r>
            <a:r>
              <a:rPr lang="en-US" altLang="en-US" sz="2400" dirty="0"/>
              <a:t> to convert a numerical code to a character (§3.3.3).</a:t>
            </a:r>
          </a:p>
          <a:p>
            <a:pPr algn="l" rtl="0" fontAlgn="auto">
              <a:lnSpc>
                <a:spcPct val="80000"/>
              </a:lnSpc>
              <a:spcAft>
                <a:spcPts val="0"/>
              </a:spcAft>
              <a:defRPr/>
            </a:pPr>
            <a:r>
              <a:rPr lang="en-US" altLang="en-US" sz="2400" dirty="0"/>
              <a:t>To represent special characters using the escape sequence (§3.3.4).</a:t>
            </a:r>
          </a:p>
          <a:p>
            <a:pPr algn="l" rtl="0" fontAlgn="auto">
              <a:lnSpc>
                <a:spcPct val="80000"/>
              </a:lnSpc>
              <a:spcAft>
                <a:spcPts val="0"/>
              </a:spcAft>
              <a:defRPr/>
            </a:pPr>
            <a:r>
              <a:rPr lang="en-US" altLang="en-US" sz="2400" dirty="0"/>
              <a:t>To invoke the </a:t>
            </a:r>
            <a:r>
              <a:rPr lang="en-US" altLang="en-US" sz="2400" b="1" dirty="0"/>
              <a:t>print</a:t>
            </a:r>
            <a:r>
              <a:rPr lang="en-US" altLang="en-US" sz="2400" dirty="0"/>
              <a:t> function with the end argument (§3.3.5).</a:t>
            </a:r>
          </a:p>
          <a:p>
            <a:pPr algn="l" rtl="0" fontAlgn="auto">
              <a:lnSpc>
                <a:spcPct val="80000"/>
              </a:lnSpc>
              <a:spcAft>
                <a:spcPts val="0"/>
              </a:spcAft>
              <a:defRPr/>
            </a:pPr>
            <a:r>
              <a:rPr lang="en-US" altLang="en-US" sz="2400" dirty="0"/>
              <a:t>To convert numbers to a string using the </a:t>
            </a:r>
            <a:r>
              <a:rPr lang="en-US" altLang="en-US" sz="2400" b="1" dirty="0"/>
              <a:t>str</a:t>
            </a:r>
            <a:r>
              <a:rPr lang="en-US" altLang="en-US" sz="2400" dirty="0"/>
              <a:t> function (§3.3.6).</a:t>
            </a:r>
          </a:p>
          <a:p>
            <a:pPr algn="l" rtl="0" fontAlgn="auto">
              <a:lnSpc>
                <a:spcPct val="80000"/>
              </a:lnSpc>
              <a:spcAft>
                <a:spcPts val="0"/>
              </a:spcAft>
              <a:defRPr/>
            </a:pPr>
            <a:r>
              <a:rPr lang="en-US" altLang="en-US" sz="2400" dirty="0"/>
              <a:t>To use the + operator to concatenate strings (§3.3.7). </a:t>
            </a:r>
          </a:p>
          <a:p>
            <a:pPr algn="l" rtl="0" fontAlgn="auto">
              <a:lnSpc>
                <a:spcPct val="80000"/>
              </a:lnSpc>
              <a:spcAft>
                <a:spcPts val="0"/>
              </a:spcAft>
              <a:defRPr/>
            </a:pPr>
            <a:r>
              <a:rPr lang="en-US" altLang="en-US" sz="2400" dirty="0"/>
              <a:t>To read strings from the console (§3.3.8).</a:t>
            </a:r>
          </a:p>
          <a:p>
            <a:pPr algn="l" rtl="0" fontAlgn="auto">
              <a:lnSpc>
                <a:spcPct val="80000"/>
              </a:lnSpc>
              <a:spcAft>
                <a:spcPts val="0"/>
              </a:spcAft>
              <a:defRPr/>
            </a:pPr>
            <a:r>
              <a:rPr lang="en-US" altLang="en-US" sz="2400" dirty="0"/>
              <a:t>To introduce objects and methods (§3.5).</a:t>
            </a:r>
          </a:p>
          <a:p>
            <a:pPr algn="l" rtl="0" fontAlgn="auto">
              <a:lnSpc>
                <a:spcPct val="80000"/>
              </a:lnSpc>
              <a:spcAft>
                <a:spcPts val="0"/>
              </a:spcAft>
              <a:defRPr/>
            </a:pPr>
            <a:r>
              <a:rPr lang="en-US" altLang="en-US" sz="2400" dirty="0"/>
              <a:t>To format numbers and strings using the </a:t>
            </a:r>
            <a:r>
              <a:rPr lang="en-US" altLang="en-US" sz="2400" b="1" dirty="0"/>
              <a:t>format</a:t>
            </a:r>
            <a:r>
              <a:rPr lang="en-US" altLang="en-US" sz="2400" dirty="0"/>
              <a:t> function (§3.6). </a:t>
            </a:r>
          </a:p>
          <a:p>
            <a:pPr algn="l" rtl="0" fontAlgn="auto">
              <a:lnSpc>
                <a:spcPct val="80000"/>
              </a:lnSpc>
              <a:spcAft>
                <a:spcPts val="0"/>
              </a:spcAft>
              <a:defRPr/>
            </a:pPr>
            <a:r>
              <a:rPr lang="en-US" altLang="en-US" sz="2400" dirty="0"/>
              <a:t>To draw various shapes (§3.7).</a:t>
            </a:r>
          </a:p>
          <a:p>
            <a:pPr algn="l" rtl="0" fontAlgn="auto">
              <a:lnSpc>
                <a:spcPct val="80000"/>
              </a:lnSpc>
              <a:spcAft>
                <a:spcPts val="0"/>
              </a:spcAft>
              <a:defRPr/>
            </a:pPr>
            <a:r>
              <a:rPr lang="en-US" altLang="en-US" sz="2400" dirty="0"/>
              <a:t>To draw graphics with colors and fonts (§3.8).</a:t>
            </a:r>
          </a:p>
        </p:txBody>
      </p:sp>
      <p:sp>
        <p:nvSpPr>
          <p:cNvPr id="14339" name="Slide Number Placeholder 4">
            <a:extLst>
              <a:ext uri="{FF2B5EF4-FFF2-40B4-BE49-F238E27FC236}">
                <a16:creationId xmlns:a16="http://schemas.microsoft.com/office/drawing/2014/main" id="{103BC4CE-1BF6-47FF-890B-9132C79A39A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A43DFE56-C145-45B8-9BCF-8BA574F05A1D}" type="slidenum">
              <a:rPr lang="en-US" altLang="en-US" sz="1400">
                <a:latin typeface="Times New Roman" panose="02020603050405020304" pitchFamily="18" charset="0"/>
              </a:rPr>
              <a:pPr rtl="0" fontAlgn="base">
                <a:lnSpc>
                  <a:spcPct val="100000"/>
                </a:lnSpc>
                <a:spcBef>
                  <a:spcPct val="0"/>
                </a:spcBef>
                <a:spcAft>
                  <a:spcPct val="0"/>
                </a:spcAft>
                <a:buFontTx/>
                <a:buNone/>
              </a:pPr>
              <a:t>2</a:t>
            </a:fld>
            <a:endParaRPr lang="en-US" altLang="en-US" sz="1400">
              <a:latin typeface="Times New Roman" panose="02020603050405020304" pitchFamily="18" charset="0"/>
            </a:endParaRPr>
          </a:p>
        </p:txBody>
      </p:sp>
      <p:sp>
        <p:nvSpPr>
          <p:cNvPr id="14340" name="Rectangle 2">
            <a:extLst>
              <a:ext uri="{FF2B5EF4-FFF2-40B4-BE49-F238E27FC236}">
                <a16:creationId xmlns:a16="http://schemas.microsoft.com/office/drawing/2014/main" id="{086A908A-B6A4-F554-DEC4-88FEF777A440}"/>
              </a:ext>
            </a:extLst>
          </p:cNvPr>
          <p:cNvSpPr>
            <a:spLocks noGrp="1" noChangeArrowheads="1"/>
          </p:cNvSpPr>
          <p:nvPr>
            <p:ph type="title"/>
          </p:nvPr>
        </p:nvSpPr>
        <p:spPr>
          <a:xfrm>
            <a:off x="1981200" y="228600"/>
            <a:ext cx="8458200" cy="381000"/>
          </a:xfrm>
        </p:spPr>
        <p:txBody>
          <a:bodyPr/>
          <a:lstStyle/>
          <a:p>
            <a:pPr rtl="0"/>
            <a:r>
              <a:rPr lang="en-US" altLang="en-US" b="1">
                <a:solidFill>
                  <a:srgbClr val="C00000"/>
                </a:solidFill>
              </a:rPr>
              <a:t>Objectives</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90B5C8C9-1725-367B-7C95-7EF1603923E0}"/>
              </a:ext>
            </a:extLst>
          </p:cNvPr>
          <p:cNvGraphicFramePr>
            <a:graphicFrameLocks noGrp="1"/>
          </p:cNvGraphicFramePr>
          <p:nvPr/>
        </p:nvGraphicFramePr>
        <p:xfrm>
          <a:off x="838200" y="942975"/>
          <a:ext cx="10931525" cy="5354940"/>
        </p:xfrm>
        <a:graphic>
          <a:graphicData uri="http://schemas.openxmlformats.org/drawingml/2006/table">
            <a:tbl>
              <a:tblPr/>
              <a:tblGrid>
                <a:gridCol w="2186305">
                  <a:extLst>
                    <a:ext uri="{9D8B030D-6E8A-4147-A177-3AD203B41FA5}">
                      <a16:colId xmlns:a16="http://schemas.microsoft.com/office/drawing/2014/main" val="20000"/>
                    </a:ext>
                  </a:extLst>
                </a:gridCol>
                <a:gridCol w="2186305">
                  <a:extLst>
                    <a:ext uri="{9D8B030D-6E8A-4147-A177-3AD203B41FA5}">
                      <a16:colId xmlns:a16="http://schemas.microsoft.com/office/drawing/2014/main" val="20001"/>
                    </a:ext>
                  </a:extLst>
                </a:gridCol>
                <a:gridCol w="2186305">
                  <a:extLst>
                    <a:ext uri="{9D8B030D-6E8A-4147-A177-3AD203B41FA5}">
                      <a16:colId xmlns:a16="http://schemas.microsoft.com/office/drawing/2014/main" val="20002"/>
                    </a:ext>
                  </a:extLst>
                </a:gridCol>
                <a:gridCol w="2186305">
                  <a:extLst>
                    <a:ext uri="{9D8B030D-6E8A-4147-A177-3AD203B41FA5}">
                      <a16:colId xmlns:a16="http://schemas.microsoft.com/office/drawing/2014/main" val="20003"/>
                    </a:ext>
                  </a:extLst>
                </a:gridCol>
                <a:gridCol w="2186305">
                  <a:extLst>
                    <a:ext uri="{9D8B030D-6E8A-4147-A177-3AD203B41FA5}">
                      <a16:colId xmlns:a16="http://schemas.microsoft.com/office/drawing/2014/main" val="20004"/>
                    </a:ext>
                  </a:extLst>
                </a:gridCol>
              </a:tblGrid>
              <a:tr h="499205">
                <a:tc gridSpan="5">
                  <a:txBody>
                    <a:bodyPr/>
                    <a:lstStyle/>
                    <a:p>
                      <a:pPr algn="ctr" rtl="0">
                        <a:buNone/>
                      </a:pPr>
                      <a:r>
                        <a:rPr lang="en-US" sz="2800" dirty="0">
                          <a:hlinkClick r:id="rId2"/>
                        </a:rPr>
                        <a:t>https://docs.python.org/3.3/library/functions.html</a:t>
                      </a:r>
                      <a:endParaRPr lang="en-US" sz="2800" dirty="0"/>
                    </a:p>
                  </a:txBody>
                  <a:tcPr marL="72527" marR="72527" marT="36258" marB="3625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rtl="0">
                        <a:buNone/>
                      </a:pPr>
                      <a:endParaRPr lang="ar-PS" sz="1800" dirty="0"/>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rtl="0">
                        <a:buNone/>
                      </a:pPr>
                      <a:endParaRPr lang="ar-PS" sz="1800" dirty="0"/>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rtl="0">
                        <a:buNone/>
                      </a:pPr>
                      <a:endParaRPr lang="ar-PS" sz="1800" dirty="0"/>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46817">
                <a:tc>
                  <a:txBody>
                    <a:bodyPr/>
                    <a:lstStyle/>
                    <a:p>
                      <a:pPr algn="l" rtl="0">
                        <a:buNone/>
                      </a:pPr>
                      <a:r>
                        <a:rPr lang="en-US" sz="1800" b="1" dirty="0">
                          <a:latin typeface="Courier New" panose="02070309020205020404" pitchFamily="49" charset="0"/>
                          <a:hlinkClick r:id="rId3" tooltip="abs"/>
                        </a:rPr>
                        <a:t>abs()</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err="1">
                          <a:latin typeface="Courier New" panose="02070309020205020404" pitchFamily="49" charset="0"/>
                          <a:hlinkClick r:id="rId4"/>
                        </a:rPr>
                        <a:t>dict</a:t>
                      </a:r>
                      <a:r>
                        <a:rPr lang="en-US" sz="1800" b="1" dirty="0">
                          <a:latin typeface="Courier New" panose="02070309020205020404" pitchFamily="49" charset="0"/>
                          <a:hlinkClick r:id="rId4"/>
                        </a:rPr>
                        <a:t>()</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a:latin typeface="Courier New" panose="02070309020205020404" pitchFamily="49" charset="0"/>
                          <a:hlinkClick r:id="rId5" tooltip="help"/>
                        </a:rPr>
                        <a:t>help()</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6" tooltip="min"/>
                        </a:rPr>
                        <a:t>min()</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err="1">
                          <a:latin typeface="Courier New" panose="02070309020205020404" pitchFamily="49" charset="0"/>
                          <a:hlinkClick r:id="rId7" tooltip="setattr"/>
                        </a:rPr>
                        <a:t>setattr</a:t>
                      </a:r>
                      <a:r>
                        <a:rPr lang="en-US" sz="1800" b="1" dirty="0">
                          <a:latin typeface="Courier New" panose="02070309020205020404" pitchFamily="49" charset="0"/>
                          <a:hlinkClick r:id="rId7" tooltip="setattr"/>
                        </a:rPr>
                        <a:t>()</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46817">
                <a:tc>
                  <a:txBody>
                    <a:bodyPr/>
                    <a:lstStyle/>
                    <a:p>
                      <a:pPr algn="l" rtl="0">
                        <a:buNone/>
                      </a:pPr>
                      <a:r>
                        <a:rPr lang="en-US" sz="1800" b="1" dirty="0">
                          <a:latin typeface="Courier New" panose="02070309020205020404" pitchFamily="49" charset="0"/>
                          <a:hlinkClick r:id="rId8" tooltip="all"/>
                        </a:rPr>
                        <a:t>all()</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9" tooltip="dir"/>
                        </a:rPr>
                        <a:t>dir()</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10" tooltip="hex"/>
                        </a:rPr>
                        <a:t>hex()</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11" tooltip="next"/>
                        </a:rPr>
                        <a:t>next()</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12" tooltip="slice"/>
                        </a:rPr>
                        <a:t>slice()</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46817">
                <a:tc>
                  <a:txBody>
                    <a:bodyPr/>
                    <a:lstStyle/>
                    <a:p>
                      <a:pPr algn="l" rtl="0">
                        <a:buNone/>
                      </a:pPr>
                      <a:r>
                        <a:rPr lang="en-US" sz="1800" b="1">
                          <a:latin typeface="Courier New" panose="02070309020205020404" pitchFamily="49" charset="0"/>
                          <a:hlinkClick r:id="rId13" tooltip="any"/>
                        </a:rPr>
                        <a:t>any()</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err="1">
                          <a:latin typeface="Courier New" panose="02070309020205020404" pitchFamily="49" charset="0"/>
                          <a:hlinkClick r:id="rId14" tooltip="divmod"/>
                        </a:rPr>
                        <a:t>divmod</a:t>
                      </a:r>
                      <a:r>
                        <a:rPr lang="en-US" sz="1800" b="1" dirty="0">
                          <a:latin typeface="Courier New" panose="02070309020205020404" pitchFamily="49" charset="0"/>
                          <a:hlinkClick r:id="rId14" tooltip="divmod"/>
                        </a:rPr>
                        <a:t>()</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15" tooltip="id"/>
                        </a:rPr>
                        <a:t>id()</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16" tooltip="object"/>
                        </a:rPr>
                        <a:t>object()</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17" tooltip="sorted"/>
                        </a:rPr>
                        <a:t>sorted()</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46817">
                <a:tc>
                  <a:txBody>
                    <a:bodyPr/>
                    <a:lstStyle/>
                    <a:p>
                      <a:pPr algn="l" rtl="0">
                        <a:buNone/>
                      </a:pPr>
                      <a:r>
                        <a:rPr lang="en-US" sz="1800" b="1">
                          <a:latin typeface="Courier New" panose="02070309020205020404" pitchFamily="49" charset="0"/>
                          <a:hlinkClick r:id="rId18" tooltip="ascii"/>
                        </a:rPr>
                        <a:t>ascii()</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a:latin typeface="Courier New" panose="02070309020205020404" pitchFamily="49" charset="0"/>
                          <a:hlinkClick r:id="rId19" tooltip="enumerate"/>
                        </a:rPr>
                        <a:t>enumerate()</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a:latin typeface="Courier New" panose="02070309020205020404" pitchFamily="49" charset="0"/>
                          <a:hlinkClick r:id="rId20" tooltip="input"/>
                        </a:rPr>
                        <a:t>input()</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21" tooltip="oct"/>
                        </a:rPr>
                        <a:t>oct()</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22" tooltip="staticmethod"/>
                        </a:rPr>
                        <a:t>staticmethod()</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46817">
                <a:tc>
                  <a:txBody>
                    <a:bodyPr/>
                    <a:lstStyle/>
                    <a:p>
                      <a:pPr algn="l" rtl="0">
                        <a:buNone/>
                      </a:pPr>
                      <a:r>
                        <a:rPr lang="en-US" sz="1800" b="1">
                          <a:latin typeface="Courier New" panose="02070309020205020404" pitchFamily="49" charset="0"/>
                          <a:hlinkClick r:id="rId23" tooltip="bin"/>
                        </a:rPr>
                        <a:t>bin()</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a:latin typeface="Courier New" panose="02070309020205020404" pitchFamily="49" charset="0"/>
                          <a:hlinkClick r:id="rId24" tooltip="eval"/>
                        </a:rPr>
                        <a:t>eval()</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a:latin typeface="Courier New" panose="02070309020205020404" pitchFamily="49" charset="0"/>
                          <a:hlinkClick r:id="rId25" tooltip="int"/>
                        </a:rPr>
                        <a:t>int()</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26" tooltip="open"/>
                        </a:rPr>
                        <a:t>open()</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27"/>
                        </a:rPr>
                        <a:t>str()</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346817">
                <a:tc>
                  <a:txBody>
                    <a:bodyPr/>
                    <a:lstStyle/>
                    <a:p>
                      <a:pPr algn="l" rtl="0">
                        <a:buNone/>
                      </a:pPr>
                      <a:r>
                        <a:rPr lang="en-US" sz="1800" b="1">
                          <a:latin typeface="Courier New" panose="02070309020205020404" pitchFamily="49" charset="0"/>
                          <a:hlinkClick r:id="rId28" tooltip="bool"/>
                        </a:rPr>
                        <a:t>bool()</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29" tooltip="exec"/>
                        </a:rPr>
                        <a:t>exec()</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err="1">
                          <a:latin typeface="Courier New" panose="02070309020205020404" pitchFamily="49" charset="0"/>
                          <a:hlinkClick r:id="rId30" tooltip="isinstance"/>
                        </a:rPr>
                        <a:t>isinstance</a:t>
                      </a:r>
                      <a:r>
                        <a:rPr lang="en-US" sz="1800" b="1" dirty="0">
                          <a:latin typeface="Courier New" panose="02070309020205020404" pitchFamily="49" charset="0"/>
                          <a:hlinkClick r:id="rId30" tooltip="isinstance"/>
                        </a:rPr>
                        <a:t>()</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err="1">
                          <a:latin typeface="Courier New" panose="02070309020205020404" pitchFamily="49" charset="0"/>
                          <a:hlinkClick r:id="rId31" tooltip="ord"/>
                        </a:rPr>
                        <a:t>ord</a:t>
                      </a:r>
                      <a:r>
                        <a:rPr lang="en-US" sz="1800" b="1" dirty="0">
                          <a:latin typeface="Courier New" panose="02070309020205020404" pitchFamily="49" charset="0"/>
                          <a:hlinkClick r:id="rId31" tooltip="ord"/>
                        </a:rPr>
                        <a:t>()</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32" tooltip="sum"/>
                        </a:rPr>
                        <a:t>sum()</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346817">
                <a:tc>
                  <a:txBody>
                    <a:bodyPr/>
                    <a:lstStyle/>
                    <a:p>
                      <a:pPr algn="l" rtl="0">
                        <a:buNone/>
                      </a:pPr>
                      <a:r>
                        <a:rPr lang="en-US" sz="1800" b="1">
                          <a:latin typeface="Courier New" panose="02070309020205020404" pitchFamily="49" charset="0"/>
                          <a:hlinkClick r:id="rId33" tooltip="bytearray"/>
                        </a:rPr>
                        <a:t>bytearray()</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34" tooltip="filter"/>
                        </a:rPr>
                        <a:t>filter()</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35" tooltip="issubclass"/>
                        </a:rPr>
                        <a:t>issubclass()</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36" tooltip="pow"/>
                        </a:rPr>
                        <a:t>pow()</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37" tooltip="super"/>
                        </a:rPr>
                        <a:t>super()</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346817">
                <a:tc>
                  <a:txBody>
                    <a:bodyPr/>
                    <a:lstStyle/>
                    <a:p>
                      <a:pPr algn="l" rtl="0">
                        <a:buNone/>
                      </a:pPr>
                      <a:r>
                        <a:rPr lang="en-US" sz="1800" b="1">
                          <a:latin typeface="Courier New" panose="02070309020205020404" pitchFamily="49" charset="0"/>
                          <a:hlinkClick r:id="rId38" tooltip="bytes"/>
                        </a:rPr>
                        <a:t>bytes()</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39" tooltip="float"/>
                        </a:rPr>
                        <a:t>float()</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40" tooltip="iter"/>
                        </a:rPr>
                        <a:t>iter()</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a:latin typeface="Courier New" panose="02070309020205020404" pitchFamily="49" charset="0"/>
                          <a:hlinkClick r:id="rId41" tooltip="print"/>
                        </a:rPr>
                        <a:t>print()</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42"/>
                        </a:rPr>
                        <a:t>tuple()</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346817">
                <a:tc>
                  <a:txBody>
                    <a:bodyPr/>
                    <a:lstStyle/>
                    <a:p>
                      <a:pPr algn="l" rtl="0">
                        <a:buNone/>
                      </a:pPr>
                      <a:r>
                        <a:rPr lang="en-US" sz="1800" b="1">
                          <a:latin typeface="Courier New" panose="02070309020205020404" pitchFamily="49" charset="0"/>
                          <a:hlinkClick r:id="rId43" tooltip="callable"/>
                        </a:rPr>
                        <a:t>callable()</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44" tooltip="format"/>
                        </a:rPr>
                        <a:t>format()</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45" tooltip="len"/>
                        </a:rPr>
                        <a:t>len()</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46" tooltip="property"/>
                        </a:rPr>
                        <a:t>property()</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a:latin typeface="Courier New" panose="02070309020205020404" pitchFamily="49" charset="0"/>
                          <a:hlinkClick r:id="rId47" tooltip="type"/>
                        </a:rPr>
                        <a:t>type()</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346817">
                <a:tc>
                  <a:txBody>
                    <a:bodyPr/>
                    <a:lstStyle/>
                    <a:p>
                      <a:pPr algn="l" rtl="0">
                        <a:buNone/>
                      </a:pPr>
                      <a:r>
                        <a:rPr lang="en-US" sz="1800" b="1">
                          <a:latin typeface="Courier New" panose="02070309020205020404" pitchFamily="49" charset="0"/>
                          <a:hlinkClick r:id="rId48" tooltip="chr"/>
                        </a:rPr>
                        <a:t>chr()</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49"/>
                        </a:rPr>
                        <a:t>frozenset()</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50"/>
                        </a:rPr>
                        <a:t>list()</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51"/>
                        </a:rPr>
                        <a:t>range()</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a:latin typeface="Courier New" panose="02070309020205020404" pitchFamily="49" charset="0"/>
                          <a:hlinkClick r:id="rId52" tooltip="vars"/>
                        </a:rPr>
                        <a:t>vars()</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r h="346817">
                <a:tc>
                  <a:txBody>
                    <a:bodyPr/>
                    <a:lstStyle/>
                    <a:p>
                      <a:pPr algn="l" rtl="0">
                        <a:buNone/>
                      </a:pPr>
                      <a:r>
                        <a:rPr lang="en-US" sz="1800" b="1">
                          <a:latin typeface="Courier New" panose="02070309020205020404" pitchFamily="49" charset="0"/>
                          <a:hlinkClick r:id="rId53" tooltip="classmethod"/>
                        </a:rPr>
                        <a:t>classmethod()</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54" tooltip="getattr"/>
                        </a:rPr>
                        <a:t>getattr()</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55" tooltip="locals"/>
                        </a:rPr>
                        <a:t>locals()</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56" tooltip="repr"/>
                        </a:rPr>
                        <a:t>repr()</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a:latin typeface="Courier New" panose="02070309020205020404" pitchFamily="49" charset="0"/>
                          <a:hlinkClick r:id="rId57" tooltip="zip"/>
                        </a:rPr>
                        <a:t>zip()</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1"/>
                  </a:ext>
                </a:extLst>
              </a:tr>
              <a:tr h="346817">
                <a:tc>
                  <a:txBody>
                    <a:bodyPr/>
                    <a:lstStyle/>
                    <a:p>
                      <a:pPr algn="l" rtl="0">
                        <a:buNone/>
                      </a:pPr>
                      <a:r>
                        <a:rPr lang="en-US" sz="1800" b="1">
                          <a:latin typeface="Courier New" panose="02070309020205020404" pitchFamily="49" charset="0"/>
                          <a:hlinkClick r:id="rId58" tooltip="compile"/>
                        </a:rPr>
                        <a:t>compile()</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59" tooltip="globals"/>
                        </a:rPr>
                        <a:t>globals()</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60" tooltip="map"/>
                        </a:rPr>
                        <a:t>map()</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61" tooltip="reversed"/>
                        </a:rPr>
                        <a:t>reversed()</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a:latin typeface="Courier New" panose="02070309020205020404" pitchFamily="49" charset="0"/>
                          <a:hlinkClick r:id="rId62" tooltip="__import__"/>
                        </a:rPr>
                        <a:t>__import__()</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2"/>
                  </a:ext>
                </a:extLst>
              </a:tr>
              <a:tr h="346817">
                <a:tc>
                  <a:txBody>
                    <a:bodyPr/>
                    <a:lstStyle/>
                    <a:p>
                      <a:pPr algn="l" rtl="0">
                        <a:buNone/>
                      </a:pPr>
                      <a:r>
                        <a:rPr lang="en-US" sz="1800" b="1">
                          <a:latin typeface="Courier New" panose="02070309020205020404" pitchFamily="49" charset="0"/>
                          <a:hlinkClick r:id="rId63" tooltip="complex"/>
                        </a:rPr>
                        <a:t>complex()</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64" tooltip="hasattr"/>
                        </a:rPr>
                        <a:t>hasattr()</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65" tooltip="max"/>
                        </a:rPr>
                        <a:t>max()</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66" tooltip="round"/>
                        </a:rPr>
                        <a:t>round()</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ar-PS" sz="1800" b="1" dirty="0"/>
                        <a:t> </a:t>
                      </a:r>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3"/>
                  </a:ext>
                </a:extLst>
              </a:tr>
              <a:tr h="346817">
                <a:tc>
                  <a:txBody>
                    <a:bodyPr/>
                    <a:lstStyle/>
                    <a:p>
                      <a:pPr algn="l" rtl="0">
                        <a:buNone/>
                      </a:pPr>
                      <a:r>
                        <a:rPr lang="en-US" sz="1800" b="1">
                          <a:latin typeface="Courier New" panose="02070309020205020404" pitchFamily="49" charset="0"/>
                          <a:hlinkClick r:id="rId67" tooltip="delattr"/>
                        </a:rPr>
                        <a:t>delattr()</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a:latin typeface="Courier New" panose="02070309020205020404" pitchFamily="49" charset="0"/>
                          <a:hlinkClick r:id="rId68" tooltip="hash"/>
                        </a:rPr>
                        <a:t>hash()</a:t>
                      </a:r>
                      <a:endParaRPr lang="en-US" sz="1800" b="1"/>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err="1">
                          <a:latin typeface="Courier New" panose="02070309020205020404" pitchFamily="49" charset="0"/>
                          <a:hlinkClick r:id="rId69"/>
                        </a:rPr>
                        <a:t>memoryview</a:t>
                      </a:r>
                      <a:r>
                        <a:rPr lang="en-US" sz="1800" b="1" dirty="0">
                          <a:latin typeface="Courier New" panose="02070309020205020404" pitchFamily="49" charset="0"/>
                          <a:hlinkClick r:id="rId69"/>
                        </a:rPr>
                        <a:t>()</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en-US" sz="1800" b="1" dirty="0">
                          <a:latin typeface="Courier New" panose="02070309020205020404" pitchFamily="49" charset="0"/>
                          <a:hlinkClick r:id="rId70"/>
                        </a:rPr>
                        <a:t>set()</a:t>
                      </a:r>
                      <a:endParaRPr lang="en-US" sz="1800" b="1" dirty="0"/>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a:buNone/>
                      </a:pPr>
                      <a:r>
                        <a:rPr lang="ar-PS" sz="1800" b="1" dirty="0"/>
                        <a:t> </a:t>
                      </a:r>
                    </a:p>
                  </a:txBody>
                  <a:tcPr marL="72527" marR="72527" marT="36258" marB="362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4"/>
                  </a:ext>
                </a:extLst>
              </a:tr>
            </a:tbl>
          </a:graphicData>
        </a:graphic>
      </p:graphicFrame>
      <p:sp>
        <p:nvSpPr>
          <p:cNvPr id="15455" name="Slide Number Placeholder 3">
            <a:extLst>
              <a:ext uri="{FF2B5EF4-FFF2-40B4-BE49-F238E27FC236}">
                <a16:creationId xmlns:a16="http://schemas.microsoft.com/office/drawing/2014/main" id="{632B8F6D-0495-213F-304C-45477F5BF43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C77A314C-A207-4103-8805-A0F468B4E525}" type="slidenum">
              <a:rPr lang="en-US" altLang="en-US" sz="1400">
                <a:latin typeface="Times New Roman" panose="02020603050405020304" pitchFamily="18" charset="0"/>
              </a:rPr>
              <a:pPr rtl="0" fontAlgn="base">
                <a:lnSpc>
                  <a:spcPct val="100000"/>
                </a:lnSpc>
                <a:spcBef>
                  <a:spcPct val="0"/>
                </a:spcBef>
                <a:spcAft>
                  <a:spcPct val="0"/>
                </a:spcAft>
                <a:buFontTx/>
                <a:buNone/>
              </a:pPr>
              <a:t>3</a:t>
            </a:fld>
            <a:endParaRPr lang="en-US" altLang="en-US" sz="1400">
              <a:latin typeface="Times New Roman" panose="02020603050405020304" pitchFamily="18" charset="0"/>
            </a:endParaRPr>
          </a:p>
        </p:txBody>
      </p:sp>
      <p:sp>
        <p:nvSpPr>
          <p:cNvPr id="15456" name="Rectangle 2">
            <a:extLst>
              <a:ext uri="{FF2B5EF4-FFF2-40B4-BE49-F238E27FC236}">
                <a16:creationId xmlns:a16="http://schemas.microsoft.com/office/drawing/2014/main" id="{CA3145B3-70CE-54BA-9496-C5B89B79AB67}"/>
              </a:ext>
            </a:extLst>
          </p:cNvPr>
          <p:cNvSpPr txBox="1">
            <a:spLocks noChangeArrowheads="1"/>
          </p:cNvSpPr>
          <p:nvPr/>
        </p:nvSpPr>
        <p:spPr bwMode="auto">
          <a:xfrm>
            <a:off x="1981200" y="228600"/>
            <a:ext cx="845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ar-PS" sz="4400" b="1">
                <a:solidFill>
                  <a:srgbClr val="C00000"/>
                </a:solidFill>
                <a:latin typeface="Calibri Light" panose="020F0302020204030204" pitchFamily="34" charset="0"/>
                <a:cs typeface="Times New Roman" panose="02020603050405020304" pitchFamily="18" charset="0"/>
              </a:rPr>
              <a:t>Built In Functions</a:t>
            </a:r>
            <a:endParaRPr lang="en-US" altLang="en-US" sz="4400" b="1">
              <a:solidFill>
                <a:srgbClr val="C00000"/>
              </a:solidFill>
              <a:latin typeface="Calibri Light" panose="020F0302020204030204" pitchFamily="34" charset="0"/>
            </a:endParaRPr>
          </a:p>
        </p:txBody>
      </p:sp>
      <p:sp>
        <p:nvSpPr>
          <p:cNvPr id="8" name="Rectangle: Rounded Corners 7">
            <a:extLst>
              <a:ext uri="{FF2B5EF4-FFF2-40B4-BE49-F238E27FC236}">
                <a16:creationId xmlns:a16="http://schemas.microsoft.com/office/drawing/2014/main" id="{81FFFBB8-9FAD-888A-DC66-BBD7C4A2E0E4}"/>
              </a:ext>
            </a:extLst>
          </p:cNvPr>
          <p:cNvSpPr/>
          <p:nvPr/>
        </p:nvSpPr>
        <p:spPr>
          <a:xfrm>
            <a:off x="2965450" y="2817813"/>
            <a:ext cx="2000250" cy="346075"/>
          </a:xfrm>
          <a:prstGeom prst="roundRect">
            <a:avLst>
              <a:gd name="adj" fmla="val 50000"/>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eaLnBrk="1" fontAlgn="auto" hangingPunct="1">
              <a:spcBef>
                <a:spcPts val="0"/>
              </a:spcBef>
              <a:spcAft>
                <a:spcPts val="0"/>
              </a:spcAft>
              <a:defRPr/>
            </a:pPr>
            <a:endParaRPr lang="ar-PS" dirty="0"/>
          </a:p>
        </p:txBody>
      </p:sp>
      <p:sp>
        <p:nvSpPr>
          <p:cNvPr id="9" name="Rectangle: Rounded Corners 8">
            <a:extLst>
              <a:ext uri="{FF2B5EF4-FFF2-40B4-BE49-F238E27FC236}">
                <a16:creationId xmlns:a16="http://schemas.microsoft.com/office/drawing/2014/main" id="{76E1CC4F-D5E6-BFA3-828B-F529D22EE444}"/>
              </a:ext>
            </a:extLst>
          </p:cNvPr>
          <p:cNvSpPr/>
          <p:nvPr/>
        </p:nvSpPr>
        <p:spPr>
          <a:xfrm>
            <a:off x="2965450" y="3843338"/>
            <a:ext cx="2000250" cy="346075"/>
          </a:xfrm>
          <a:prstGeom prst="roundRect">
            <a:avLst>
              <a:gd name="adj" fmla="val 50000"/>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eaLnBrk="1" fontAlgn="auto" hangingPunct="1">
              <a:spcBef>
                <a:spcPts val="0"/>
              </a:spcBef>
              <a:spcAft>
                <a:spcPts val="0"/>
              </a:spcAft>
              <a:defRPr/>
            </a:pPr>
            <a:endParaRPr lang="ar-PS" dirty="0"/>
          </a:p>
        </p:txBody>
      </p:sp>
      <p:sp>
        <p:nvSpPr>
          <p:cNvPr id="10" name="Rectangle: Rounded Corners 9">
            <a:extLst>
              <a:ext uri="{FF2B5EF4-FFF2-40B4-BE49-F238E27FC236}">
                <a16:creationId xmlns:a16="http://schemas.microsoft.com/office/drawing/2014/main" id="{FF008A48-E7C1-F534-A5DA-9959EF7F67A2}"/>
              </a:ext>
            </a:extLst>
          </p:cNvPr>
          <p:cNvSpPr/>
          <p:nvPr/>
        </p:nvSpPr>
        <p:spPr>
          <a:xfrm>
            <a:off x="5210175" y="2471738"/>
            <a:ext cx="2000250" cy="346075"/>
          </a:xfrm>
          <a:prstGeom prst="roundRect">
            <a:avLst>
              <a:gd name="adj" fmla="val 50000"/>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eaLnBrk="1" fontAlgn="auto" hangingPunct="1">
              <a:spcBef>
                <a:spcPts val="0"/>
              </a:spcBef>
              <a:spcAft>
                <a:spcPts val="0"/>
              </a:spcAft>
              <a:defRPr/>
            </a:pPr>
            <a:endParaRPr lang="ar-PS" dirty="0"/>
          </a:p>
        </p:txBody>
      </p:sp>
      <p:sp>
        <p:nvSpPr>
          <p:cNvPr id="11" name="Rectangle: Rounded Corners 10">
            <a:extLst>
              <a:ext uri="{FF2B5EF4-FFF2-40B4-BE49-F238E27FC236}">
                <a16:creationId xmlns:a16="http://schemas.microsoft.com/office/drawing/2014/main" id="{9667951F-8677-87E1-ED15-6A123ABE648A}"/>
              </a:ext>
            </a:extLst>
          </p:cNvPr>
          <p:cNvSpPr/>
          <p:nvPr/>
        </p:nvSpPr>
        <p:spPr>
          <a:xfrm>
            <a:off x="5210175" y="2817813"/>
            <a:ext cx="2000250" cy="346075"/>
          </a:xfrm>
          <a:prstGeom prst="roundRect">
            <a:avLst>
              <a:gd name="adj" fmla="val 50000"/>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eaLnBrk="1" fontAlgn="auto" hangingPunct="1">
              <a:spcBef>
                <a:spcPts val="0"/>
              </a:spcBef>
              <a:spcAft>
                <a:spcPts val="0"/>
              </a:spcAft>
              <a:defRPr/>
            </a:pPr>
            <a:endParaRPr lang="ar-PS" dirty="0"/>
          </a:p>
        </p:txBody>
      </p:sp>
      <p:sp>
        <p:nvSpPr>
          <p:cNvPr id="12" name="Rectangle: Rounded Corners 11">
            <a:extLst>
              <a:ext uri="{FF2B5EF4-FFF2-40B4-BE49-F238E27FC236}">
                <a16:creationId xmlns:a16="http://schemas.microsoft.com/office/drawing/2014/main" id="{97ABA2C6-A7C1-F02D-283B-78D6A3D5C62C}"/>
              </a:ext>
            </a:extLst>
          </p:cNvPr>
          <p:cNvSpPr/>
          <p:nvPr/>
        </p:nvSpPr>
        <p:spPr>
          <a:xfrm>
            <a:off x="9525000" y="2817813"/>
            <a:ext cx="2001838" cy="346075"/>
          </a:xfrm>
          <a:prstGeom prst="roundRect">
            <a:avLst>
              <a:gd name="adj" fmla="val 50000"/>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eaLnBrk="1" fontAlgn="auto" hangingPunct="1">
              <a:spcBef>
                <a:spcPts val="0"/>
              </a:spcBef>
              <a:spcAft>
                <a:spcPts val="0"/>
              </a:spcAft>
              <a:defRPr/>
            </a:pPr>
            <a:endParaRPr lang="ar-PS" dirty="0"/>
          </a:p>
        </p:txBody>
      </p:sp>
      <p:sp>
        <p:nvSpPr>
          <p:cNvPr id="13" name="Rectangle: Rounded Corners 12">
            <a:extLst>
              <a:ext uri="{FF2B5EF4-FFF2-40B4-BE49-F238E27FC236}">
                <a16:creationId xmlns:a16="http://schemas.microsoft.com/office/drawing/2014/main" id="{26FF43EA-4E11-589B-3316-58681217646A}"/>
              </a:ext>
            </a:extLst>
          </p:cNvPr>
          <p:cNvSpPr/>
          <p:nvPr/>
        </p:nvSpPr>
        <p:spPr>
          <a:xfrm>
            <a:off x="7339013" y="3857625"/>
            <a:ext cx="2000250" cy="346075"/>
          </a:xfrm>
          <a:prstGeom prst="roundRect">
            <a:avLst>
              <a:gd name="adj" fmla="val 50000"/>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eaLnBrk="1" fontAlgn="auto" hangingPunct="1">
              <a:spcBef>
                <a:spcPts val="0"/>
              </a:spcBef>
              <a:spcAft>
                <a:spcPts val="0"/>
              </a:spcAft>
              <a:defRPr/>
            </a:pPr>
            <a:endParaRPr lang="ar-P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Slide Number Placeholder 4">
            <a:extLst>
              <a:ext uri="{FF2B5EF4-FFF2-40B4-BE49-F238E27FC236}">
                <a16:creationId xmlns:a16="http://schemas.microsoft.com/office/drawing/2014/main" id="{340A94D7-C9AF-9B4E-146E-6EC5A37C504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C66F305E-73A2-4CFC-BC83-78954686C114}" type="slidenum">
              <a:rPr lang="en-US" altLang="en-US" sz="1400">
                <a:latin typeface="Times New Roman" panose="02020603050405020304" pitchFamily="18" charset="0"/>
              </a:rPr>
              <a:pPr rtl="0" fontAlgn="base">
                <a:lnSpc>
                  <a:spcPct val="100000"/>
                </a:lnSpc>
                <a:spcBef>
                  <a:spcPct val="0"/>
                </a:spcBef>
                <a:spcAft>
                  <a:spcPct val="0"/>
                </a:spcAft>
                <a:buFontTx/>
                <a:buNone/>
              </a:pPr>
              <a:t>4</a:t>
            </a:fld>
            <a:endParaRPr lang="en-US" altLang="en-US" sz="1400">
              <a:latin typeface="Times New Roman" panose="02020603050405020304" pitchFamily="18" charset="0"/>
            </a:endParaRPr>
          </a:p>
        </p:txBody>
      </p:sp>
      <p:sp>
        <p:nvSpPr>
          <p:cNvPr id="16387" name="Rectangle 3">
            <a:extLst>
              <a:ext uri="{FF2B5EF4-FFF2-40B4-BE49-F238E27FC236}">
                <a16:creationId xmlns:a16="http://schemas.microsoft.com/office/drawing/2014/main" id="{93826F55-4B17-E022-FB98-A03A53AB2A59}"/>
              </a:ext>
            </a:extLst>
          </p:cNvPr>
          <p:cNvSpPr>
            <a:spLocks noChangeArrowheads="1"/>
          </p:cNvSpPr>
          <p:nvPr/>
        </p:nvSpPr>
        <p:spPr bwMode="auto">
          <a:xfrm>
            <a:off x="1524000" y="1068388"/>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16388" name="Rectangle 2">
            <a:extLst>
              <a:ext uri="{FF2B5EF4-FFF2-40B4-BE49-F238E27FC236}">
                <a16:creationId xmlns:a16="http://schemas.microsoft.com/office/drawing/2014/main" id="{8EB805D5-D291-E85D-99BD-9F768672AD39}"/>
              </a:ext>
            </a:extLst>
          </p:cNvPr>
          <p:cNvSpPr txBox="1">
            <a:spLocks noChangeArrowheads="1"/>
          </p:cNvSpPr>
          <p:nvPr/>
        </p:nvSpPr>
        <p:spPr bwMode="auto">
          <a:xfrm>
            <a:off x="1981200" y="228600"/>
            <a:ext cx="845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The math Functions</a:t>
            </a:r>
          </a:p>
        </p:txBody>
      </p:sp>
      <p:pic>
        <p:nvPicPr>
          <p:cNvPr id="16389" name="Picture 5">
            <a:extLst>
              <a:ext uri="{FF2B5EF4-FFF2-40B4-BE49-F238E27FC236}">
                <a16:creationId xmlns:a16="http://schemas.microsoft.com/office/drawing/2014/main" id="{D26870E7-50CF-15E4-C7C3-8EE41242D9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7900" y="1154113"/>
            <a:ext cx="10712450"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6" name="Rectangle 3">
            <a:extLst>
              <a:ext uri="{FF2B5EF4-FFF2-40B4-BE49-F238E27FC236}">
                <a16:creationId xmlns:a16="http://schemas.microsoft.com/office/drawing/2014/main" id="{E1AFBA0D-3DAA-D3CF-4119-FDA0A20F663C}"/>
              </a:ext>
            </a:extLst>
          </p:cNvPr>
          <p:cNvSpPr>
            <a:spLocks noGrp="1" noChangeArrowheads="1"/>
          </p:cNvSpPr>
          <p:nvPr>
            <p:ph idx="1"/>
          </p:nvPr>
        </p:nvSpPr>
        <p:spPr>
          <a:xfrm>
            <a:off x="1752600" y="1281113"/>
            <a:ext cx="8686800" cy="5257800"/>
          </a:xfrm>
        </p:spPr>
        <p:txBody>
          <a:bodyPr rtlCol="0">
            <a:normAutofit lnSpcReduction="10000"/>
          </a:bodyPr>
          <a:lstStyle/>
          <a:p>
            <a:pPr marL="0" indent="0" algn="l" rtl="0" fontAlgn="auto">
              <a:lnSpc>
                <a:spcPct val="80000"/>
              </a:lnSpc>
              <a:spcBef>
                <a:spcPts val="600"/>
              </a:spcBef>
              <a:spcAft>
                <a:spcPts val="0"/>
              </a:spcAft>
              <a:buFont typeface="Arial" panose="020B0604020202020204" pitchFamily="34" charset="0"/>
              <a:buNone/>
              <a:defRPr/>
            </a:pPr>
            <a:r>
              <a:rPr lang="en-US" altLang="en-US" b="1" dirty="0"/>
              <a:t>&gt;&gt;&gt; </a:t>
            </a:r>
            <a:r>
              <a:rPr lang="en-US" altLang="en-US" b="1" dirty="0">
                <a:solidFill>
                  <a:srgbClr val="0070C0"/>
                </a:solidFill>
              </a:rPr>
              <a:t>max(2, 3, 4) </a:t>
            </a:r>
            <a:r>
              <a:rPr lang="en-US" altLang="en-US" b="1" dirty="0"/>
              <a:t># Returns a maximum number</a:t>
            </a:r>
          </a:p>
          <a:p>
            <a:pPr marL="0" indent="0" algn="l" rtl="0" fontAlgn="auto">
              <a:lnSpc>
                <a:spcPct val="80000"/>
              </a:lnSpc>
              <a:spcBef>
                <a:spcPts val="600"/>
              </a:spcBef>
              <a:spcAft>
                <a:spcPts val="0"/>
              </a:spcAft>
              <a:buFont typeface="Arial" panose="020B0604020202020204" pitchFamily="34" charset="0"/>
              <a:buNone/>
              <a:defRPr/>
            </a:pPr>
            <a:r>
              <a:rPr lang="en-US" altLang="en-US" b="1" dirty="0">
                <a:solidFill>
                  <a:srgbClr val="C00000"/>
                </a:solidFill>
              </a:rPr>
              <a:t>4</a:t>
            </a:r>
          </a:p>
          <a:p>
            <a:pPr marL="0" indent="0" algn="l" rtl="0" fontAlgn="auto">
              <a:lnSpc>
                <a:spcPct val="80000"/>
              </a:lnSpc>
              <a:spcBef>
                <a:spcPts val="600"/>
              </a:spcBef>
              <a:spcAft>
                <a:spcPts val="0"/>
              </a:spcAft>
              <a:buFont typeface="Arial" panose="020B0604020202020204" pitchFamily="34" charset="0"/>
              <a:buNone/>
              <a:defRPr/>
            </a:pPr>
            <a:r>
              <a:rPr lang="en-US" altLang="en-US" b="1" dirty="0"/>
              <a:t>&gt;&gt;&gt; </a:t>
            </a:r>
            <a:r>
              <a:rPr lang="en-US" altLang="en-US" b="1" dirty="0">
                <a:solidFill>
                  <a:srgbClr val="0070C0"/>
                </a:solidFill>
              </a:rPr>
              <a:t>min(2, 3, 4) </a:t>
            </a:r>
            <a:r>
              <a:rPr lang="en-US" altLang="en-US" b="1" dirty="0"/>
              <a:t># Returns a minimum number</a:t>
            </a:r>
          </a:p>
          <a:p>
            <a:pPr marL="0" indent="0" algn="l" rtl="0" fontAlgn="auto">
              <a:spcBef>
                <a:spcPts val="600"/>
              </a:spcBef>
              <a:spcAft>
                <a:spcPts val="0"/>
              </a:spcAft>
              <a:buFont typeface="Arial" panose="020B0604020202020204" pitchFamily="34" charset="0"/>
              <a:buNone/>
              <a:defRPr/>
            </a:pPr>
            <a:r>
              <a:rPr lang="en-US" altLang="en-US" b="1" dirty="0">
                <a:solidFill>
                  <a:srgbClr val="C00000"/>
                </a:solidFill>
              </a:rPr>
              <a:t>2</a:t>
            </a:r>
          </a:p>
          <a:p>
            <a:pPr marL="0" indent="0" algn="l" rtl="0" fontAlgn="auto">
              <a:lnSpc>
                <a:spcPct val="80000"/>
              </a:lnSpc>
              <a:spcBef>
                <a:spcPts val="600"/>
              </a:spcBef>
              <a:spcAft>
                <a:spcPts val="0"/>
              </a:spcAft>
              <a:buFont typeface="Arial" panose="020B0604020202020204" pitchFamily="34" charset="0"/>
              <a:buNone/>
              <a:defRPr/>
            </a:pPr>
            <a:r>
              <a:rPr lang="en-US" altLang="en-US" b="1" dirty="0"/>
              <a:t>&gt;&gt;&gt; </a:t>
            </a:r>
            <a:r>
              <a:rPr lang="en-US" altLang="en-US" b="1" dirty="0">
                <a:solidFill>
                  <a:srgbClr val="0070C0"/>
                </a:solidFill>
              </a:rPr>
              <a:t>round(3.51) </a:t>
            </a:r>
            <a:r>
              <a:rPr lang="en-US" altLang="en-US" b="1" dirty="0"/>
              <a:t># Rounds to its nearest integer</a:t>
            </a:r>
          </a:p>
          <a:p>
            <a:pPr marL="0" indent="0" algn="l" rtl="0" fontAlgn="auto">
              <a:lnSpc>
                <a:spcPct val="100000"/>
              </a:lnSpc>
              <a:spcBef>
                <a:spcPts val="600"/>
              </a:spcBef>
              <a:spcAft>
                <a:spcPts val="0"/>
              </a:spcAft>
              <a:buFont typeface="Arial" panose="020B0604020202020204" pitchFamily="34" charset="0"/>
              <a:buNone/>
              <a:defRPr/>
            </a:pPr>
            <a:r>
              <a:rPr lang="en-US" altLang="en-US" b="1" dirty="0">
                <a:solidFill>
                  <a:srgbClr val="C00000"/>
                </a:solidFill>
              </a:rPr>
              <a:t>4</a:t>
            </a:r>
          </a:p>
          <a:p>
            <a:pPr marL="0" indent="0" algn="l" rtl="0" fontAlgn="auto">
              <a:lnSpc>
                <a:spcPct val="80000"/>
              </a:lnSpc>
              <a:spcBef>
                <a:spcPts val="600"/>
              </a:spcBef>
              <a:spcAft>
                <a:spcPts val="0"/>
              </a:spcAft>
              <a:buFont typeface="Arial" panose="020B0604020202020204" pitchFamily="34" charset="0"/>
              <a:buNone/>
              <a:defRPr/>
            </a:pPr>
            <a:r>
              <a:rPr lang="en-US" altLang="en-US" b="1" dirty="0"/>
              <a:t>&gt;&gt;&gt; </a:t>
            </a:r>
            <a:r>
              <a:rPr lang="en-US" altLang="en-US" b="1" dirty="0">
                <a:solidFill>
                  <a:srgbClr val="0070C0"/>
                </a:solidFill>
              </a:rPr>
              <a:t>round(3.4) </a:t>
            </a:r>
            <a:r>
              <a:rPr lang="en-US" altLang="en-US" b="1" dirty="0"/>
              <a:t># Rounds to its nearest integer</a:t>
            </a:r>
          </a:p>
          <a:p>
            <a:pPr marL="0" indent="0" algn="l" rtl="0" fontAlgn="auto">
              <a:lnSpc>
                <a:spcPct val="110000"/>
              </a:lnSpc>
              <a:spcBef>
                <a:spcPts val="600"/>
              </a:spcBef>
              <a:spcAft>
                <a:spcPts val="0"/>
              </a:spcAft>
              <a:buFont typeface="Arial" panose="020B0604020202020204" pitchFamily="34" charset="0"/>
              <a:buNone/>
              <a:defRPr/>
            </a:pPr>
            <a:r>
              <a:rPr lang="en-US" altLang="en-US" b="1" dirty="0">
                <a:solidFill>
                  <a:srgbClr val="C00000"/>
                </a:solidFill>
              </a:rPr>
              <a:t>3</a:t>
            </a:r>
          </a:p>
          <a:p>
            <a:pPr marL="0" indent="0" algn="l" rtl="0" fontAlgn="auto">
              <a:lnSpc>
                <a:spcPct val="80000"/>
              </a:lnSpc>
              <a:spcBef>
                <a:spcPts val="600"/>
              </a:spcBef>
              <a:spcAft>
                <a:spcPts val="0"/>
              </a:spcAft>
              <a:buFont typeface="Arial" panose="020B0604020202020204" pitchFamily="34" charset="0"/>
              <a:buNone/>
              <a:defRPr/>
            </a:pPr>
            <a:r>
              <a:rPr lang="en-US" altLang="en-US" b="1" dirty="0"/>
              <a:t>&gt;&gt;&gt; </a:t>
            </a:r>
            <a:r>
              <a:rPr lang="en-US" altLang="en-US" b="1" dirty="0">
                <a:solidFill>
                  <a:srgbClr val="0070C0"/>
                </a:solidFill>
              </a:rPr>
              <a:t>abs(-3) </a:t>
            </a:r>
            <a:r>
              <a:rPr lang="en-US" altLang="en-US" b="1" dirty="0"/>
              <a:t># Returns the absolute value</a:t>
            </a:r>
          </a:p>
          <a:p>
            <a:pPr marL="0" indent="0" algn="l" rtl="0" fontAlgn="auto">
              <a:lnSpc>
                <a:spcPct val="110000"/>
              </a:lnSpc>
              <a:spcBef>
                <a:spcPts val="600"/>
              </a:spcBef>
              <a:spcAft>
                <a:spcPts val="0"/>
              </a:spcAft>
              <a:buFont typeface="Arial" panose="020B0604020202020204" pitchFamily="34" charset="0"/>
              <a:buNone/>
              <a:defRPr/>
            </a:pPr>
            <a:r>
              <a:rPr lang="en-US" altLang="en-US" b="1" dirty="0">
                <a:solidFill>
                  <a:srgbClr val="C00000"/>
                </a:solidFill>
              </a:rPr>
              <a:t>3</a:t>
            </a:r>
          </a:p>
          <a:p>
            <a:pPr marL="0" indent="0" algn="l" rtl="0" fontAlgn="auto">
              <a:lnSpc>
                <a:spcPct val="80000"/>
              </a:lnSpc>
              <a:spcBef>
                <a:spcPts val="600"/>
              </a:spcBef>
              <a:spcAft>
                <a:spcPts val="0"/>
              </a:spcAft>
              <a:buFont typeface="Arial" panose="020B0604020202020204" pitchFamily="34" charset="0"/>
              <a:buNone/>
              <a:defRPr/>
            </a:pPr>
            <a:r>
              <a:rPr lang="en-US" altLang="en-US" b="1" dirty="0"/>
              <a:t>&gt;&gt;&gt; </a:t>
            </a:r>
            <a:r>
              <a:rPr lang="en-US" altLang="en-US" b="1" dirty="0">
                <a:solidFill>
                  <a:srgbClr val="0070C0"/>
                </a:solidFill>
              </a:rPr>
              <a:t>pow(2, 3) </a:t>
            </a:r>
            <a:r>
              <a:rPr lang="en-US" altLang="en-US" b="1" dirty="0"/>
              <a:t># Same as </a:t>
            </a:r>
            <a:r>
              <a:rPr lang="en-US" altLang="en-US" b="1" dirty="0">
                <a:solidFill>
                  <a:srgbClr val="0070C0"/>
                </a:solidFill>
              </a:rPr>
              <a:t>2 ** 3</a:t>
            </a:r>
          </a:p>
          <a:p>
            <a:pPr marL="0" indent="0" algn="l" rtl="0" fontAlgn="auto">
              <a:lnSpc>
                <a:spcPct val="110000"/>
              </a:lnSpc>
              <a:spcBef>
                <a:spcPts val="600"/>
              </a:spcBef>
              <a:spcAft>
                <a:spcPts val="0"/>
              </a:spcAft>
              <a:buFont typeface="Arial" panose="020B0604020202020204" pitchFamily="34" charset="0"/>
              <a:buNone/>
              <a:defRPr/>
            </a:pPr>
            <a:r>
              <a:rPr lang="en-US" altLang="en-US" b="1" dirty="0">
                <a:solidFill>
                  <a:srgbClr val="C00000"/>
                </a:solidFill>
              </a:rPr>
              <a:t>8</a:t>
            </a:r>
          </a:p>
        </p:txBody>
      </p:sp>
      <p:sp>
        <p:nvSpPr>
          <p:cNvPr id="17411" name="Slide Number Placeholder 4">
            <a:extLst>
              <a:ext uri="{FF2B5EF4-FFF2-40B4-BE49-F238E27FC236}">
                <a16:creationId xmlns:a16="http://schemas.microsoft.com/office/drawing/2014/main" id="{F36707B5-46B5-2495-2F87-D06CF8610F0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9936BB46-D5A2-4F8D-9E17-DD5CD9B23E11}" type="slidenum">
              <a:rPr lang="en-US" altLang="en-US" sz="1400">
                <a:latin typeface="Times New Roman" panose="02020603050405020304" pitchFamily="18" charset="0"/>
              </a:rPr>
              <a:pPr rtl="0" fontAlgn="base">
                <a:lnSpc>
                  <a:spcPct val="100000"/>
                </a:lnSpc>
                <a:spcBef>
                  <a:spcPct val="0"/>
                </a:spcBef>
                <a:spcAft>
                  <a:spcPct val="0"/>
                </a:spcAft>
                <a:buFontTx/>
                <a:buNone/>
              </a:pPr>
              <a:t>5</a:t>
            </a:fld>
            <a:endParaRPr lang="en-US" altLang="en-US" sz="1400">
              <a:latin typeface="Times New Roman" panose="02020603050405020304" pitchFamily="18" charset="0"/>
            </a:endParaRPr>
          </a:p>
        </p:txBody>
      </p:sp>
      <p:sp>
        <p:nvSpPr>
          <p:cNvPr id="17412" name="Rectangle 2">
            <a:extLst>
              <a:ext uri="{FF2B5EF4-FFF2-40B4-BE49-F238E27FC236}">
                <a16:creationId xmlns:a16="http://schemas.microsoft.com/office/drawing/2014/main" id="{EE2EF87F-9842-6AB6-70C3-3CCE335E4D16}"/>
              </a:ext>
            </a:extLst>
          </p:cNvPr>
          <p:cNvSpPr txBox="1">
            <a:spLocks noChangeArrowheads="1"/>
          </p:cNvSpPr>
          <p:nvPr/>
        </p:nvSpPr>
        <p:spPr bwMode="auto">
          <a:xfrm>
            <a:off x="1981200" y="228600"/>
            <a:ext cx="845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Built-in Functions and math Module </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9" name="Content Placeholder 2">
            <a:extLst>
              <a:ext uri="{FF2B5EF4-FFF2-40B4-BE49-F238E27FC236}">
                <a16:creationId xmlns:a16="http://schemas.microsoft.com/office/drawing/2014/main" id="{0467A507-AEB5-B6DD-B020-3D7F9EED551A}"/>
              </a:ext>
            </a:extLst>
          </p:cNvPr>
          <p:cNvSpPr>
            <a:spLocks noGrp="1"/>
          </p:cNvSpPr>
          <p:nvPr>
            <p:ph idx="1"/>
          </p:nvPr>
        </p:nvSpPr>
        <p:spPr>
          <a:xfrm>
            <a:off x="1082675" y="1657350"/>
            <a:ext cx="10271125" cy="4114800"/>
          </a:xfrm>
        </p:spPr>
        <p:txBody>
          <a:bodyPr rtlCol="0">
            <a:normAutofit/>
          </a:bodyPr>
          <a:lstStyle/>
          <a:p>
            <a:pPr algn="l" rtl="0" fontAlgn="auto">
              <a:spcAft>
                <a:spcPts val="0"/>
              </a:spcAft>
              <a:defRPr/>
            </a:pPr>
            <a:r>
              <a:rPr lang="en-US" altLang="ar-PS" dirty="0"/>
              <a:t>Python has a large set of standard Modules</a:t>
            </a:r>
          </a:p>
          <a:p>
            <a:pPr algn="l" rtl="0" fontAlgn="auto">
              <a:spcAft>
                <a:spcPts val="0"/>
              </a:spcAft>
              <a:defRPr/>
            </a:pPr>
            <a:r>
              <a:rPr lang="en-US" altLang="ar-PS" dirty="0"/>
              <a:t>When you download Python, you download the standard modules</a:t>
            </a:r>
          </a:p>
          <a:p>
            <a:pPr marL="0" indent="0" algn="l" rtl="0" fontAlgn="auto">
              <a:spcAft>
                <a:spcPts val="0"/>
              </a:spcAft>
              <a:buFont typeface="Arial" panose="020B0604020202020204" pitchFamily="34" charset="0"/>
              <a:buNone/>
              <a:defRPr/>
            </a:pPr>
            <a:r>
              <a:rPr lang="en-US" altLang="ar-PS" dirty="0">
                <a:hlinkClick r:id="rId2"/>
              </a:rPr>
              <a:t>https://docs.python.org/3.3/library/index.html</a:t>
            </a:r>
            <a:r>
              <a:rPr lang="en-US" altLang="ar-PS" dirty="0"/>
              <a:t> (</a:t>
            </a:r>
            <a:r>
              <a:rPr lang="en-US" altLang="ar-PS" dirty="0">
                <a:hlinkClick r:id="rId2"/>
              </a:rPr>
              <a:t>LINK</a:t>
            </a:r>
            <a:r>
              <a:rPr lang="en-US" altLang="ar-PS" dirty="0"/>
              <a:t>)</a:t>
            </a:r>
          </a:p>
          <a:p>
            <a:pPr algn="l" rtl="0" fontAlgn="auto">
              <a:spcAft>
                <a:spcPts val="0"/>
              </a:spcAft>
              <a:defRPr/>
            </a:pPr>
            <a:r>
              <a:rPr lang="en-US" altLang="ar-PS" dirty="0"/>
              <a:t>Example the standard math module</a:t>
            </a:r>
          </a:p>
          <a:p>
            <a:pPr marL="0" indent="0" algn="l" rtl="0" fontAlgn="auto">
              <a:spcAft>
                <a:spcPts val="0"/>
              </a:spcAft>
              <a:buFont typeface="Arial" panose="020B0604020202020204" pitchFamily="34" charset="0"/>
              <a:buNone/>
              <a:defRPr/>
            </a:pPr>
            <a:r>
              <a:rPr lang="en-US" altLang="ar-PS" dirty="0">
                <a:hlinkClick r:id="rId3"/>
              </a:rPr>
              <a:t>https://docs.python.org/3.3/library/math.html</a:t>
            </a:r>
            <a:r>
              <a:rPr lang="en-US" altLang="ar-PS" dirty="0"/>
              <a:t> (</a:t>
            </a:r>
            <a:r>
              <a:rPr lang="en-US" altLang="ar-PS" dirty="0">
                <a:hlinkClick r:id="rId3"/>
              </a:rPr>
              <a:t>LINK</a:t>
            </a:r>
            <a:r>
              <a:rPr lang="en-US" altLang="ar-PS" dirty="0"/>
              <a:t>)</a:t>
            </a:r>
          </a:p>
        </p:txBody>
      </p:sp>
      <p:sp>
        <p:nvSpPr>
          <p:cNvPr id="18435" name="Slide Number Placeholder 3">
            <a:extLst>
              <a:ext uri="{FF2B5EF4-FFF2-40B4-BE49-F238E27FC236}">
                <a16:creationId xmlns:a16="http://schemas.microsoft.com/office/drawing/2014/main" id="{A28CDCD9-8A26-436B-1019-0658B153283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CAFEC7C1-0119-41E9-AEFC-9AAF8DB6012C}" type="slidenum">
              <a:rPr lang="en-US" altLang="en-US" sz="1400">
                <a:latin typeface="Times New Roman" panose="02020603050405020304" pitchFamily="18" charset="0"/>
              </a:rPr>
              <a:pPr rtl="0" fontAlgn="base">
                <a:lnSpc>
                  <a:spcPct val="100000"/>
                </a:lnSpc>
                <a:spcBef>
                  <a:spcPct val="0"/>
                </a:spcBef>
                <a:spcAft>
                  <a:spcPct val="0"/>
                </a:spcAft>
                <a:buFontTx/>
                <a:buNone/>
              </a:pPr>
              <a:t>6</a:t>
            </a:fld>
            <a:endParaRPr lang="en-US" altLang="en-US" sz="1400">
              <a:latin typeface="Times New Roman" panose="02020603050405020304" pitchFamily="18" charset="0"/>
            </a:endParaRPr>
          </a:p>
        </p:txBody>
      </p:sp>
      <p:sp>
        <p:nvSpPr>
          <p:cNvPr id="18436" name="Rectangle 2">
            <a:extLst>
              <a:ext uri="{FF2B5EF4-FFF2-40B4-BE49-F238E27FC236}">
                <a16:creationId xmlns:a16="http://schemas.microsoft.com/office/drawing/2014/main" id="{31616721-49A2-D6C4-C6F4-C0C42CE7E631}"/>
              </a:ext>
            </a:extLst>
          </p:cNvPr>
          <p:cNvSpPr txBox="1">
            <a:spLocks noChangeArrowheads="1"/>
          </p:cNvSpPr>
          <p:nvPr/>
        </p:nvSpPr>
        <p:spPr bwMode="auto">
          <a:xfrm>
            <a:off x="1981200" y="228600"/>
            <a:ext cx="845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ar-PS" sz="4400" b="1">
                <a:solidFill>
                  <a:srgbClr val="C00000"/>
                </a:solidFill>
                <a:latin typeface="Calibri Light" panose="020F0302020204030204" pitchFamily="34" charset="0"/>
                <a:cs typeface="Times New Roman" panose="02020603050405020304" pitchFamily="18" charset="0"/>
              </a:rPr>
              <a:t>Standard</a:t>
            </a:r>
            <a:r>
              <a:rPr lang="en-US" altLang="ar-PS" sz="4400">
                <a:latin typeface="Calibri Light" panose="020F0302020204030204" pitchFamily="34" charset="0"/>
                <a:cs typeface="Times New Roman" panose="02020603050405020304" pitchFamily="18" charset="0"/>
              </a:rPr>
              <a:t> </a:t>
            </a:r>
            <a:r>
              <a:rPr lang="en-US" altLang="en-US" sz="4400" b="1">
                <a:solidFill>
                  <a:srgbClr val="C00000"/>
                </a:solidFill>
                <a:latin typeface="Calibri Light" panose="020F0302020204030204" pitchFamily="34" charset="0"/>
              </a:rPr>
              <a:t>Modules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3">
            <a:extLst>
              <a:ext uri="{FF2B5EF4-FFF2-40B4-BE49-F238E27FC236}">
                <a16:creationId xmlns:a16="http://schemas.microsoft.com/office/drawing/2014/main" id="{DC6803B9-A0AD-992A-DF7F-C3C658C02A1E}"/>
              </a:ext>
            </a:extLst>
          </p:cNvPr>
          <p:cNvSpPr>
            <a:spLocks noGrp="1" noChangeArrowheads="1"/>
          </p:cNvSpPr>
          <p:nvPr>
            <p:ph idx="1"/>
          </p:nvPr>
        </p:nvSpPr>
        <p:spPr>
          <a:xfrm>
            <a:off x="569913" y="1455738"/>
            <a:ext cx="2847975" cy="2132012"/>
          </a:xfrm>
        </p:spPr>
        <p:txBody>
          <a:bodyPr/>
          <a:lstStyle/>
          <a:p>
            <a:pPr marL="0" indent="0" algn="l" rtl="0">
              <a:spcBef>
                <a:spcPct val="0"/>
              </a:spcBef>
              <a:buFont typeface="Arial" panose="020B0604020202020204" pitchFamily="34" charset="0"/>
              <a:buNone/>
            </a:pPr>
            <a:r>
              <a:rPr lang="en-US" altLang="en-US"/>
              <a:t>Given three points of a triangle, you can compute the angles using the following formula: </a:t>
            </a:r>
          </a:p>
        </p:txBody>
      </p:sp>
      <p:sp>
        <p:nvSpPr>
          <p:cNvPr id="19459" name="Slide Number Placeholder 4">
            <a:extLst>
              <a:ext uri="{FF2B5EF4-FFF2-40B4-BE49-F238E27FC236}">
                <a16:creationId xmlns:a16="http://schemas.microsoft.com/office/drawing/2014/main" id="{0D2D8779-41C0-5BA1-8E0F-ECDE263F9E9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75B3DEAE-D208-4178-8B6B-561EC5F97B34}" type="slidenum">
              <a:rPr lang="en-US" altLang="en-US" sz="1400">
                <a:latin typeface="Times New Roman" panose="02020603050405020304" pitchFamily="18" charset="0"/>
              </a:rPr>
              <a:pPr rtl="0" fontAlgn="base">
                <a:lnSpc>
                  <a:spcPct val="100000"/>
                </a:lnSpc>
                <a:spcBef>
                  <a:spcPct val="0"/>
                </a:spcBef>
                <a:spcAft>
                  <a:spcPct val="0"/>
                </a:spcAft>
                <a:buFontTx/>
                <a:buNone/>
              </a:pPr>
              <a:t>7</a:t>
            </a:fld>
            <a:endParaRPr lang="en-US" altLang="en-US" sz="1400">
              <a:latin typeface="Times New Roman" panose="02020603050405020304" pitchFamily="18" charset="0"/>
            </a:endParaRPr>
          </a:p>
        </p:txBody>
      </p:sp>
      <p:sp>
        <p:nvSpPr>
          <p:cNvPr id="19460" name="Rectangle 4">
            <a:extLst>
              <a:ext uri="{FF2B5EF4-FFF2-40B4-BE49-F238E27FC236}">
                <a16:creationId xmlns:a16="http://schemas.microsoft.com/office/drawing/2014/main" id="{4F72CE92-1973-63E0-95B7-377B12267B55}"/>
              </a:ext>
            </a:extLst>
          </p:cNvPr>
          <p:cNvSpPr>
            <a:spLocks noChangeArrowheads="1"/>
          </p:cNvSpPr>
          <p:nvPr/>
        </p:nvSpPr>
        <p:spPr bwMode="auto">
          <a:xfrm>
            <a:off x="1524000" y="-169863"/>
            <a:ext cx="184150" cy="339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19461" name="Rectangle 2">
            <a:extLst>
              <a:ext uri="{FF2B5EF4-FFF2-40B4-BE49-F238E27FC236}">
                <a16:creationId xmlns:a16="http://schemas.microsoft.com/office/drawing/2014/main" id="{4EB71F31-5D61-A421-B695-10329A77BDBC}"/>
              </a:ext>
            </a:extLst>
          </p:cNvPr>
          <p:cNvSpPr txBox="1">
            <a:spLocks noChangeArrowheads="1"/>
          </p:cNvSpPr>
          <p:nvPr/>
        </p:nvSpPr>
        <p:spPr bwMode="auto">
          <a:xfrm>
            <a:off x="1981200" y="228600"/>
            <a:ext cx="845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Problem: Compute Angles </a:t>
            </a:r>
          </a:p>
        </p:txBody>
      </p:sp>
      <p:pic>
        <p:nvPicPr>
          <p:cNvPr id="19462" name="Picture 15">
            <a:extLst>
              <a:ext uri="{FF2B5EF4-FFF2-40B4-BE49-F238E27FC236}">
                <a16:creationId xmlns:a16="http://schemas.microsoft.com/office/drawing/2014/main" id="{547FE2DA-4961-D346-3499-2E29B61A4E8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36963" y="1154113"/>
            <a:ext cx="8305800" cy="533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Rounded Corners 16">
            <a:extLst>
              <a:ext uri="{FF2B5EF4-FFF2-40B4-BE49-F238E27FC236}">
                <a16:creationId xmlns:a16="http://schemas.microsoft.com/office/drawing/2014/main" id="{B8472A78-F6A2-A34A-884F-E65A1399E43D}"/>
              </a:ext>
            </a:extLst>
          </p:cNvPr>
          <p:cNvSpPr/>
          <p:nvPr/>
        </p:nvSpPr>
        <p:spPr>
          <a:xfrm>
            <a:off x="3417888" y="2484438"/>
            <a:ext cx="8623300" cy="4002087"/>
          </a:xfrm>
          <a:prstGeom prst="roundRect">
            <a:avLst>
              <a:gd name="adj" fmla="val 7175"/>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eaLnBrk="1" fontAlgn="auto" hangingPunct="1">
              <a:spcBef>
                <a:spcPts val="0"/>
              </a:spcBef>
              <a:spcAft>
                <a:spcPts val="0"/>
              </a:spcAft>
              <a:defRPr/>
            </a:pPr>
            <a:endParaRPr lang="ar-P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3">
            <a:extLst>
              <a:ext uri="{FF2B5EF4-FFF2-40B4-BE49-F238E27FC236}">
                <a16:creationId xmlns:a16="http://schemas.microsoft.com/office/drawing/2014/main" id="{7F956564-D9DD-A47A-852E-30E84750CE90}"/>
              </a:ext>
            </a:extLst>
          </p:cNvPr>
          <p:cNvSpPr>
            <a:spLocks noGrp="1" noChangeArrowheads="1"/>
          </p:cNvSpPr>
          <p:nvPr>
            <p:ph idx="1"/>
          </p:nvPr>
        </p:nvSpPr>
        <p:spPr>
          <a:xfrm>
            <a:off x="3055938" y="2614613"/>
            <a:ext cx="8297862" cy="1608137"/>
          </a:xfrm>
          <a:solidFill>
            <a:schemeClr val="bg1"/>
          </a:solidFill>
        </p:spPr>
        <p:txBody>
          <a:bodyPr/>
          <a:lstStyle/>
          <a:p>
            <a:pPr algn="l" rtl="0">
              <a:lnSpc>
                <a:spcPct val="80000"/>
              </a:lnSpc>
              <a:buFont typeface="Monotype Sorts" pitchFamily="2" charset="2"/>
              <a:buNone/>
            </a:pPr>
            <a:r>
              <a:rPr lang="en-US" altLang="en-US" sz="2000">
                <a:solidFill>
                  <a:srgbClr val="002060"/>
                </a:solidFill>
                <a:latin typeface="Courier New" panose="02070309020205020404" pitchFamily="49" charset="0"/>
              </a:rPr>
              <a:t>letter = 'A' # Same as letter = "A" </a:t>
            </a:r>
          </a:p>
          <a:p>
            <a:pPr algn="l" rtl="0">
              <a:lnSpc>
                <a:spcPct val="80000"/>
              </a:lnSpc>
              <a:buFont typeface="Monotype Sorts" pitchFamily="2" charset="2"/>
              <a:buNone/>
            </a:pPr>
            <a:r>
              <a:rPr lang="en-US" altLang="en-US" sz="2000">
                <a:solidFill>
                  <a:srgbClr val="002060"/>
                </a:solidFill>
                <a:latin typeface="Courier New" panose="02070309020205020404" pitchFamily="49" charset="0"/>
              </a:rPr>
              <a:t>numChar = '4' # Same as numChar = "4" </a:t>
            </a:r>
          </a:p>
          <a:p>
            <a:pPr algn="l" rtl="0">
              <a:lnSpc>
                <a:spcPct val="80000"/>
              </a:lnSpc>
              <a:buFont typeface="Monotype Sorts" pitchFamily="2" charset="2"/>
              <a:buNone/>
            </a:pPr>
            <a:r>
              <a:rPr lang="en-US" altLang="en-US" sz="2000">
                <a:solidFill>
                  <a:srgbClr val="002060"/>
                </a:solidFill>
                <a:latin typeface="Courier New" panose="02070309020205020404" pitchFamily="49" charset="0"/>
              </a:rPr>
              <a:t>message = "Good morning" </a:t>
            </a:r>
          </a:p>
          <a:p>
            <a:pPr algn="l" rtl="0">
              <a:lnSpc>
                <a:spcPct val="80000"/>
              </a:lnSpc>
              <a:buFont typeface="Monotype Sorts" pitchFamily="2" charset="2"/>
              <a:buNone/>
            </a:pPr>
            <a:r>
              <a:rPr lang="en-US" altLang="en-US" sz="2000">
                <a:solidFill>
                  <a:srgbClr val="002060"/>
                </a:solidFill>
                <a:latin typeface="Courier New" panose="02070309020205020404" pitchFamily="49" charset="0"/>
              </a:rPr>
              <a:t># Same as message = 'Good morning' </a:t>
            </a:r>
          </a:p>
        </p:txBody>
      </p:sp>
      <p:sp>
        <p:nvSpPr>
          <p:cNvPr id="20483" name="Slide Number Placeholder 4">
            <a:extLst>
              <a:ext uri="{FF2B5EF4-FFF2-40B4-BE49-F238E27FC236}">
                <a16:creationId xmlns:a16="http://schemas.microsoft.com/office/drawing/2014/main" id="{EF490A01-8077-0D01-F49B-48A90919470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B547F7AE-E786-4F38-8D48-F635390EBCDC}" type="slidenum">
              <a:rPr lang="en-US" altLang="en-US" sz="1400">
                <a:latin typeface="Times New Roman" panose="02020603050405020304" pitchFamily="18" charset="0"/>
              </a:rPr>
              <a:pPr rtl="0" fontAlgn="base">
                <a:lnSpc>
                  <a:spcPct val="100000"/>
                </a:lnSpc>
                <a:spcBef>
                  <a:spcPct val="0"/>
                </a:spcBef>
                <a:spcAft>
                  <a:spcPct val="0"/>
                </a:spcAft>
                <a:buFontTx/>
                <a:buNone/>
              </a:pPr>
              <a:t>8</a:t>
            </a:fld>
            <a:endParaRPr lang="en-US" altLang="en-US" sz="1400">
              <a:latin typeface="Times New Roman" panose="02020603050405020304" pitchFamily="18" charset="0"/>
            </a:endParaRPr>
          </a:p>
        </p:txBody>
      </p:sp>
      <p:sp>
        <p:nvSpPr>
          <p:cNvPr id="20484" name="Rectangle 7">
            <a:extLst>
              <a:ext uri="{FF2B5EF4-FFF2-40B4-BE49-F238E27FC236}">
                <a16:creationId xmlns:a16="http://schemas.microsoft.com/office/drawing/2014/main" id="{2C836ADA-D743-12E6-B47A-0CA63F3B0573}"/>
              </a:ext>
            </a:extLst>
          </p:cNvPr>
          <p:cNvSpPr>
            <a:spLocks noChangeArrowheads="1"/>
          </p:cNvSpPr>
          <p:nvPr/>
        </p:nvSpPr>
        <p:spPr bwMode="auto">
          <a:xfrm>
            <a:off x="1289050" y="1103313"/>
            <a:ext cx="100647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rtl="0" eaLnBrk="1" hangingPunct="1">
              <a:lnSpc>
                <a:spcPct val="100000"/>
              </a:lnSpc>
              <a:spcBef>
                <a:spcPct val="20000"/>
              </a:spcBef>
              <a:buClr>
                <a:schemeClr val="tx2"/>
              </a:buClr>
              <a:buSzPct val="75000"/>
              <a:buFont typeface="Monotype Sorts" pitchFamily="2" charset="2"/>
              <a:buNone/>
            </a:pPr>
            <a:r>
              <a:rPr lang="en-US" altLang="en-US">
                <a:latin typeface="Times New Roman" panose="02020603050405020304" pitchFamily="18" charset="0"/>
              </a:rPr>
              <a:t>A string is a sequence of characters. </a:t>
            </a:r>
            <a:r>
              <a:rPr lang="en-US" altLang="en-US" i="1">
                <a:latin typeface="Times New Roman" panose="02020603050405020304" pitchFamily="18" charset="0"/>
              </a:rPr>
              <a:t>String</a:t>
            </a:r>
            <a:r>
              <a:rPr lang="en-US" altLang="en-US">
                <a:latin typeface="Times New Roman" panose="02020603050405020304" pitchFamily="18" charset="0"/>
              </a:rPr>
              <a:t> literals can be enclosed in matching </a:t>
            </a:r>
            <a:r>
              <a:rPr lang="en-US" altLang="en-US" i="1">
                <a:solidFill>
                  <a:srgbClr val="0070C0"/>
                </a:solidFill>
                <a:latin typeface="Times New Roman" panose="02020603050405020304" pitchFamily="18" charset="0"/>
              </a:rPr>
              <a:t>single quotes</a:t>
            </a:r>
            <a:r>
              <a:rPr lang="en-US" altLang="en-US">
                <a:solidFill>
                  <a:srgbClr val="0070C0"/>
                </a:solidFill>
                <a:latin typeface="Times New Roman" panose="02020603050405020304" pitchFamily="18" charset="0"/>
              </a:rPr>
              <a:t> (') </a:t>
            </a:r>
            <a:r>
              <a:rPr lang="en-US" altLang="en-US">
                <a:latin typeface="Times New Roman" panose="02020603050405020304" pitchFamily="18" charset="0"/>
              </a:rPr>
              <a:t>or </a:t>
            </a:r>
            <a:r>
              <a:rPr lang="en-US" altLang="en-US" i="1">
                <a:solidFill>
                  <a:srgbClr val="FF0000"/>
                </a:solidFill>
                <a:latin typeface="Times New Roman" panose="02020603050405020304" pitchFamily="18" charset="0"/>
              </a:rPr>
              <a:t>double quotes</a:t>
            </a:r>
            <a:r>
              <a:rPr lang="en-US" altLang="en-US">
                <a:solidFill>
                  <a:srgbClr val="FF0000"/>
                </a:solidFill>
                <a:latin typeface="Times New Roman" panose="02020603050405020304" pitchFamily="18" charset="0"/>
              </a:rPr>
              <a:t> ("). </a:t>
            </a:r>
            <a:r>
              <a:rPr lang="en-US" altLang="en-US">
                <a:latin typeface="Times New Roman" panose="02020603050405020304" pitchFamily="18" charset="0"/>
              </a:rPr>
              <a:t>Python does not have a data type for characters. A single-character string represents a character. </a:t>
            </a:r>
          </a:p>
        </p:txBody>
      </p:sp>
      <p:sp>
        <p:nvSpPr>
          <p:cNvPr id="20485" name="Rectangle 2">
            <a:extLst>
              <a:ext uri="{FF2B5EF4-FFF2-40B4-BE49-F238E27FC236}">
                <a16:creationId xmlns:a16="http://schemas.microsoft.com/office/drawing/2014/main" id="{B01C9D11-8ED7-0AF0-53B5-C53327464BA5}"/>
              </a:ext>
            </a:extLst>
          </p:cNvPr>
          <p:cNvSpPr txBox="1">
            <a:spLocks noChangeArrowheads="1"/>
          </p:cNvSpPr>
          <p:nvPr/>
        </p:nvSpPr>
        <p:spPr bwMode="auto">
          <a:xfrm>
            <a:off x="1981200" y="228600"/>
            <a:ext cx="845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Strings and Characters</a:t>
            </a:r>
          </a:p>
        </p:txBody>
      </p:sp>
      <p:sp>
        <p:nvSpPr>
          <p:cNvPr id="3" name="Text Box 7">
            <a:extLst>
              <a:ext uri="{FF2B5EF4-FFF2-40B4-BE49-F238E27FC236}">
                <a16:creationId xmlns:a16="http://schemas.microsoft.com/office/drawing/2014/main" id="{506A68B2-D724-2118-369C-25897FBB02BD}"/>
              </a:ext>
            </a:extLst>
          </p:cNvPr>
          <p:cNvSpPr txBox="1">
            <a:spLocks noChangeArrowheads="1"/>
          </p:cNvSpPr>
          <p:nvPr/>
        </p:nvSpPr>
        <p:spPr bwMode="auto">
          <a:xfrm>
            <a:off x="1289050" y="4249738"/>
            <a:ext cx="10612438" cy="2247900"/>
          </a:xfrm>
          <a:prstGeom prst="rect">
            <a:avLst/>
          </a:prstGeom>
          <a:noFill/>
          <a:ln>
            <a:noFill/>
          </a:ln>
          <a:effectLst/>
        </p:spPr>
        <p:txBody>
          <a:bodyPr>
            <a:spAutoFit/>
          </a:bodyPr>
          <a:lstStyle>
            <a:lvl1pPr>
              <a:spcBef>
                <a:spcPct val="20000"/>
              </a:spcBef>
              <a:buClr>
                <a:schemeClr val="tx2"/>
              </a:buClr>
              <a:buSzPct val="75000"/>
              <a:buFont typeface="Monotype Sorts" pitchFamily="2" charset="2"/>
              <a:buChar char="F"/>
              <a:tabLst>
                <a:tab pos="4229100" algn="l"/>
                <a:tab pos="5600700" algn="l"/>
              </a:tabLst>
              <a:defRPr sz="3200">
                <a:solidFill>
                  <a:schemeClr val="tx1"/>
                </a:solidFill>
                <a:latin typeface="Times New Roman" panose="02020603050405020304" pitchFamily="18" charset="0"/>
              </a:defRPr>
            </a:lvl1pPr>
            <a:lvl2pPr marL="742950" indent="-285750">
              <a:spcBef>
                <a:spcPct val="20000"/>
              </a:spcBef>
              <a:buClr>
                <a:schemeClr val="tx1"/>
              </a:buClr>
              <a:buChar char="–"/>
              <a:tabLst>
                <a:tab pos="4229100" algn="l"/>
                <a:tab pos="5600700" algn="l"/>
              </a:tabLst>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tabLst>
                <a:tab pos="4229100" algn="l"/>
                <a:tab pos="5600700" algn="l"/>
              </a:tabLst>
              <a:defRPr sz="2400">
                <a:solidFill>
                  <a:schemeClr val="tx1"/>
                </a:solidFill>
                <a:latin typeface="Times New Roman" panose="02020603050405020304" pitchFamily="18" charset="0"/>
              </a:defRPr>
            </a:lvl3pPr>
            <a:lvl4pPr marL="1600200" indent="-228600">
              <a:spcBef>
                <a:spcPct val="20000"/>
              </a:spcBef>
              <a:buClr>
                <a:schemeClr val="tx1"/>
              </a:buClr>
              <a:buChar char="–"/>
              <a:tabLst>
                <a:tab pos="4229100" algn="l"/>
                <a:tab pos="5600700" algn="l"/>
              </a:tabLst>
              <a:defRPr sz="2000">
                <a:solidFill>
                  <a:schemeClr val="tx1"/>
                </a:solidFill>
                <a:latin typeface="Times New Roman" panose="02020603050405020304" pitchFamily="18" charset="0"/>
              </a:defRPr>
            </a:lvl4pPr>
            <a:lvl5pPr marL="2057400" indent="-228600">
              <a:spcBef>
                <a:spcPct val="20000"/>
              </a:spcBef>
              <a:buClr>
                <a:schemeClr val="tx2"/>
              </a:buClr>
              <a:buChar char="•"/>
              <a:tabLst>
                <a:tab pos="4229100" algn="l"/>
                <a:tab pos="560070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tabLst>
                <a:tab pos="4229100" algn="l"/>
                <a:tab pos="560070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tabLst>
                <a:tab pos="4229100" algn="l"/>
                <a:tab pos="560070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tabLst>
                <a:tab pos="4229100" algn="l"/>
                <a:tab pos="560070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tabLst>
                <a:tab pos="4229100" algn="l"/>
                <a:tab pos="5600700" algn="l"/>
              </a:tabLst>
              <a:defRPr sz="2000">
                <a:solidFill>
                  <a:schemeClr val="tx1"/>
                </a:solidFill>
                <a:latin typeface="Times New Roman" panose="02020603050405020304" pitchFamily="18" charset="0"/>
              </a:defRPr>
            </a:lvl9pPr>
          </a:lstStyle>
          <a:p>
            <a:pPr eaLnBrk="1" fontAlgn="auto" hangingPunct="1">
              <a:spcBef>
                <a:spcPct val="50000"/>
              </a:spcBef>
              <a:spcAft>
                <a:spcPts val="0"/>
              </a:spcAft>
              <a:buClrTx/>
              <a:buSzTx/>
              <a:buFontTx/>
              <a:buNone/>
              <a:defRPr/>
            </a:pPr>
            <a:r>
              <a:rPr lang="en-US" altLang="en-US" sz="2800" u="sng" dirty="0"/>
              <a:t>For consistency, </a:t>
            </a:r>
            <a:r>
              <a:rPr lang="en-US" altLang="en-US" sz="2800" dirty="0"/>
              <a:t>this book uses </a:t>
            </a:r>
            <a:r>
              <a:rPr lang="en-US" altLang="en-US" sz="2800" dirty="0">
                <a:solidFill>
                  <a:srgbClr val="FF0000"/>
                </a:solidFill>
              </a:rPr>
              <a:t>double quotes for a string with more than one character </a:t>
            </a:r>
            <a:r>
              <a:rPr lang="en-US" altLang="en-US" sz="2800" dirty="0"/>
              <a:t>and </a:t>
            </a:r>
            <a:r>
              <a:rPr lang="en-US" altLang="en-US" sz="2800" dirty="0">
                <a:solidFill>
                  <a:srgbClr val="0070C0"/>
                </a:solidFill>
              </a:rPr>
              <a:t>single quotes for a string with a single character or an empty string. </a:t>
            </a:r>
            <a:r>
              <a:rPr lang="en-US" altLang="en-US" sz="2800" dirty="0"/>
              <a:t>This convention is consistent with other programming languages. So, </a:t>
            </a:r>
            <a:r>
              <a:rPr lang="en-US" altLang="en-US" sz="2800" dirty="0">
                <a:solidFill>
                  <a:schemeClr val="accent4">
                    <a:lumMod val="50000"/>
                  </a:schemeClr>
                </a:solidFill>
              </a:rPr>
              <a:t>it will be easy to convert a Python program to a program written in other languages</a:t>
            </a:r>
            <a:r>
              <a:rPr lang="en-US" altLang="en-US" sz="2800" dirty="0"/>
              <a:t>.</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Slide Number Placeholder 4">
            <a:extLst>
              <a:ext uri="{FF2B5EF4-FFF2-40B4-BE49-F238E27FC236}">
                <a16:creationId xmlns:a16="http://schemas.microsoft.com/office/drawing/2014/main" id="{8BFB7C40-97E6-AAAA-3F29-9ED1E1FDD30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B023643B-DF28-431E-8664-4C616B072E24}" type="slidenum">
              <a:rPr lang="en-US" altLang="en-US" sz="1400">
                <a:latin typeface="Times New Roman" panose="02020603050405020304" pitchFamily="18" charset="0"/>
              </a:rPr>
              <a:pPr rtl="0" fontAlgn="base">
                <a:lnSpc>
                  <a:spcPct val="100000"/>
                </a:lnSpc>
                <a:spcBef>
                  <a:spcPct val="0"/>
                </a:spcBef>
                <a:spcAft>
                  <a:spcPct val="0"/>
                </a:spcAft>
                <a:buFontTx/>
                <a:buNone/>
              </a:pPr>
              <a:t>9</a:t>
            </a:fld>
            <a:endParaRPr lang="en-US" altLang="en-US" sz="1400">
              <a:latin typeface="Times New Roman" panose="02020603050405020304" pitchFamily="18" charset="0"/>
            </a:endParaRPr>
          </a:p>
        </p:txBody>
      </p:sp>
      <p:sp>
        <p:nvSpPr>
          <p:cNvPr id="21507" name="Text Box 3">
            <a:extLst>
              <a:ext uri="{FF2B5EF4-FFF2-40B4-BE49-F238E27FC236}">
                <a16:creationId xmlns:a16="http://schemas.microsoft.com/office/drawing/2014/main" id="{89EED494-B4C4-6952-AD9C-4C3D32B5484B}"/>
              </a:ext>
            </a:extLst>
          </p:cNvPr>
          <p:cNvSpPr txBox="1">
            <a:spLocks noChangeArrowheads="1"/>
          </p:cNvSpPr>
          <p:nvPr/>
        </p:nvSpPr>
        <p:spPr bwMode="auto">
          <a:xfrm>
            <a:off x="1476375" y="1230313"/>
            <a:ext cx="10045700" cy="144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tabLst>
                <a:tab pos="4229100" algn="l"/>
                <a:tab pos="5600700" algn="l"/>
              </a:tabLst>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tabLst>
                <a:tab pos="4229100" algn="l"/>
                <a:tab pos="5600700" algn="l"/>
              </a:tabLst>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tabLst>
                <a:tab pos="4229100" algn="l"/>
                <a:tab pos="5600700" algn="l"/>
              </a:tabLst>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tabLst>
                <a:tab pos="4229100" algn="l"/>
                <a:tab pos="5600700" algn="l"/>
              </a:tabLst>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tabLst>
                <a:tab pos="4229100" algn="l"/>
                <a:tab pos="5600700" algn="l"/>
              </a:tabLst>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a:latin typeface="Times New Roman" panose="02020603050405020304" pitchFamily="18" charset="0"/>
                <a:cs typeface="Times New Roman" panose="02020603050405020304" pitchFamily="18" charset="0"/>
              </a:rPr>
              <a:t>Python characters use </a:t>
            </a:r>
            <a:r>
              <a:rPr lang="en-US" altLang="en-US" sz="3200" i="1">
                <a:solidFill>
                  <a:srgbClr val="C00000"/>
                </a:solidFill>
                <a:latin typeface="Times New Roman" panose="02020603050405020304" pitchFamily="18" charset="0"/>
                <a:cs typeface="Times New Roman" panose="02020603050405020304" pitchFamily="18" charset="0"/>
              </a:rPr>
              <a:t>Unicode</a:t>
            </a:r>
            <a:r>
              <a:rPr lang="en-US" altLang="en-US">
                <a:latin typeface="Times New Roman" panose="02020603050405020304" pitchFamily="18" charset="0"/>
                <a:cs typeface="Times New Roman" panose="02020603050405020304" pitchFamily="18" charset="0"/>
              </a:rPr>
              <a:t>, a 16-bit encoding scheme Python supports Unicode. Unicode is an encoding scheme for representing international characters. </a:t>
            </a:r>
            <a:r>
              <a:rPr lang="en-US" altLang="en-US">
                <a:solidFill>
                  <a:srgbClr val="C00000"/>
                </a:solidFill>
                <a:latin typeface="Times New Roman" panose="02020603050405020304" pitchFamily="18" charset="0"/>
                <a:cs typeface="Times New Roman" panose="02020603050405020304" pitchFamily="18" charset="0"/>
              </a:rPr>
              <a:t>ASCII</a:t>
            </a:r>
            <a:r>
              <a:rPr lang="en-US" altLang="en-US">
                <a:latin typeface="Times New Roman" panose="02020603050405020304" pitchFamily="18" charset="0"/>
                <a:cs typeface="Times New Roman" panose="02020603050405020304" pitchFamily="18" charset="0"/>
              </a:rPr>
              <a:t> is a small subset of Unicode. </a:t>
            </a:r>
          </a:p>
        </p:txBody>
      </p:sp>
      <p:sp>
        <p:nvSpPr>
          <p:cNvPr id="21508" name="Rectangle 2">
            <a:extLst>
              <a:ext uri="{FF2B5EF4-FFF2-40B4-BE49-F238E27FC236}">
                <a16:creationId xmlns:a16="http://schemas.microsoft.com/office/drawing/2014/main" id="{5300EA2C-02E5-0D7A-0290-FEC891470FBF}"/>
              </a:ext>
            </a:extLst>
          </p:cNvPr>
          <p:cNvSpPr txBox="1">
            <a:spLocks noChangeArrowheads="1"/>
          </p:cNvSpPr>
          <p:nvPr/>
        </p:nvSpPr>
        <p:spPr bwMode="auto">
          <a:xfrm>
            <a:off x="1981200" y="228600"/>
            <a:ext cx="845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Unicode and ASCII Code</a:t>
            </a:r>
          </a:p>
        </p:txBody>
      </p:sp>
      <p:pic>
        <p:nvPicPr>
          <p:cNvPr id="21509" name="Picture 5">
            <a:extLst>
              <a:ext uri="{FF2B5EF4-FFF2-40B4-BE49-F238E27FC236}">
                <a16:creationId xmlns:a16="http://schemas.microsoft.com/office/drawing/2014/main" id="{6C4E53CA-BD35-A9F0-8FDD-45FF7076CE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3788" y="2841625"/>
            <a:ext cx="757555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Slide Number Placeholder 4">
            <a:extLst>
              <a:ext uri="{FF2B5EF4-FFF2-40B4-BE49-F238E27FC236}">
                <a16:creationId xmlns:a16="http://schemas.microsoft.com/office/drawing/2014/main" id="{A77FF743-2ED0-9F92-9149-A00F1C01755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678CA699-7115-497B-A686-F0BB5801D776}" type="slidenum">
              <a:rPr lang="en-US" altLang="en-US" sz="1400">
                <a:latin typeface="Times New Roman" panose="02020603050405020304" pitchFamily="18" charset="0"/>
              </a:rPr>
              <a:pPr rtl="0" fontAlgn="base">
                <a:lnSpc>
                  <a:spcPct val="100000"/>
                </a:lnSpc>
                <a:spcBef>
                  <a:spcPct val="0"/>
                </a:spcBef>
                <a:spcAft>
                  <a:spcPct val="0"/>
                </a:spcAft>
                <a:buFontTx/>
                <a:buNone/>
              </a:pPr>
              <a:t>10</a:t>
            </a:fld>
            <a:endParaRPr lang="en-US" altLang="en-US" sz="1400">
              <a:latin typeface="Times New Roman" panose="02020603050405020304" pitchFamily="18" charset="0"/>
            </a:endParaRPr>
          </a:p>
        </p:txBody>
      </p:sp>
      <p:sp>
        <p:nvSpPr>
          <p:cNvPr id="22531" name="Text Box 3">
            <a:extLst>
              <a:ext uri="{FF2B5EF4-FFF2-40B4-BE49-F238E27FC236}">
                <a16:creationId xmlns:a16="http://schemas.microsoft.com/office/drawing/2014/main" id="{984ECDF0-4B88-65D6-4EF6-DE86DE0946F9}"/>
              </a:ext>
            </a:extLst>
          </p:cNvPr>
          <p:cNvSpPr txBox="1">
            <a:spLocks noChangeArrowheads="1"/>
          </p:cNvSpPr>
          <p:nvPr/>
        </p:nvSpPr>
        <p:spPr bwMode="auto">
          <a:xfrm>
            <a:off x="1752600" y="1143000"/>
            <a:ext cx="86868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tabLst>
                <a:tab pos="4229100" algn="l"/>
                <a:tab pos="5600700" algn="l"/>
              </a:tabLst>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tabLst>
                <a:tab pos="4229100" algn="l"/>
                <a:tab pos="5600700" algn="l"/>
              </a:tabLst>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tabLst>
                <a:tab pos="4229100" algn="l"/>
                <a:tab pos="5600700" algn="l"/>
              </a:tabLst>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tabLst>
                <a:tab pos="4229100" algn="l"/>
                <a:tab pos="5600700" algn="l"/>
              </a:tabLst>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tabLst>
                <a:tab pos="4229100" algn="l"/>
                <a:tab pos="5600700" algn="l"/>
              </a:tabLst>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endParaRPr lang="en-US" altLang="en-US" sz="2600">
              <a:latin typeface="Courier New" panose="02070309020205020404" pitchFamily="49" charset="0"/>
            </a:endParaRPr>
          </a:p>
        </p:txBody>
      </p:sp>
      <p:sp>
        <p:nvSpPr>
          <p:cNvPr id="22532" name="Text Box 4">
            <a:extLst>
              <a:ext uri="{FF2B5EF4-FFF2-40B4-BE49-F238E27FC236}">
                <a16:creationId xmlns:a16="http://schemas.microsoft.com/office/drawing/2014/main" id="{B52A6BFF-0871-7D9C-1A8C-A9B4F2D4B908}"/>
              </a:ext>
            </a:extLst>
          </p:cNvPr>
          <p:cNvSpPr txBox="1">
            <a:spLocks noChangeArrowheads="1"/>
          </p:cNvSpPr>
          <p:nvPr/>
        </p:nvSpPr>
        <p:spPr bwMode="auto">
          <a:xfrm>
            <a:off x="1169988" y="1108075"/>
            <a:ext cx="105156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a:latin typeface="Times New Roman" panose="02020603050405020304" pitchFamily="18" charset="0"/>
              </a:rPr>
              <a:t>ASCII Character Set is a subset of the Unicode from \u0000 to \u007f</a:t>
            </a:r>
          </a:p>
        </p:txBody>
      </p:sp>
      <p:sp>
        <p:nvSpPr>
          <p:cNvPr id="22533" name="Rectangle 2">
            <a:extLst>
              <a:ext uri="{FF2B5EF4-FFF2-40B4-BE49-F238E27FC236}">
                <a16:creationId xmlns:a16="http://schemas.microsoft.com/office/drawing/2014/main" id="{433E8F2D-7DFF-EF29-310B-257096EFDE7B}"/>
              </a:ext>
            </a:extLst>
          </p:cNvPr>
          <p:cNvSpPr txBox="1">
            <a:spLocks noChangeArrowheads="1"/>
          </p:cNvSpPr>
          <p:nvPr/>
        </p:nvSpPr>
        <p:spPr bwMode="auto">
          <a:xfrm>
            <a:off x="1981200" y="228600"/>
            <a:ext cx="845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Appendix B: ASCII Character Set</a:t>
            </a:r>
          </a:p>
        </p:txBody>
      </p:sp>
      <p:pic>
        <p:nvPicPr>
          <p:cNvPr id="22534" name="Picture 3">
            <a:extLst>
              <a:ext uri="{FF2B5EF4-FFF2-40B4-BE49-F238E27FC236}">
                <a16:creationId xmlns:a16="http://schemas.microsoft.com/office/drawing/2014/main" id="{A70265C5-7003-2DE0-A3A7-D99F83C594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624013"/>
            <a:ext cx="9986963" cy="491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Slide Number Placeholder 4">
            <a:extLst>
              <a:ext uri="{FF2B5EF4-FFF2-40B4-BE49-F238E27FC236}">
                <a16:creationId xmlns:a16="http://schemas.microsoft.com/office/drawing/2014/main" id="{9B3609DC-906C-6F20-4A2E-2DC19F31E9C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BE54085A-6CB2-48B2-B668-35190DB58F8D}" type="slidenum">
              <a:rPr lang="en-US" altLang="en-US" sz="1400">
                <a:latin typeface="Times New Roman" panose="02020603050405020304" pitchFamily="18" charset="0"/>
              </a:rPr>
              <a:pPr rtl="0" fontAlgn="base">
                <a:lnSpc>
                  <a:spcPct val="100000"/>
                </a:lnSpc>
                <a:spcBef>
                  <a:spcPct val="0"/>
                </a:spcBef>
                <a:spcAft>
                  <a:spcPct val="0"/>
                </a:spcAft>
                <a:buFontTx/>
                <a:buNone/>
              </a:pPr>
              <a:t>11</a:t>
            </a:fld>
            <a:endParaRPr lang="en-US" altLang="en-US" sz="1400">
              <a:latin typeface="Times New Roman" panose="02020603050405020304" pitchFamily="18" charset="0"/>
            </a:endParaRPr>
          </a:p>
        </p:txBody>
      </p:sp>
      <p:sp>
        <p:nvSpPr>
          <p:cNvPr id="23555" name="Text Box 3">
            <a:extLst>
              <a:ext uri="{FF2B5EF4-FFF2-40B4-BE49-F238E27FC236}">
                <a16:creationId xmlns:a16="http://schemas.microsoft.com/office/drawing/2014/main" id="{0857C974-2594-C10E-A6EC-7F6EF87F811E}"/>
              </a:ext>
            </a:extLst>
          </p:cNvPr>
          <p:cNvSpPr txBox="1">
            <a:spLocks noChangeArrowheads="1"/>
          </p:cNvSpPr>
          <p:nvPr/>
        </p:nvSpPr>
        <p:spPr bwMode="auto">
          <a:xfrm>
            <a:off x="1752600" y="1143000"/>
            <a:ext cx="86868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tabLst>
                <a:tab pos="4229100" algn="l"/>
                <a:tab pos="5600700" algn="l"/>
              </a:tabLst>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tabLst>
                <a:tab pos="4229100" algn="l"/>
                <a:tab pos="5600700" algn="l"/>
              </a:tabLst>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tabLst>
                <a:tab pos="4229100" algn="l"/>
                <a:tab pos="5600700" algn="l"/>
              </a:tabLst>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tabLst>
                <a:tab pos="4229100" algn="l"/>
                <a:tab pos="5600700" algn="l"/>
              </a:tabLst>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tabLst>
                <a:tab pos="4229100" algn="l"/>
                <a:tab pos="5600700" algn="l"/>
              </a:tabLst>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endParaRPr lang="en-US" altLang="en-US" sz="2600">
              <a:latin typeface="Courier New" panose="02070309020205020404" pitchFamily="49" charset="0"/>
            </a:endParaRPr>
          </a:p>
        </p:txBody>
      </p:sp>
      <p:sp>
        <p:nvSpPr>
          <p:cNvPr id="23556" name="Text Box 4">
            <a:extLst>
              <a:ext uri="{FF2B5EF4-FFF2-40B4-BE49-F238E27FC236}">
                <a16:creationId xmlns:a16="http://schemas.microsoft.com/office/drawing/2014/main" id="{AC232E23-2B34-9F39-1A4E-81555F940F02}"/>
              </a:ext>
            </a:extLst>
          </p:cNvPr>
          <p:cNvSpPr txBox="1">
            <a:spLocks noChangeArrowheads="1"/>
          </p:cNvSpPr>
          <p:nvPr/>
        </p:nvSpPr>
        <p:spPr bwMode="auto">
          <a:xfrm>
            <a:off x="1169988" y="1108075"/>
            <a:ext cx="105156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a:latin typeface="Times New Roman" panose="02020603050405020304" pitchFamily="18" charset="0"/>
              </a:rPr>
              <a:t>ASCII Character Set is a subset of the Unicode from \u0000 to \u007f</a:t>
            </a:r>
          </a:p>
        </p:txBody>
      </p:sp>
      <p:sp>
        <p:nvSpPr>
          <p:cNvPr id="23557" name="Rectangle 2">
            <a:extLst>
              <a:ext uri="{FF2B5EF4-FFF2-40B4-BE49-F238E27FC236}">
                <a16:creationId xmlns:a16="http://schemas.microsoft.com/office/drawing/2014/main" id="{95772DA3-B54F-D159-F382-AF58F4833B51}"/>
              </a:ext>
            </a:extLst>
          </p:cNvPr>
          <p:cNvSpPr txBox="1">
            <a:spLocks noChangeArrowheads="1"/>
          </p:cNvSpPr>
          <p:nvPr/>
        </p:nvSpPr>
        <p:spPr bwMode="auto">
          <a:xfrm>
            <a:off x="1981200" y="228600"/>
            <a:ext cx="845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Appendix B: ASCII Character Set</a:t>
            </a:r>
          </a:p>
        </p:txBody>
      </p:sp>
      <p:pic>
        <p:nvPicPr>
          <p:cNvPr id="23558" name="Picture 6">
            <a:extLst>
              <a:ext uri="{FF2B5EF4-FFF2-40B4-BE49-F238E27FC236}">
                <a16:creationId xmlns:a16="http://schemas.microsoft.com/office/drawing/2014/main" id="{DFD6B364-5BCF-D34D-D293-35BCC321E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75" y="2125663"/>
            <a:ext cx="11079163" cy="358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3">
            <a:extLst>
              <a:ext uri="{FF2B5EF4-FFF2-40B4-BE49-F238E27FC236}">
                <a16:creationId xmlns:a16="http://schemas.microsoft.com/office/drawing/2014/main" id="{4D8500BF-90FC-8ABD-2DAF-F52679C8B004}"/>
              </a:ext>
            </a:extLst>
          </p:cNvPr>
          <p:cNvSpPr>
            <a:spLocks noGrp="1" noChangeArrowheads="1"/>
          </p:cNvSpPr>
          <p:nvPr>
            <p:ph idx="1"/>
          </p:nvPr>
        </p:nvSpPr>
        <p:spPr>
          <a:xfrm>
            <a:off x="1755775" y="1662113"/>
            <a:ext cx="8334375" cy="3379787"/>
          </a:xfrm>
          <a:solidFill>
            <a:schemeClr val="bg1"/>
          </a:solidFill>
        </p:spPr>
        <p:txBody>
          <a:bodyPr/>
          <a:lstStyle/>
          <a:p>
            <a:pPr marL="0" indent="0" algn="l" rtl="0">
              <a:buFont typeface="Arial" panose="020B0604020202020204" pitchFamily="34" charset="0"/>
              <a:buNone/>
            </a:pPr>
            <a:r>
              <a:rPr lang="en-US" altLang="en-US">
                <a:solidFill>
                  <a:srgbClr val="002060"/>
                </a:solidFill>
              </a:rPr>
              <a:t>&gt;&gt;&gt; ch = 'a'</a:t>
            </a:r>
          </a:p>
          <a:p>
            <a:pPr marL="0" indent="0" algn="l" rtl="0">
              <a:buFont typeface="Arial" panose="020B0604020202020204" pitchFamily="34" charset="0"/>
              <a:buNone/>
            </a:pPr>
            <a:r>
              <a:rPr lang="en-US" altLang="en-US">
                <a:solidFill>
                  <a:srgbClr val="002060"/>
                </a:solidFill>
              </a:rPr>
              <a:t>&gt;&gt;&gt; ord(ch)</a:t>
            </a:r>
          </a:p>
          <a:p>
            <a:pPr marL="0" indent="0" algn="l" rtl="0">
              <a:buFont typeface="Arial" panose="020B0604020202020204" pitchFamily="34" charset="0"/>
              <a:buNone/>
            </a:pPr>
            <a:r>
              <a:rPr lang="en-US" altLang="en-US">
                <a:solidFill>
                  <a:srgbClr val="002060"/>
                </a:solidFill>
              </a:rPr>
              <a:t>&gt;&gt;&gt; 97</a:t>
            </a:r>
          </a:p>
          <a:p>
            <a:pPr marL="0" indent="0" algn="l" rtl="0">
              <a:buFont typeface="Arial" panose="020B0604020202020204" pitchFamily="34" charset="0"/>
              <a:buNone/>
            </a:pPr>
            <a:r>
              <a:rPr lang="en-US" altLang="en-US">
                <a:solidFill>
                  <a:srgbClr val="002060"/>
                </a:solidFill>
              </a:rPr>
              <a:t>&gt;&gt;&gt; chr(98)</a:t>
            </a:r>
          </a:p>
          <a:p>
            <a:pPr marL="0" indent="0" algn="l" rtl="0">
              <a:buFont typeface="Arial" panose="020B0604020202020204" pitchFamily="34" charset="0"/>
              <a:buNone/>
            </a:pPr>
            <a:r>
              <a:rPr lang="en-US" altLang="en-US">
                <a:solidFill>
                  <a:srgbClr val="002060"/>
                </a:solidFill>
              </a:rPr>
              <a:t>&gt;&gt;&gt; 'b'</a:t>
            </a:r>
          </a:p>
        </p:txBody>
      </p:sp>
      <p:sp>
        <p:nvSpPr>
          <p:cNvPr id="24579" name="Slide Number Placeholder 4">
            <a:extLst>
              <a:ext uri="{FF2B5EF4-FFF2-40B4-BE49-F238E27FC236}">
                <a16:creationId xmlns:a16="http://schemas.microsoft.com/office/drawing/2014/main" id="{28D335E1-4958-7F72-ACF5-BDC9C92A31B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DA597AE1-BB90-4194-82EF-20482D25513E}" type="slidenum">
              <a:rPr lang="en-US" altLang="en-US" sz="1400">
                <a:latin typeface="Times New Roman" panose="02020603050405020304" pitchFamily="18" charset="0"/>
              </a:rPr>
              <a:pPr rtl="0" fontAlgn="base">
                <a:lnSpc>
                  <a:spcPct val="100000"/>
                </a:lnSpc>
                <a:spcBef>
                  <a:spcPct val="0"/>
                </a:spcBef>
                <a:spcAft>
                  <a:spcPct val="0"/>
                </a:spcAft>
                <a:buFontTx/>
                <a:buNone/>
              </a:pPr>
              <a:t>12</a:t>
            </a:fld>
            <a:endParaRPr lang="en-US" altLang="en-US" sz="1400">
              <a:latin typeface="Times New Roman" panose="02020603050405020304" pitchFamily="18" charset="0"/>
            </a:endParaRPr>
          </a:p>
        </p:txBody>
      </p:sp>
      <p:sp>
        <p:nvSpPr>
          <p:cNvPr id="24580" name="Rectangle 4">
            <a:extLst>
              <a:ext uri="{FF2B5EF4-FFF2-40B4-BE49-F238E27FC236}">
                <a16:creationId xmlns:a16="http://schemas.microsoft.com/office/drawing/2014/main" id="{4DB6E5F7-9343-16AA-F79C-D8E5E5AEC191}"/>
              </a:ext>
            </a:extLst>
          </p:cNvPr>
          <p:cNvSpPr>
            <a:spLocks noChangeArrowheads="1"/>
          </p:cNvSpPr>
          <p:nvPr/>
        </p:nvSpPr>
        <p:spPr bwMode="auto">
          <a:xfrm>
            <a:off x="3714750" y="2881313"/>
            <a:ext cx="9144000"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24581" name="Rectangle 7">
            <a:extLst>
              <a:ext uri="{FF2B5EF4-FFF2-40B4-BE49-F238E27FC236}">
                <a16:creationId xmlns:a16="http://schemas.microsoft.com/office/drawing/2014/main" id="{3D4E9E3C-C9F7-D136-596A-B22EA17B94A1}"/>
              </a:ext>
            </a:extLst>
          </p:cNvPr>
          <p:cNvSpPr>
            <a:spLocks noChangeArrowheads="1"/>
          </p:cNvSpPr>
          <p:nvPr/>
        </p:nvSpPr>
        <p:spPr bwMode="auto">
          <a:xfrm>
            <a:off x="1524000" y="3144838"/>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24582" name="Rectangle 2">
            <a:extLst>
              <a:ext uri="{FF2B5EF4-FFF2-40B4-BE49-F238E27FC236}">
                <a16:creationId xmlns:a16="http://schemas.microsoft.com/office/drawing/2014/main" id="{3058CA86-B0F7-34B6-C6A2-40A9DD81ECA1}"/>
              </a:ext>
            </a:extLst>
          </p:cNvPr>
          <p:cNvSpPr txBox="1">
            <a:spLocks noChangeArrowheads="1"/>
          </p:cNvSpPr>
          <p:nvPr/>
        </p:nvSpPr>
        <p:spPr bwMode="auto">
          <a:xfrm>
            <a:off x="1981200" y="228600"/>
            <a:ext cx="845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Functions </a:t>
            </a:r>
            <a:r>
              <a:rPr lang="en-US" altLang="en-US" sz="4400" b="1" u="sng">
                <a:solidFill>
                  <a:srgbClr val="C00000"/>
                </a:solidFill>
                <a:latin typeface="Calibri Light" panose="020F0302020204030204" pitchFamily="34" charset="0"/>
              </a:rPr>
              <a:t>ord</a:t>
            </a:r>
            <a:r>
              <a:rPr lang="en-US" altLang="en-US" sz="4400" b="1">
                <a:solidFill>
                  <a:srgbClr val="C00000"/>
                </a:solidFill>
                <a:latin typeface="Calibri Light" panose="020F0302020204030204" pitchFamily="34" charset="0"/>
              </a:rPr>
              <a:t> and </a:t>
            </a:r>
            <a:r>
              <a:rPr lang="en-US" altLang="en-US" sz="4400" b="1" u="sng">
                <a:solidFill>
                  <a:srgbClr val="C00000"/>
                </a:solidFill>
                <a:latin typeface="Calibri Light" panose="020F0302020204030204" pitchFamily="34" charset="0"/>
              </a:rPr>
              <a:t>chr</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Slide Number Placeholder 4">
            <a:extLst>
              <a:ext uri="{FF2B5EF4-FFF2-40B4-BE49-F238E27FC236}">
                <a16:creationId xmlns:a16="http://schemas.microsoft.com/office/drawing/2014/main" id="{D4BB43D0-C1B8-4CEE-C68B-2E77A7C4A7C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55AF22D4-77C9-4CB8-91D2-A9BCB81D9529}" type="slidenum">
              <a:rPr lang="en-US" altLang="en-US" sz="1400">
                <a:latin typeface="Times New Roman" panose="02020603050405020304" pitchFamily="18" charset="0"/>
              </a:rPr>
              <a:pPr rtl="0" fontAlgn="base">
                <a:lnSpc>
                  <a:spcPct val="100000"/>
                </a:lnSpc>
                <a:spcBef>
                  <a:spcPct val="0"/>
                </a:spcBef>
                <a:spcAft>
                  <a:spcPct val="0"/>
                </a:spcAft>
                <a:buFontTx/>
                <a:buNone/>
              </a:pPr>
              <a:t>13</a:t>
            </a:fld>
            <a:endParaRPr lang="en-US" altLang="en-US" sz="1400">
              <a:latin typeface="Times New Roman" panose="02020603050405020304" pitchFamily="18" charset="0"/>
            </a:endParaRPr>
          </a:p>
        </p:txBody>
      </p:sp>
      <p:sp>
        <p:nvSpPr>
          <p:cNvPr id="25603" name="Rectangle 2">
            <a:extLst>
              <a:ext uri="{FF2B5EF4-FFF2-40B4-BE49-F238E27FC236}">
                <a16:creationId xmlns:a16="http://schemas.microsoft.com/office/drawing/2014/main" id="{3D626159-207B-B4AD-0318-EC217E958F3A}"/>
              </a:ext>
            </a:extLst>
          </p:cNvPr>
          <p:cNvSpPr txBox="1">
            <a:spLocks noChangeArrowheads="1"/>
          </p:cNvSpPr>
          <p:nvPr/>
        </p:nvSpPr>
        <p:spPr bwMode="auto">
          <a:xfrm>
            <a:off x="1347788" y="228600"/>
            <a:ext cx="9372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Escape Sequences for Special Characters</a:t>
            </a:r>
          </a:p>
        </p:txBody>
      </p:sp>
      <p:pic>
        <p:nvPicPr>
          <p:cNvPr id="25604" name="Picture 5">
            <a:extLst>
              <a:ext uri="{FF2B5EF4-FFF2-40B4-BE49-F238E27FC236}">
                <a16:creationId xmlns:a16="http://schemas.microsoft.com/office/drawing/2014/main" id="{FA58F38B-4781-F553-E635-E7E904273C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7125" y="1130300"/>
            <a:ext cx="8850313"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 Box 3">
            <a:extLst>
              <a:ext uri="{FF2B5EF4-FFF2-40B4-BE49-F238E27FC236}">
                <a16:creationId xmlns:a16="http://schemas.microsoft.com/office/drawing/2014/main" id="{833FE669-5044-DF04-2A7D-B1317967E471}"/>
              </a:ext>
            </a:extLst>
          </p:cNvPr>
          <p:cNvSpPr txBox="1">
            <a:spLocks noChangeArrowheads="1"/>
          </p:cNvSpPr>
          <p:nvPr/>
        </p:nvSpPr>
        <p:spPr bwMode="auto">
          <a:xfrm>
            <a:off x="9964738" y="1700213"/>
            <a:ext cx="1374775" cy="4294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lnSpc>
                <a:spcPct val="90000"/>
              </a:lnSpc>
              <a:spcBef>
                <a:spcPts val="1000"/>
              </a:spcBef>
              <a:buFont typeface="Arial" panose="020B0604020202020204" pitchFamily="34" charset="0"/>
              <a:buChar char="•"/>
              <a:tabLst>
                <a:tab pos="4229100" algn="l"/>
                <a:tab pos="5600700" algn="l"/>
              </a:tabLst>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tabLst>
                <a:tab pos="4229100" algn="l"/>
                <a:tab pos="5600700" algn="l"/>
              </a:tabLst>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tabLst>
                <a:tab pos="4229100" algn="l"/>
                <a:tab pos="5600700" algn="l"/>
              </a:tabLst>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tabLst>
                <a:tab pos="4229100" algn="l"/>
                <a:tab pos="5600700" algn="l"/>
              </a:tabLst>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tabLst>
                <a:tab pos="4229100" algn="l"/>
                <a:tab pos="5600700" algn="l"/>
              </a:tabLst>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tabLst>
                <a:tab pos="4229100" algn="l"/>
                <a:tab pos="5600700" algn="l"/>
              </a:tabLst>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2100" i="1">
                <a:latin typeface="Times New Roman" panose="02020603050405020304" pitchFamily="18" charset="0"/>
              </a:rPr>
              <a:t>Unicode</a:t>
            </a:r>
            <a:endParaRPr lang="en-US" altLang="en-US" sz="2100">
              <a:latin typeface="Times New Roman" panose="02020603050405020304" pitchFamily="18" charset="0"/>
            </a:endParaRPr>
          </a:p>
          <a:p>
            <a:pPr algn="l" rtl="0" eaLnBrk="1" hangingPunct="1">
              <a:lnSpc>
                <a:spcPct val="100000"/>
              </a:lnSpc>
              <a:spcBef>
                <a:spcPct val="50000"/>
              </a:spcBef>
              <a:buFontTx/>
              <a:buNone/>
            </a:pPr>
            <a:r>
              <a:rPr lang="en-US" altLang="en-US" sz="2100" b="1">
                <a:solidFill>
                  <a:srgbClr val="00B0F0"/>
                </a:solidFill>
                <a:latin typeface="Courier New" panose="02070309020205020404" pitchFamily="49" charset="0"/>
              </a:rPr>
              <a:t>\u0008</a:t>
            </a:r>
            <a:endParaRPr lang="en-US" altLang="en-US" sz="2100" b="1">
              <a:solidFill>
                <a:srgbClr val="00B0F0"/>
              </a:solidFill>
              <a:latin typeface="Times New Roman" panose="02020603050405020304" pitchFamily="18" charset="0"/>
            </a:endParaRPr>
          </a:p>
          <a:p>
            <a:pPr algn="l" rtl="0" eaLnBrk="1" hangingPunct="1">
              <a:lnSpc>
                <a:spcPct val="100000"/>
              </a:lnSpc>
              <a:spcBef>
                <a:spcPct val="50000"/>
              </a:spcBef>
              <a:buFontTx/>
              <a:buNone/>
            </a:pPr>
            <a:r>
              <a:rPr lang="en-US" altLang="en-US" sz="2100" b="1">
                <a:solidFill>
                  <a:srgbClr val="00B0F0"/>
                </a:solidFill>
                <a:latin typeface="Courier New" panose="02070309020205020404" pitchFamily="49" charset="0"/>
              </a:rPr>
              <a:t>\u0009</a:t>
            </a:r>
            <a:endParaRPr lang="en-US" altLang="en-US" sz="2100" b="1">
              <a:solidFill>
                <a:srgbClr val="00B0F0"/>
              </a:solidFill>
              <a:latin typeface="Times New Roman" panose="02020603050405020304" pitchFamily="18" charset="0"/>
            </a:endParaRPr>
          </a:p>
          <a:p>
            <a:pPr algn="l" rtl="0" eaLnBrk="1" hangingPunct="1">
              <a:lnSpc>
                <a:spcPct val="100000"/>
              </a:lnSpc>
              <a:spcBef>
                <a:spcPct val="50000"/>
              </a:spcBef>
              <a:buFontTx/>
              <a:buNone/>
            </a:pPr>
            <a:r>
              <a:rPr lang="en-US" altLang="en-US" sz="2100" b="1">
                <a:solidFill>
                  <a:srgbClr val="00B0F0"/>
                </a:solidFill>
                <a:latin typeface="Courier New" panose="02070309020205020404" pitchFamily="49" charset="0"/>
              </a:rPr>
              <a:t>\u000A</a:t>
            </a:r>
            <a:endParaRPr lang="en-US" altLang="en-US" sz="2100" b="1">
              <a:solidFill>
                <a:srgbClr val="00B0F0"/>
              </a:solidFill>
              <a:latin typeface="Times New Roman" panose="02020603050405020304" pitchFamily="18" charset="0"/>
            </a:endParaRPr>
          </a:p>
          <a:p>
            <a:pPr algn="l" rtl="0" eaLnBrk="1" hangingPunct="1">
              <a:lnSpc>
                <a:spcPct val="100000"/>
              </a:lnSpc>
              <a:spcBef>
                <a:spcPct val="50000"/>
              </a:spcBef>
              <a:buFontTx/>
              <a:buNone/>
            </a:pPr>
            <a:endParaRPr lang="en-US" altLang="en-US" sz="2100" b="1">
              <a:solidFill>
                <a:srgbClr val="00B0F0"/>
              </a:solidFill>
              <a:latin typeface="Courier New" panose="02070309020205020404" pitchFamily="49" charset="0"/>
            </a:endParaRPr>
          </a:p>
          <a:p>
            <a:pPr algn="l" rtl="0" eaLnBrk="1" hangingPunct="1">
              <a:lnSpc>
                <a:spcPct val="100000"/>
              </a:lnSpc>
              <a:spcBef>
                <a:spcPct val="50000"/>
              </a:spcBef>
              <a:buFontTx/>
              <a:buNone/>
            </a:pPr>
            <a:r>
              <a:rPr lang="en-US" altLang="en-US" sz="2100" b="1">
                <a:solidFill>
                  <a:srgbClr val="00B0F0"/>
                </a:solidFill>
                <a:latin typeface="Courier New" panose="02070309020205020404" pitchFamily="49" charset="0"/>
              </a:rPr>
              <a:t>\u000D</a:t>
            </a:r>
          </a:p>
          <a:p>
            <a:pPr algn="l" rtl="0" eaLnBrk="1" hangingPunct="1">
              <a:lnSpc>
                <a:spcPct val="100000"/>
              </a:lnSpc>
              <a:spcBef>
                <a:spcPct val="50000"/>
              </a:spcBef>
              <a:buFontTx/>
              <a:buNone/>
            </a:pPr>
            <a:r>
              <a:rPr lang="en-US" altLang="en-US" sz="2100" b="1">
                <a:solidFill>
                  <a:srgbClr val="00B0F0"/>
                </a:solidFill>
                <a:latin typeface="Courier New" panose="02070309020205020404" pitchFamily="49" charset="0"/>
              </a:rPr>
              <a:t>\u005C</a:t>
            </a:r>
          </a:p>
          <a:p>
            <a:pPr algn="l" rtl="0" eaLnBrk="1" hangingPunct="1">
              <a:lnSpc>
                <a:spcPct val="100000"/>
              </a:lnSpc>
              <a:spcBef>
                <a:spcPct val="50000"/>
              </a:spcBef>
              <a:buFontTx/>
              <a:buNone/>
            </a:pPr>
            <a:r>
              <a:rPr lang="en-US" altLang="en-US" sz="2100" b="1">
                <a:solidFill>
                  <a:srgbClr val="00B0F0"/>
                </a:solidFill>
                <a:latin typeface="Courier New" panose="02070309020205020404" pitchFamily="49" charset="0"/>
              </a:rPr>
              <a:t>\u0027</a:t>
            </a:r>
          </a:p>
          <a:p>
            <a:pPr algn="l" rtl="0" eaLnBrk="1" hangingPunct="1">
              <a:lnSpc>
                <a:spcPct val="100000"/>
              </a:lnSpc>
              <a:spcBef>
                <a:spcPct val="50000"/>
              </a:spcBef>
              <a:buFontTx/>
              <a:buNone/>
            </a:pPr>
            <a:r>
              <a:rPr lang="en-US" altLang="en-US" sz="2100" b="1">
                <a:solidFill>
                  <a:srgbClr val="00B0F0"/>
                </a:solidFill>
                <a:latin typeface="Courier New" panose="02070309020205020404" pitchFamily="49" charset="0"/>
              </a:rPr>
              <a:t>\u0022</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Slide Number Placeholder 4">
            <a:extLst>
              <a:ext uri="{FF2B5EF4-FFF2-40B4-BE49-F238E27FC236}">
                <a16:creationId xmlns:a16="http://schemas.microsoft.com/office/drawing/2014/main" id="{D0F26CDD-7F96-2478-19C6-B00CE3F65B4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E631C689-E96A-40C2-8F76-C38F8833093E}" type="slidenum">
              <a:rPr lang="en-US" altLang="en-US" sz="1400">
                <a:latin typeface="Times New Roman" panose="02020603050405020304" pitchFamily="18" charset="0"/>
              </a:rPr>
              <a:pPr rtl="0" fontAlgn="base">
                <a:lnSpc>
                  <a:spcPct val="100000"/>
                </a:lnSpc>
                <a:spcBef>
                  <a:spcPct val="0"/>
                </a:spcBef>
                <a:spcAft>
                  <a:spcPct val="0"/>
                </a:spcAft>
                <a:buFontTx/>
                <a:buNone/>
              </a:pPr>
              <a:t>14</a:t>
            </a:fld>
            <a:endParaRPr lang="en-US" altLang="en-US" sz="1400">
              <a:latin typeface="Times New Roman" panose="02020603050405020304" pitchFamily="18" charset="0"/>
            </a:endParaRPr>
          </a:p>
        </p:txBody>
      </p:sp>
      <p:sp>
        <p:nvSpPr>
          <p:cNvPr id="26627" name="Text Box 3">
            <a:extLst>
              <a:ext uri="{FF2B5EF4-FFF2-40B4-BE49-F238E27FC236}">
                <a16:creationId xmlns:a16="http://schemas.microsoft.com/office/drawing/2014/main" id="{265268AF-3BFB-A4F5-829E-432D6652C93C}"/>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endParaRPr lang="en-US" altLang="en-US" sz="2400">
              <a:latin typeface="Times New Roman" panose="02020603050405020304" pitchFamily="18" charset="0"/>
            </a:endParaRPr>
          </a:p>
        </p:txBody>
      </p:sp>
      <p:sp>
        <p:nvSpPr>
          <p:cNvPr id="26628" name="Text Box 4">
            <a:extLst>
              <a:ext uri="{FF2B5EF4-FFF2-40B4-BE49-F238E27FC236}">
                <a16:creationId xmlns:a16="http://schemas.microsoft.com/office/drawing/2014/main" id="{AF7445BD-0876-32A7-557B-27048D278D2F}"/>
              </a:ext>
            </a:extLst>
          </p:cNvPr>
          <p:cNvSpPr txBox="1">
            <a:spLocks noChangeArrowheads="1"/>
          </p:cNvSpPr>
          <p:nvPr/>
        </p:nvSpPr>
        <p:spPr bwMode="auto">
          <a:xfrm>
            <a:off x="1871663" y="1393825"/>
            <a:ext cx="83820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2400">
                <a:latin typeface="Courier New" panose="02070309020205020404" pitchFamily="49" charset="0"/>
              </a:rPr>
              <a:t>print(item, end = 'anyendingstring')</a:t>
            </a:r>
          </a:p>
        </p:txBody>
      </p:sp>
      <p:sp>
        <p:nvSpPr>
          <p:cNvPr id="26629" name="Text Box 7">
            <a:extLst>
              <a:ext uri="{FF2B5EF4-FFF2-40B4-BE49-F238E27FC236}">
                <a16:creationId xmlns:a16="http://schemas.microsoft.com/office/drawing/2014/main" id="{BBFF6AC7-8389-0C52-4CF9-A8C89EED5428}"/>
              </a:ext>
            </a:extLst>
          </p:cNvPr>
          <p:cNvSpPr txBox="1">
            <a:spLocks noChangeArrowheads="1"/>
          </p:cNvSpPr>
          <p:nvPr/>
        </p:nvSpPr>
        <p:spPr bwMode="auto">
          <a:xfrm>
            <a:off x="1871663" y="2084388"/>
            <a:ext cx="8382000" cy="1311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r>
              <a:rPr lang="en-US" altLang="en-US" sz="2000">
                <a:latin typeface="Courier New" panose="02070309020205020404" pitchFamily="49" charset="0"/>
              </a:rPr>
              <a:t>print("AAA", end = ' ')</a:t>
            </a:r>
          </a:p>
          <a:p>
            <a:pPr algn="l" rtl="0" eaLnBrk="1" hangingPunct="1">
              <a:lnSpc>
                <a:spcPct val="100000"/>
              </a:lnSpc>
              <a:spcBef>
                <a:spcPct val="0"/>
              </a:spcBef>
              <a:buFontTx/>
              <a:buNone/>
            </a:pPr>
            <a:r>
              <a:rPr lang="en-US" altLang="en-US" sz="2000">
                <a:latin typeface="Courier New" panose="02070309020205020404" pitchFamily="49" charset="0"/>
              </a:rPr>
              <a:t>print("BBB", end = '')</a:t>
            </a:r>
          </a:p>
          <a:p>
            <a:pPr algn="l" rtl="0" eaLnBrk="1" hangingPunct="1">
              <a:lnSpc>
                <a:spcPct val="100000"/>
              </a:lnSpc>
              <a:spcBef>
                <a:spcPct val="0"/>
              </a:spcBef>
              <a:buFontTx/>
              <a:buNone/>
            </a:pPr>
            <a:r>
              <a:rPr lang="en-US" altLang="en-US" sz="2000">
                <a:latin typeface="Courier New" panose="02070309020205020404" pitchFamily="49" charset="0"/>
              </a:rPr>
              <a:t>print("CCC", end = '***')</a:t>
            </a:r>
          </a:p>
          <a:p>
            <a:pPr algn="l" rtl="0" eaLnBrk="1" hangingPunct="1">
              <a:lnSpc>
                <a:spcPct val="100000"/>
              </a:lnSpc>
              <a:spcBef>
                <a:spcPct val="0"/>
              </a:spcBef>
              <a:buFontTx/>
              <a:buNone/>
            </a:pPr>
            <a:r>
              <a:rPr lang="en-US" altLang="en-US" sz="2000">
                <a:latin typeface="Courier New" panose="02070309020205020404" pitchFamily="49" charset="0"/>
              </a:rPr>
              <a:t>print("DDD", end = '***')</a:t>
            </a:r>
          </a:p>
        </p:txBody>
      </p:sp>
      <p:sp>
        <p:nvSpPr>
          <p:cNvPr id="26630" name="Rectangle 2">
            <a:extLst>
              <a:ext uri="{FF2B5EF4-FFF2-40B4-BE49-F238E27FC236}">
                <a16:creationId xmlns:a16="http://schemas.microsoft.com/office/drawing/2014/main" id="{A7F6C0A9-518D-801E-1208-FB8A005EADBD}"/>
              </a:ext>
            </a:extLst>
          </p:cNvPr>
          <p:cNvSpPr txBox="1">
            <a:spLocks noChangeArrowheads="1"/>
          </p:cNvSpPr>
          <p:nvPr/>
        </p:nvSpPr>
        <p:spPr bwMode="auto">
          <a:xfrm>
            <a:off x="1981200" y="228600"/>
            <a:ext cx="845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Printing without the Newline</a:t>
            </a:r>
          </a:p>
        </p:txBody>
      </p:sp>
      <p:pic>
        <p:nvPicPr>
          <p:cNvPr id="26631" name="Picture 3">
            <a:extLst>
              <a:ext uri="{FF2B5EF4-FFF2-40B4-BE49-F238E27FC236}">
                <a16:creationId xmlns:a16="http://schemas.microsoft.com/office/drawing/2014/main" id="{4ED66E28-3C1D-6CA6-B04A-8DBA11EDF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1663" y="3898900"/>
            <a:ext cx="3544887"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Slide Number Placeholder 4">
            <a:extLst>
              <a:ext uri="{FF2B5EF4-FFF2-40B4-BE49-F238E27FC236}">
                <a16:creationId xmlns:a16="http://schemas.microsoft.com/office/drawing/2014/main" id="{F4827575-E2C0-4E7C-2471-38DA6EE57D8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5FBAFF08-0BBD-4D7F-BBE9-F22584F8BDD7}" type="slidenum">
              <a:rPr lang="en-US" altLang="en-US" sz="1400">
                <a:latin typeface="Times New Roman" panose="02020603050405020304" pitchFamily="18" charset="0"/>
              </a:rPr>
              <a:pPr rtl="0" fontAlgn="base">
                <a:lnSpc>
                  <a:spcPct val="100000"/>
                </a:lnSpc>
                <a:spcBef>
                  <a:spcPct val="0"/>
                </a:spcBef>
                <a:spcAft>
                  <a:spcPct val="0"/>
                </a:spcAft>
                <a:buFontTx/>
                <a:buNone/>
              </a:pPr>
              <a:t>15</a:t>
            </a:fld>
            <a:endParaRPr lang="en-US" altLang="en-US" sz="1400">
              <a:latin typeface="Times New Roman" panose="02020603050405020304" pitchFamily="18" charset="0"/>
            </a:endParaRPr>
          </a:p>
        </p:txBody>
      </p:sp>
      <p:sp>
        <p:nvSpPr>
          <p:cNvPr id="27651" name="Text Box 3">
            <a:extLst>
              <a:ext uri="{FF2B5EF4-FFF2-40B4-BE49-F238E27FC236}">
                <a16:creationId xmlns:a16="http://schemas.microsoft.com/office/drawing/2014/main" id="{6208EA26-F761-8FB2-E896-354B36FDAA0C}"/>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endParaRPr lang="en-US" altLang="en-US" sz="2400">
              <a:latin typeface="Times New Roman" panose="02020603050405020304" pitchFamily="18" charset="0"/>
            </a:endParaRPr>
          </a:p>
        </p:txBody>
      </p:sp>
      <p:sp>
        <p:nvSpPr>
          <p:cNvPr id="27652" name="Text Box 4">
            <a:extLst>
              <a:ext uri="{FF2B5EF4-FFF2-40B4-BE49-F238E27FC236}">
                <a16:creationId xmlns:a16="http://schemas.microsoft.com/office/drawing/2014/main" id="{D1247D9F-2710-7694-6E87-3FC9237427A0}"/>
              </a:ext>
            </a:extLst>
          </p:cNvPr>
          <p:cNvSpPr txBox="1">
            <a:spLocks noChangeArrowheads="1"/>
          </p:cNvSpPr>
          <p:nvPr/>
        </p:nvSpPr>
        <p:spPr bwMode="auto">
          <a:xfrm>
            <a:off x="1590675" y="1096963"/>
            <a:ext cx="9482138"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a:latin typeface="Times New Roman" panose="02020603050405020304" pitchFamily="18" charset="0"/>
              </a:rPr>
              <a:t>The </a:t>
            </a:r>
            <a:r>
              <a:rPr lang="en-US" altLang="en-US" u="sng">
                <a:latin typeface="Times New Roman" panose="02020603050405020304" pitchFamily="18" charset="0"/>
              </a:rPr>
              <a:t>str</a:t>
            </a:r>
            <a:r>
              <a:rPr lang="en-US" altLang="en-US">
                <a:latin typeface="Times New Roman" panose="02020603050405020304" pitchFamily="18" charset="0"/>
              </a:rPr>
              <a:t> function can be used to convert a number into a string. For example,</a:t>
            </a:r>
          </a:p>
        </p:txBody>
      </p:sp>
      <p:sp>
        <p:nvSpPr>
          <p:cNvPr id="27653" name="Text Box 5">
            <a:extLst>
              <a:ext uri="{FF2B5EF4-FFF2-40B4-BE49-F238E27FC236}">
                <a16:creationId xmlns:a16="http://schemas.microsoft.com/office/drawing/2014/main" id="{BB8D9E68-1B7D-0D5F-7C16-B86C18503C5C}"/>
              </a:ext>
            </a:extLst>
          </p:cNvPr>
          <p:cNvSpPr txBox="1">
            <a:spLocks noChangeArrowheads="1"/>
          </p:cNvSpPr>
          <p:nvPr/>
        </p:nvSpPr>
        <p:spPr bwMode="auto">
          <a:xfrm>
            <a:off x="1779588" y="2136775"/>
            <a:ext cx="8382000" cy="2678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r>
              <a:rPr lang="en-US" altLang="en-US" sz="2400">
                <a:latin typeface="Times New Roman" panose="02020603050405020304" pitchFamily="18" charset="0"/>
              </a:rPr>
              <a:t>&gt;&gt;&gt; s = str(3.4) # Convert a float to string</a:t>
            </a:r>
          </a:p>
          <a:p>
            <a:pPr algn="l" rtl="0" eaLnBrk="1" hangingPunct="1">
              <a:lnSpc>
                <a:spcPct val="100000"/>
              </a:lnSpc>
              <a:spcBef>
                <a:spcPct val="0"/>
              </a:spcBef>
              <a:buFontTx/>
              <a:buNone/>
            </a:pPr>
            <a:r>
              <a:rPr lang="en-US" altLang="en-US" sz="2400">
                <a:latin typeface="Times New Roman" panose="02020603050405020304" pitchFamily="18" charset="0"/>
              </a:rPr>
              <a:t>&gt;&gt;&gt; s </a:t>
            </a:r>
          </a:p>
          <a:p>
            <a:pPr algn="l" rtl="0" eaLnBrk="1" hangingPunct="1">
              <a:lnSpc>
                <a:spcPct val="100000"/>
              </a:lnSpc>
              <a:spcBef>
                <a:spcPct val="0"/>
              </a:spcBef>
              <a:buFontTx/>
              <a:buNone/>
            </a:pPr>
            <a:r>
              <a:rPr lang="en-US" altLang="en-US" sz="2400">
                <a:solidFill>
                  <a:srgbClr val="0070C0"/>
                </a:solidFill>
                <a:latin typeface="Times New Roman" panose="02020603050405020304" pitchFamily="18" charset="0"/>
              </a:rPr>
              <a:t>'3.4'</a:t>
            </a:r>
          </a:p>
          <a:p>
            <a:pPr algn="l" rtl="0" eaLnBrk="1" hangingPunct="1">
              <a:lnSpc>
                <a:spcPct val="100000"/>
              </a:lnSpc>
              <a:spcBef>
                <a:spcPct val="0"/>
              </a:spcBef>
              <a:buFontTx/>
              <a:buNone/>
            </a:pPr>
            <a:r>
              <a:rPr lang="en-US" altLang="en-US" sz="2400">
                <a:latin typeface="Times New Roman" panose="02020603050405020304" pitchFamily="18" charset="0"/>
              </a:rPr>
              <a:t>&gt;&gt;&gt; s = str(3) # Convert an integer to string</a:t>
            </a:r>
          </a:p>
          <a:p>
            <a:pPr algn="l" rtl="0" eaLnBrk="1" hangingPunct="1">
              <a:lnSpc>
                <a:spcPct val="100000"/>
              </a:lnSpc>
              <a:spcBef>
                <a:spcPct val="0"/>
              </a:spcBef>
              <a:buFontTx/>
              <a:buNone/>
            </a:pPr>
            <a:r>
              <a:rPr lang="en-US" altLang="en-US" sz="2400">
                <a:latin typeface="Times New Roman" panose="02020603050405020304" pitchFamily="18" charset="0"/>
              </a:rPr>
              <a:t>&gt;&gt;&gt; s</a:t>
            </a:r>
          </a:p>
          <a:p>
            <a:pPr algn="l" rtl="0" eaLnBrk="1" hangingPunct="1">
              <a:lnSpc>
                <a:spcPct val="100000"/>
              </a:lnSpc>
              <a:spcBef>
                <a:spcPct val="0"/>
              </a:spcBef>
              <a:buFontTx/>
              <a:buNone/>
            </a:pPr>
            <a:r>
              <a:rPr lang="en-US" altLang="en-US" sz="2400">
                <a:solidFill>
                  <a:srgbClr val="0070C0"/>
                </a:solidFill>
                <a:latin typeface="Times New Roman" panose="02020603050405020304" pitchFamily="18" charset="0"/>
              </a:rPr>
              <a:t>'3'</a:t>
            </a:r>
          </a:p>
          <a:p>
            <a:pPr algn="l" rtl="0" eaLnBrk="1" hangingPunct="1">
              <a:lnSpc>
                <a:spcPct val="100000"/>
              </a:lnSpc>
              <a:spcBef>
                <a:spcPct val="0"/>
              </a:spcBef>
              <a:buFontTx/>
              <a:buNone/>
            </a:pPr>
            <a:r>
              <a:rPr lang="en-US" altLang="en-US" sz="2400">
                <a:latin typeface="Times New Roman" panose="02020603050405020304" pitchFamily="18" charset="0"/>
              </a:rPr>
              <a:t>&gt;&gt;&gt;</a:t>
            </a:r>
          </a:p>
        </p:txBody>
      </p:sp>
      <p:sp>
        <p:nvSpPr>
          <p:cNvPr id="27654" name="Rectangle 2">
            <a:extLst>
              <a:ext uri="{FF2B5EF4-FFF2-40B4-BE49-F238E27FC236}">
                <a16:creationId xmlns:a16="http://schemas.microsoft.com/office/drawing/2014/main" id="{063E8A9B-C80A-016C-461A-C6779743253A}"/>
              </a:ext>
            </a:extLst>
          </p:cNvPr>
          <p:cNvSpPr txBox="1">
            <a:spLocks noChangeArrowheads="1"/>
          </p:cNvSpPr>
          <p:nvPr/>
        </p:nvSpPr>
        <p:spPr bwMode="auto">
          <a:xfrm>
            <a:off x="1981200" y="228600"/>
            <a:ext cx="845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The str Function</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Slide Number Placeholder 4">
            <a:extLst>
              <a:ext uri="{FF2B5EF4-FFF2-40B4-BE49-F238E27FC236}">
                <a16:creationId xmlns:a16="http://schemas.microsoft.com/office/drawing/2014/main" id="{CCA6ED4E-2D12-9518-1D16-25A4F980DCC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65E2A8BE-5401-483B-A983-C89E18607EBA}" type="slidenum">
              <a:rPr lang="en-US" altLang="en-US" sz="1400">
                <a:latin typeface="Times New Roman" panose="02020603050405020304" pitchFamily="18" charset="0"/>
              </a:rPr>
              <a:pPr rtl="0" fontAlgn="base">
                <a:lnSpc>
                  <a:spcPct val="100000"/>
                </a:lnSpc>
                <a:spcBef>
                  <a:spcPct val="0"/>
                </a:spcBef>
                <a:spcAft>
                  <a:spcPct val="0"/>
                </a:spcAft>
                <a:buFontTx/>
                <a:buNone/>
              </a:pPr>
              <a:t>16</a:t>
            </a:fld>
            <a:endParaRPr lang="en-US" altLang="en-US" sz="1400">
              <a:latin typeface="Times New Roman" panose="02020603050405020304" pitchFamily="18" charset="0"/>
            </a:endParaRPr>
          </a:p>
        </p:txBody>
      </p:sp>
      <p:sp>
        <p:nvSpPr>
          <p:cNvPr id="28675" name="Text Box 3">
            <a:extLst>
              <a:ext uri="{FF2B5EF4-FFF2-40B4-BE49-F238E27FC236}">
                <a16:creationId xmlns:a16="http://schemas.microsoft.com/office/drawing/2014/main" id="{46919821-293C-27BA-239B-608C6EDFC641}"/>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endParaRPr lang="en-US" altLang="en-US" sz="2400">
              <a:latin typeface="Times New Roman" panose="02020603050405020304" pitchFamily="18" charset="0"/>
            </a:endParaRPr>
          </a:p>
        </p:txBody>
      </p:sp>
      <p:sp>
        <p:nvSpPr>
          <p:cNvPr id="28676" name="Text Box 4">
            <a:extLst>
              <a:ext uri="{FF2B5EF4-FFF2-40B4-BE49-F238E27FC236}">
                <a16:creationId xmlns:a16="http://schemas.microsoft.com/office/drawing/2014/main" id="{AEC680D7-ED1A-BF64-9443-66C052E20CB8}"/>
              </a:ext>
            </a:extLst>
          </p:cNvPr>
          <p:cNvSpPr txBox="1">
            <a:spLocks noChangeArrowheads="1"/>
          </p:cNvSpPr>
          <p:nvPr/>
        </p:nvSpPr>
        <p:spPr bwMode="auto">
          <a:xfrm>
            <a:off x="1905000" y="1147763"/>
            <a:ext cx="8913813"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a:latin typeface="Times New Roman" panose="02020603050405020304" pitchFamily="18" charset="0"/>
              </a:rPr>
              <a:t>You can use the </a:t>
            </a:r>
            <a:r>
              <a:rPr lang="en-US" altLang="en-US" b="1">
                <a:latin typeface="Times New Roman" panose="02020603050405020304" pitchFamily="18" charset="0"/>
              </a:rPr>
              <a:t>+ </a:t>
            </a:r>
            <a:r>
              <a:rPr lang="en-US" altLang="en-US">
                <a:latin typeface="Times New Roman" panose="02020603050405020304" pitchFamily="18" charset="0"/>
              </a:rPr>
              <a:t>operator add two numbers. The </a:t>
            </a:r>
            <a:r>
              <a:rPr lang="en-US" altLang="en-US" b="1">
                <a:latin typeface="Times New Roman" panose="02020603050405020304" pitchFamily="18" charset="0"/>
              </a:rPr>
              <a:t>+</a:t>
            </a:r>
            <a:r>
              <a:rPr lang="en-US" altLang="en-US">
                <a:latin typeface="Times New Roman" panose="02020603050405020304" pitchFamily="18" charset="0"/>
              </a:rPr>
              <a:t> operator can also be used to concatenate (combine) two strings. </a:t>
            </a:r>
          </a:p>
          <a:p>
            <a:pPr algn="l" rtl="0" eaLnBrk="1" hangingPunct="1">
              <a:lnSpc>
                <a:spcPct val="100000"/>
              </a:lnSpc>
              <a:spcBef>
                <a:spcPct val="50000"/>
              </a:spcBef>
              <a:buFontTx/>
              <a:buNone/>
            </a:pPr>
            <a:r>
              <a:rPr lang="en-US" altLang="en-US">
                <a:latin typeface="Times New Roman" panose="02020603050405020304" pitchFamily="18" charset="0"/>
              </a:rPr>
              <a:t> examples:</a:t>
            </a:r>
          </a:p>
        </p:txBody>
      </p:sp>
      <p:sp>
        <p:nvSpPr>
          <p:cNvPr id="28677" name="Text Box 5">
            <a:extLst>
              <a:ext uri="{FF2B5EF4-FFF2-40B4-BE49-F238E27FC236}">
                <a16:creationId xmlns:a16="http://schemas.microsoft.com/office/drawing/2014/main" id="{45E6AB4E-5587-B0FA-C9B4-1E3904F558D2}"/>
              </a:ext>
            </a:extLst>
          </p:cNvPr>
          <p:cNvSpPr txBox="1">
            <a:spLocks noChangeArrowheads="1"/>
          </p:cNvSpPr>
          <p:nvPr/>
        </p:nvSpPr>
        <p:spPr bwMode="auto">
          <a:xfrm>
            <a:off x="1947863" y="2968625"/>
            <a:ext cx="8382000" cy="30464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r>
              <a:rPr lang="en-US" altLang="en-US" sz="2400">
                <a:latin typeface="Times New Roman" panose="02020603050405020304" pitchFamily="18" charset="0"/>
              </a:rPr>
              <a:t>&gt;&gt;&gt; message = "Welcome " + "to " + "Python"</a:t>
            </a:r>
          </a:p>
          <a:p>
            <a:pPr algn="l" rtl="0" eaLnBrk="1" hangingPunct="1">
              <a:lnSpc>
                <a:spcPct val="100000"/>
              </a:lnSpc>
              <a:spcBef>
                <a:spcPct val="0"/>
              </a:spcBef>
              <a:buFontTx/>
              <a:buNone/>
            </a:pPr>
            <a:r>
              <a:rPr lang="en-US" altLang="en-US" sz="2400">
                <a:latin typeface="Times New Roman" panose="02020603050405020304" pitchFamily="18" charset="0"/>
              </a:rPr>
              <a:t>&gt;&gt;&gt; message </a:t>
            </a:r>
          </a:p>
          <a:p>
            <a:pPr algn="l" rtl="0" eaLnBrk="1" hangingPunct="1">
              <a:lnSpc>
                <a:spcPct val="100000"/>
              </a:lnSpc>
              <a:spcBef>
                <a:spcPct val="0"/>
              </a:spcBef>
              <a:buFontTx/>
              <a:buNone/>
            </a:pPr>
            <a:r>
              <a:rPr lang="en-US" altLang="en-US" sz="2400">
                <a:solidFill>
                  <a:srgbClr val="0070C0"/>
                </a:solidFill>
                <a:latin typeface="Times New Roman" panose="02020603050405020304" pitchFamily="18" charset="0"/>
              </a:rPr>
              <a:t>'Welcome to Python'</a:t>
            </a:r>
          </a:p>
          <a:p>
            <a:pPr algn="l" rtl="0" eaLnBrk="1" hangingPunct="1">
              <a:lnSpc>
                <a:spcPct val="100000"/>
              </a:lnSpc>
              <a:spcBef>
                <a:spcPct val="0"/>
              </a:spcBef>
              <a:buFontTx/>
              <a:buNone/>
            </a:pPr>
            <a:r>
              <a:rPr lang="en-US" altLang="en-US" sz="2400">
                <a:latin typeface="Times New Roman" panose="02020603050405020304" pitchFamily="18" charset="0"/>
              </a:rPr>
              <a:t>&gt;&gt;&gt; chapterNo = 2</a:t>
            </a:r>
          </a:p>
          <a:p>
            <a:pPr algn="l" rtl="0" eaLnBrk="1" hangingPunct="1">
              <a:lnSpc>
                <a:spcPct val="100000"/>
              </a:lnSpc>
              <a:spcBef>
                <a:spcPct val="0"/>
              </a:spcBef>
              <a:buFontTx/>
              <a:buNone/>
            </a:pPr>
            <a:r>
              <a:rPr lang="en-US" altLang="en-US" sz="2400">
                <a:latin typeface="Times New Roman" panose="02020603050405020304" pitchFamily="18" charset="0"/>
              </a:rPr>
              <a:t>&gt;&gt;&gt; s = "Chapter " + str(chapterNo)</a:t>
            </a:r>
          </a:p>
          <a:p>
            <a:pPr algn="l" rtl="0" eaLnBrk="1" hangingPunct="1">
              <a:lnSpc>
                <a:spcPct val="100000"/>
              </a:lnSpc>
              <a:spcBef>
                <a:spcPct val="0"/>
              </a:spcBef>
              <a:buFontTx/>
              <a:buNone/>
            </a:pPr>
            <a:r>
              <a:rPr lang="en-US" altLang="en-US" sz="2400">
                <a:latin typeface="Times New Roman" panose="02020603050405020304" pitchFamily="18" charset="0"/>
              </a:rPr>
              <a:t>&gt;&gt;&gt; s</a:t>
            </a:r>
          </a:p>
          <a:p>
            <a:pPr algn="l" rtl="0" eaLnBrk="1" hangingPunct="1">
              <a:lnSpc>
                <a:spcPct val="100000"/>
              </a:lnSpc>
              <a:spcBef>
                <a:spcPct val="0"/>
              </a:spcBef>
              <a:buFontTx/>
              <a:buNone/>
            </a:pPr>
            <a:r>
              <a:rPr lang="en-US" altLang="en-US" sz="2400">
                <a:solidFill>
                  <a:srgbClr val="0070C0"/>
                </a:solidFill>
                <a:latin typeface="Times New Roman" panose="02020603050405020304" pitchFamily="18" charset="0"/>
              </a:rPr>
              <a:t>'Chapter 2'</a:t>
            </a:r>
          </a:p>
          <a:p>
            <a:pPr algn="l" rtl="0" eaLnBrk="1" hangingPunct="1">
              <a:lnSpc>
                <a:spcPct val="100000"/>
              </a:lnSpc>
              <a:spcBef>
                <a:spcPct val="0"/>
              </a:spcBef>
              <a:buFontTx/>
              <a:buNone/>
            </a:pPr>
            <a:r>
              <a:rPr lang="en-US" altLang="en-US" sz="2400">
                <a:latin typeface="Times New Roman" panose="02020603050405020304" pitchFamily="18" charset="0"/>
              </a:rPr>
              <a:t>&gt;&gt;&gt;</a:t>
            </a:r>
          </a:p>
        </p:txBody>
      </p:sp>
      <p:sp>
        <p:nvSpPr>
          <p:cNvPr id="28678" name="Rectangle 2">
            <a:extLst>
              <a:ext uri="{FF2B5EF4-FFF2-40B4-BE49-F238E27FC236}">
                <a16:creationId xmlns:a16="http://schemas.microsoft.com/office/drawing/2014/main" id="{F29965F8-9430-3FF8-4BC1-C1B57DBAE486}"/>
              </a:ext>
            </a:extLst>
          </p:cNvPr>
          <p:cNvSpPr txBox="1">
            <a:spLocks noChangeArrowheads="1"/>
          </p:cNvSpPr>
          <p:nvPr/>
        </p:nvSpPr>
        <p:spPr bwMode="auto">
          <a:xfrm>
            <a:off x="1981200" y="317500"/>
            <a:ext cx="845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The String Concatenation Operator </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Slide Number Placeholder 4">
            <a:extLst>
              <a:ext uri="{FF2B5EF4-FFF2-40B4-BE49-F238E27FC236}">
                <a16:creationId xmlns:a16="http://schemas.microsoft.com/office/drawing/2014/main" id="{275E0CDB-0219-4F3B-1617-A54A3C850AB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E31119EC-D81B-4F3F-BEB7-FEA6D7F28E22}" type="slidenum">
              <a:rPr lang="en-US" altLang="en-US" sz="1400">
                <a:latin typeface="Times New Roman" panose="02020603050405020304" pitchFamily="18" charset="0"/>
              </a:rPr>
              <a:pPr rtl="0" fontAlgn="base">
                <a:lnSpc>
                  <a:spcPct val="100000"/>
                </a:lnSpc>
                <a:spcBef>
                  <a:spcPct val="0"/>
                </a:spcBef>
                <a:spcAft>
                  <a:spcPct val="0"/>
                </a:spcAft>
                <a:buFontTx/>
                <a:buNone/>
              </a:pPr>
              <a:t>17</a:t>
            </a:fld>
            <a:endParaRPr lang="en-US" altLang="en-US" sz="1400">
              <a:latin typeface="Times New Roman" panose="02020603050405020304" pitchFamily="18" charset="0"/>
            </a:endParaRPr>
          </a:p>
        </p:txBody>
      </p:sp>
      <p:sp>
        <p:nvSpPr>
          <p:cNvPr id="29699" name="Text Box 3">
            <a:extLst>
              <a:ext uri="{FF2B5EF4-FFF2-40B4-BE49-F238E27FC236}">
                <a16:creationId xmlns:a16="http://schemas.microsoft.com/office/drawing/2014/main" id="{B524F72C-C7D3-39CC-526B-895F63B25A35}"/>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endParaRPr lang="en-US" altLang="en-US" sz="2400">
              <a:latin typeface="Times New Roman" panose="02020603050405020304" pitchFamily="18" charset="0"/>
            </a:endParaRPr>
          </a:p>
        </p:txBody>
      </p:sp>
      <p:sp>
        <p:nvSpPr>
          <p:cNvPr id="29700" name="Text Box 4">
            <a:extLst>
              <a:ext uri="{FF2B5EF4-FFF2-40B4-BE49-F238E27FC236}">
                <a16:creationId xmlns:a16="http://schemas.microsoft.com/office/drawing/2014/main" id="{755EAE5A-B330-D9A5-E97D-9C457DC77DD3}"/>
              </a:ext>
            </a:extLst>
          </p:cNvPr>
          <p:cNvSpPr txBox="1">
            <a:spLocks noChangeArrowheads="1"/>
          </p:cNvSpPr>
          <p:nvPr/>
        </p:nvSpPr>
        <p:spPr bwMode="auto">
          <a:xfrm>
            <a:off x="1871663" y="1316038"/>
            <a:ext cx="8382000"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dirty="0">
                <a:latin typeface="Times New Roman" panose="02020603050405020304" pitchFamily="18" charset="0"/>
              </a:rPr>
              <a:t>To read a string from the console, use the </a:t>
            </a:r>
            <a:r>
              <a:rPr lang="en-US" altLang="en-US" b="1" u="sng" dirty="0">
                <a:solidFill>
                  <a:srgbClr val="C00000"/>
                </a:solidFill>
                <a:latin typeface="Times New Roman" panose="02020603050405020304" pitchFamily="18" charset="0"/>
              </a:rPr>
              <a:t>input</a:t>
            </a:r>
            <a:r>
              <a:rPr lang="en-US" altLang="en-US" dirty="0">
                <a:latin typeface="Times New Roman" panose="02020603050405020304" pitchFamily="18" charset="0"/>
              </a:rPr>
              <a:t> function. For example, the following code reads three strings from the keyboard:</a:t>
            </a:r>
          </a:p>
        </p:txBody>
      </p:sp>
      <p:sp>
        <p:nvSpPr>
          <p:cNvPr id="29701" name="Text Box 5">
            <a:extLst>
              <a:ext uri="{FF2B5EF4-FFF2-40B4-BE49-F238E27FC236}">
                <a16:creationId xmlns:a16="http://schemas.microsoft.com/office/drawing/2014/main" id="{10B45505-067A-DEB8-C1AE-B476CF73C447}"/>
              </a:ext>
            </a:extLst>
          </p:cNvPr>
          <p:cNvSpPr txBox="1">
            <a:spLocks noChangeArrowheads="1"/>
          </p:cNvSpPr>
          <p:nvPr/>
        </p:nvSpPr>
        <p:spPr bwMode="auto">
          <a:xfrm>
            <a:off x="1947863" y="2968625"/>
            <a:ext cx="8382000" cy="265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r>
              <a:rPr lang="en-US" altLang="en-US">
                <a:latin typeface="Courier New" panose="02070309020205020404" pitchFamily="49" charset="0"/>
              </a:rPr>
              <a:t>s1 = input("Enter a string: ")</a:t>
            </a:r>
          </a:p>
          <a:p>
            <a:pPr algn="l" rtl="0" eaLnBrk="1" hangingPunct="1">
              <a:lnSpc>
                <a:spcPct val="100000"/>
              </a:lnSpc>
              <a:spcBef>
                <a:spcPct val="0"/>
              </a:spcBef>
              <a:buFontTx/>
              <a:buNone/>
            </a:pPr>
            <a:r>
              <a:rPr lang="en-US" altLang="en-US">
                <a:latin typeface="Courier New" panose="02070309020205020404" pitchFamily="49" charset="0"/>
              </a:rPr>
              <a:t>s2 = input("Enter a string: ")</a:t>
            </a:r>
          </a:p>
          <a:p>
            <a:pPr algn="l" rtl="0" eaLnBrk="1" hangingPunct="1">
              <a:lnSpc>
                <a:spcPct val="100000"/>
              </a:lnSpc>
              <a:spcBef>
                <a:spcPct val="0"/>
              </a:spcBef>
              <a:buFontTx/>
              <a:buNone/>
            </a:pPr>
            <a:r>
              <a:rPr lang="en-US" altLang="en-US">
                <a:latin typeface="Courier New" panose="02070309020205020404" pitchFamily="49" charset="0"/>
              </a:rPr>
              <a:t>s3 = input("Enter a string: ")</a:t>
            </a:r>
          </a:p>
          <a:p>
            <a:pPr algn="l" rtl="0" eaLnBrk="1" hangingPunct="1">
              <a:lnSpc>
                <a:spcPct val="100000"/>
              </a:lnSpc>
              <a:spcBef>
                <a:spcPct val="0"/>
              </a:spcBef>
              <a:buFontTx/>
              <a:buNone/>
            </a:pPr>
            <a:r>
              <a:rPr lang="en-US" altLang="en-US">
                <a:latin typeface="Courier New" panose="02070309020205020404" pitchFamily="49" charset="0"/>
              </a:rPr>
              <a:t>print("s1 is " + s1)</a:t>
            </a:r>
          </a:p>
          <a:p>
            <a:pPr algn="l" rtl="0" eaLnBrk="1" hangingPunct="1">
              <a:lnSpc>
                <a:spcPct val="100000"/>
              </a:lnSpc>
              <a:spcBef>
                <a:spcPct val="0"/>
              </a:spcBef>
              <a:buFontTx/>
              <a:buNone/>
            </a:pPr>
            <a:r>
              <a:rPr lang="en-US" altLang="en-US">
                <a:latin typeface="Courier New" panose="02070309020205020404" pitchFamily="49" charset="0"/>
              </a:rPr>
              <a:t>print("s2 is " + s2)</a:t>
            </a:r>
          </a:p>
          <a:p>
            <a:pPr algn="l" rtl="0" eaLnBrk="1" hangingPunct="1">
              <a:lnSpc>
                <a:spcPct val="100000"/>
              </a:lnSpc>
              <a:spcBef>
                <a:spcPct val="0"/>
              </a:spcBef>
              <a:buFontTx/>
              <a:buNone/>
            </a:pPr>
            <a:r>
              <a:rPr lang="en-US" altLang="en-US">
                <a:latin typeface="Courier New" panose="02070309020205020404" pitchFamily="49" charset="0"/>
              </a:rPr>
              <a:t>print("s3 is " + s3)</a:t>
            </a:r>
          </a:p>
        </p:txBody>
      </p:sp>
      <p:sp>
        <p:nvSpPr>
          <p:cNvPr id="29702" name="Rectangle 2">
            <a:extLst>
              <a:ext uri="{FF2B5EF4-FFF2-40B4-BE49-F238E27FC236}">
                <a16:creationId xmlns:a16="http://schemas.microsoft.com/office/drawing/2014/main" id="{48F1AA37-AC1C-5B2B-400C-33229B246C77}"/>
              </a:ext>
            </a:extLst>
          </p:cNvPr>
          <p:cNvSpPr txBox="1">
            <a:spLocks noChangeArrowheads="1"/>
          </p:cNvSpPr>
          <p:nvPr/>
        </p:nvSpPr>
        <p:spPr bwMode="auto">
          <a:xfrm>
            <a:off x="1981200" y="317500"/>
            <a:ext cx="845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Reading Strings from the Console</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Slide Number Placeholder 4">
            <a:extLst>
              <a:ext uri="{FF2B5EF4-FFF2-40B4-BE49-F238E27FC236}">
                <a16:creationId xmlns:a16="http://schemas.microsoft.com/office/drawing/2014/main" id="{AB45F196-BA07-CCEE-82C2-00CD0BF5A4A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5450149E-B5D0-4EAF-A24A-3C7E3028D88A}" type="slidenum">
              <a:rPr lang="en-US" altLang="en-US" sz="1400">
                <a:latin typeface="Times New Roman" panose="02020603050405020304" pitchFamily="18" charset="0"/>
              </a:rPr>
              <a:pPr rtl="0" fontAlgn="base">
                <a:lnSpc>
                  <a:spcPct val="100000"/>
                </a:lnSpc>
                <a:spcBef>
                  <a:spcPct val="0"/>
                </a:spcBef>
                <a:spcAft>
                  <a:spcPct val="0"/>
                </a:spcAft>
                <a:buFontTx/>
                <a:buNone/>
              </a:pPr>
              <a:t>18</a:t>
            </a:fld>
            <a:endParaRPr lang="en-US" altLang="en-US" sz="1400">
              <a:latin typeface="Times New Roman" panose="02020603050405020304" pitchFamily="18" charset="0"/>
            </a:endParaRPr>
          </a:p>
        </p:txBody>
      </p:sp>
      <p:sp>
        <p:nvSpPr>
          <p:cNvPr id="30723" name="Text Box 6">
            <a:extLst>
              <a:ext uri="{FF2B5EF4-FFF2-40B4-BE49-F238E27FC236}">
                <a16:creationId xmlns:a16="http://schemas.microsoft.com/office/drawing/2014/main" id="{F9069C86-2E2F-D785-85A8-80B95A489D2E}"/>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endParaRPr lang="en-US" altLang="en-US" sz="2400">
              <a:latin typeface="Times New Roman" panose="02020603050405020304" pitchFamily="18" charset="0"/>
            </a:endParaRPr>
          </a:p>
        </p:txBody>
      </p:sp>
      <p:sp>
        <p:nvSpPr>
          <p:cNvPr id="30724" name="Text Box 7">
            <a:extLst>
              <a:ext uri="{FF2B5EF4-FFF2-40B4-BE49-F238E27FC236}">
                <a16:creationId xmlns:a16="http://schemas.microsoft.com/office/drawing/2014/main" id="{6A122BFF-9717-1579-63BF-A255FBD3F70D}"/>
              </a:ext>
            </a:extLst>
          </p:cNvPr>
          <p:cNvSpPr txBox="1">
            <a:spLocks noChangeArrowheads="1"/>
          </p:cNvSpPr>
          <p:nvPr/>
        </p:nvSpPr>
        <p:spPr bwMode="auto">
          <a:xfrm>
            <a:off x="1227138" y="1296988"/>
            <a:ext cx="10321925" cy="304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r>
              <a:rPr lang="en-US" altLang="en-US" sz="3200" dirty="0">
                <a:latin typeface="Times New Roman" panose="02020603050405020304" pitchFamily="18" charset="0"/>
              </a:rPr>
              <a:t>This program lets the user enter the amount in decimal representing dollars and cents and output a report listing the monetary equivalent in single dollars, quarters, dimes, nickels, and pennies. Your program should report maximum number of dollars, then the maximum number of quarters, and so on, in this order.</a:t>
            </a:r>
            <a:r>
              <a:rPr lang="en-US" altLang="en-US" sz="2400" dirty="0">
                <a:latin typeface="Courier" charset="0"/>
              </a:rPr>
              <a:t> </a:t>
            </a:r>
          </a:p>
        </p:txBody>
      </p:sp>
      <p:sp>
        <p:nvSpPr>
          <p:cNvPr id="30725" name="Rectangle 2">
            <a:extLst>
              <a:ext uri="{FF2B5EF4-FFF2-40B4-BE49-F238E27FC236}">
                <a16:creationId xmlns:a16="http://schemas.microsoft.com/office/drawing/2014/main" id="{18E6E3FC-6269-E686-C118-12EF08955430}"/>
              </a:ext>
            </a:extLst>
          </p:cNvPr>
          <p:cNvSpPr txBox="1">
            <a:spLocks noChangeArrowheads="1"/>
          </p:cNvSpPr>
          <p:nvPr/>
        </p:nvSpPr>
        <p:spPr bwMode="auto">
          <a:xfrm>
            <a:off x="1390650" y="317500"/>
            <a:ext cx="91455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Case Study: Minimum Number of Coins </a:t>
            </a:r>
          </a:p>
        </p:txBody>
      </p:sp>
      <p:sp>
        <p:nvSpPr>
          <p:cNvPr id="30726" name="Rectangle 8">
            <a:extLst>
              <a:ext uri="{FF2B5EF4-FFF2-40B4-BE49-F238E27FC236}">
                <a16:creationId xmlns:a16="http://schemas.microsoft.com/office/drawing/2014/main" id="{2861DA3F-B62F-DBE2-FAFE-052DD3C8146D}"/>
              </a:ext>
            </a:extLst>
          </p:cNvPr>
          <p:cNvSpPr>
            <a:spLocks noChangeArrowheads="1"/>
          </p:cNvSpPr>
          <p:nvPr/>
        </p:nvSpPr>
        <p:spPr bwMode="auto">
          <a:xfrm>
            <a:off x="5564188" y="5399088"/>
            <a:ext cx="2265362" cy="107632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a:buFontTx/>
              <a:buChar char="•"/>
            </a:pPr>
            <a:r>
              <a:rPr lang="en-US" altLang="ar-PS" sz="1600">
                <a:latin typeface="Times New Roman" panose="02020603050405020304" pitchFamily="18" charset="0"/>
              </a:rPr>
              <a:t>4 Quarters = $1</a:t>
            </a:r>
          </a:p>
          <a:p>
            <a:pPr defTabSz="914400">
              <a:buFontTx/>
              <a:buChar char="•"/>
            </a:pPr>
            <a:r>
              <a:rPr lang="en-US" altLang="ar-PS" sz="1600">
                <a:latin typeface="Times New Roman" panose="02020603050405020304" pitchFamily="18" charset="0"/>
              </a:rPr>
              <a:t>10 Dimes = $1</a:t>
            </a:r>
          </a:p>
          <a:p>
            <a:pPr defTabSz="914400">
              <a:buFontTx/>
              <a:buChar char="•"/>
            </a:pPr>
            <a:r>
              <a:rPr lang="en-US" altLang="ar-PS" sz="1600">
                <a:latin typeface="Times New Roman" panose="02020603050405020304" pitchFamily="18" charset="0"/>
              </a:rPr>
              <a:t>20 Nickels = $1</a:t>
            </a:r>
          </a:p>
          <a:p>
            <a:pPr defTabSz="914400">
              <a:buFontTx/>
              <a:buChar char="•"/>
            </a:pPr>
            <a:r>
              <a:rPr lang="en-US" altLang="ar-PS" sz="1600">
                <a:latin typeface="Times New Roman" panose="02020603050405020304" pitchFamily="18" charset="0"/>
              </a:rPr>
              <a:t>100 Pennies = $ </a:t>
            </a:r>
          </a:p>
        </p:txBody>
      </p:sp>
      <p:pic>
        <p:nvPicPr>
          <p:cNvPr id="30727" name="Picture 10" descr="2,100+ Penny Nickel Dime Quarter Stock Photos, Pictures &amp; Royalty-Free  Images - iStock">
            <a:extLst>
              <a:ext uri="{FF2B5EF4-FFF2-40B4-BE49-F238E27FC236}">
                <a16:creationId xmlns:a16="http://schemas.microsoft.com/office/drawing/2014/main" id="{A047F102-852A-CECA-FD2F-153A6BA92ACA}"/>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96000" y="3994150"/>
            <a:ext cx="3797300" cy="248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Slide Number Placeholder 4">
            <a:extLst>
              <a:ext uri="{FF2B5EF4-FFF2-40B4-BE49-F238E27FC236}">
                <a16:creationId xmlns:a16="http://schemas.microsoft.com/office/drawing/2014/main" id="{F1A5E3F5-3308-AAD2-4405-BC5F16839A2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56E2AA72-A51D-4A5B-900E-690A613AF08F}" type="slidenum">
              <a:rPr lang="en-US" altLang="en-US" sz="1400">
                <a:latin typeface="Times New Roman" panose="02020603050405020304" pitchFamily="18" charset="0"/>
              </a:rPr>
              <a:pPr rtl="0" fontAlgn="base">
                <a:lnSpc>
                  <a:spcPct val="100000"/>
                </a:lnSpc>
                <a:spcBef>
                  <a:spcPct val="0"/>
                </a:spcBef>
                <a:spcAft>
                  <a:spcPct val="0"/>
                </a:spcAft>
                <a:buFontTx/>
                <a:buNone/>
              </a:pPr>
              <a:t>19</a:t>
            </a:fld>
            <a:endParaRPr lang="en-US" altLang="en-US" sz="1400">
              <a:latin typeface="Times New Roman" panose="02020603050405020304" pitchFamily="18" charset="0"/>
            </a:endParaRPr>
          </a:p>
        </p:txBody>
      </p:sp>
      <p:sp>
        <p:nvSpPr>
          <p:cNvPr id="31747" name="Text Box 6">
            <a:extLst>
              <a:ext uri="{FF2B5EF4-FFF2-40B4-BE49-F238E27FC236}">
                <a16:creationId xmlns:a16="http://schemas.microsoft.com/office/drawing/2014/main" id="{1BA4452E-90CD-B3C3-1B22-5A006C78CCB7}"/>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endParaRPr lang="en-US" altLang="en-US" sz="2400">
              <a:latin typeface="Times New Roman" panose="02020603050405020304" pitchFamily="18" charset="0"/>
            </a:endParaRPr>
          </a:p>
        </p:txBody>
      </p:sp>
      <p:sp>
        <p:nvSpPr>
          <p:cNvPr id="31748" name="Rectangle 2">
            <a:extLst>
              <a:ext uri="{FF2B5EF4-FFF2-40B4-BE49-F238E27FC236}">
                <a16:creationId xmlns:a16="http://schemas.microsoft.com/office/drawing/2014/main" id="{A5EDB97A-81D6-8E41-860E-6AB3A0AB85F6}"/>
              </a:ext>
            </a:extLst>
          </p:cNvPr>
          <p:cNvSpPr txBox="1">
            <a:spLocks noChangeArrowheads="1"/>
          </p:cNvSpPr>
          <p:nvPr/>
        </p:nvSpPr>
        <p:spPr bwMode="auto">
          <a:xfrm>
            <a:off x="1390650" y="317500"/>
            <a:ext cx="91455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a:solidFill>
                  <a:srgbClr val="C00000"/>
                </a:solidFill>
                <a:latin typeface="Calibri Light" panose="020F0302020204030204" pitchFamily="34" charset="0"/>
              </a:rPr>
              <a:t>Case Study: Minimum Number of Coins </a:t>
            </a:r>
          </a:p>
        </p:txBody>
      </p:sp>
      <p:sp>
        <p:nvSpPr>
          <p:cNvPr id="31749" name="Rectangle 8">
            <a:extLst>
              <a:ext uri="{FF2B5EF4-FFF2-40B4-BE49-F238E27FC236}">
                <a16:creationId xmlns:a16="http://schemas.microsoft.com/office/drawing/2014/main" id="{E7B2A430-BF85-192B-B0F3-28A36A4AA296}"/>
              </a:ext>
            </a:extLst>
          </p:cNvPr>
          <p:cNvSpPr>
            <a:spLocks noChangeArrowheads="1"/>
          </p:cNvSpPr>
          <p:nvPr/>
        </p:nvSpPr>
        <p:spPr bwMode="auto">
          <a:xfrm>
            <a:off x="10536238" y="3876675"/>
            <a:ext cx="2265362" cy="1076325"/>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a:buFontTx/>
              <a:buChar char="•"/>
            </a:pPr>
            <a:r>
              <a:rPr lang="en-US" altLang="ar-PS" sz="1600">
                <a:latin typeface="Times New Roman" panose="02020603050405020304" pitchFamily="18" charset="0"/>
              </a:rPr>
              <a:t>4 Quarters = $1</a:t>
            </a:r>
          </a:p>
          <a:p>
            <a:pPr defTabSz="914400">
              <a:buFontTx/>
              <a:buChar char="•"/>
            </a:pPr>
            <a:r>
              <a:rPr lang="en-US" altLang="ar-PS" sz="1600">
                <a:latin typeface="Times New Roman" panose="02020603050405020304" pitchFamily="18" charset="0"/>
              </a:rPr>
              <a:t>10 Dimes = $1</a:t>
            </a:r>
          </a:p>
          <a:p>
            <a:pPr defTabSz="914400">
              <a:buFontTx/>
              <a:buChar char="•"/>
            </a:pPr>
            <a:r>
              <a:rPr lang="en-US" altLang="ar-PS" sz="1600">
                <a:latin typeface="Times New Roman" panose="02020603050405020304" pitchFamily="18" charset="0"/>
              </a:rPr>
              <a:t>20 Nickels = $1</a:t>
            </a:r>
          </a:p>
          <a:p>
            <a:pPr defTabSz="914400">
              <a:buFontTx/>
              <a:buChar char="•"/>
            </a:pPr>
            <a:r>
              <a:rPr lang="en-US" altLang="ar-PS" sz="1600">
                <a:latin typeface="Times New Roman" panose="02020603050405020304" pitchFamily="18" charset="0"/>
              </a:rPr>
              <a:t>100 Pennies = $ </a:t>
            </a:r>
          </a:p>
        </p:txBody>
      </p:sp>
      <p:pic>
        <p:nvPicPr>
          <p:cNvPr id="31750" name="Picture 4">
            <a:extLst>
              <a:ext uri="{FF2B5EF4-FFF2-40B4-BE49-F238E27FC236}">
                <a16:creationId xmlns:a16="http://schemas.microsoft.com/office/drawing/2014/main" id="{EAE7647C-EA24-13F3-CB2E-B31E5FFC0D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450" y="1101725"/>
            <a:ext cx="8164513" cy="543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10" descr="2,100+ Penny Nickel Dime Quarter Stock Photos, Pictures &amp; Royalty-Free  Images - iStock">
            <a:extLst>
              <a:ext uri="{FF2B5EF4-FFF2-40B4-BE49-F238E27FC236}">
                <a16:creationId xmlns:a16="http://schemas.microsoft.com/office/drawing/2014/main" id="{D4F58056-A60B-DD27-59E0-DDEF5C46D38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94713" y="1617663"/>
            <a:ext cx="3697287" cy="241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Slide Number Placeholder 4">
            <a:extLst>
              <a:ext uri="{FF2B5EF4-FFF2-40B4-BE49-F238E27FC236}">
                <a16:creationId xmlns:a16="http://schemas.microsoft.com/office/drawing/2014/main" id="{68A28016-FBD4-6643-31B0-69A6D33179C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9E032D76-7D84-4CC6-A836-C4B3BD03B0AF}" type="slidenum">
              <a:rPr lang="en-US" altLang="en-US" sz="1400">
                <a:latin typeface="Times New Roman" panose="02020603050405020304" pitchFamily="18" charset="0"/>
              </a:rPr>
              <a:pPr rtl="0" fontAlgn="base">
                <a:lnSpc>
                  <a:spcPct val="100000"/>
                </a:lnSpc>
                <a:spcBef>
                  <a:spcPct val="0"/>
                </a:spcBef>
                <a:spcAft>
                  <a:spcPct val="0"/>
                </a:spcAft>
                <a:buFontTx/>
                <a:buNone/>
              </a:pPr>
              <a:t>20</a:t>
            </a:fld>
            <a:endParaRPr lang="en-US" altLang="en-US" sz="1400">
              <a:latin typeface="Times New Roman" panose="02020603050405020304" pitchFamily="18" charset="0"/>
            </a:endParaRPr>
          </a:p>
        </p:txBody>
      </p:sp>
      <p:sp>
        <p:nvSpPr>
          <p:cNvPr id="32771" name="Text Box 6">
            <a:extLst>
              <a:ext uri="{FF2B5EF4-FFF2-40B4-BE49-F238E27FC236}">
                <a16:creationId xmlns:a16="http://schemas.microsoft.com/office/drawing/2014/main" id="{D90004BF-61EE-707E-FF98-AE8D53E3A38A}"/>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50000"/>
              </a:spcBef>
              <a:buFontTx/>
              <a:buNone/>
            </a:pPr>
            <a:endParaRPr lang="en-US" altLang="en-US" sz="2400">
              <a:latin typeface="Times New Roman" panose="02020603050405020304" pitchFamily="18" charset="0"/>
            </a:endParaRPr>
          </a:p>
        </p:txBody>
      </p:sp>
      <p:sp>
        <p:nvSpPr>
          <p:cNvPr id="32772" name="Rectangle 2">
            <a:extLst>
              <a:ext uri="{FF2B5EF4-FFF2-40B4-BE49-F238E27FC236}">
                <a16:creationId xmlns:a16="http://schemas.microsoft.com/office/drawing/2014/main" id="{7DA40599-E481-A331-1C51-0D6A6D5405B9}"/>
              </a:ext>
            </a:extLst>
          </p:cNvPr>
          <p:cNvSpPr txBox="1">
            <a:spLocks noChangeArrowheads="1"/>
          </p:cNvSpPr>
          <p:nvPr/>
        </p:nvSpPr>
        <p:spPr bwMode="auto">
          <a:xfrm>
            <a:off x="1390650" y="317500"/>
            <a:ext cx="91455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dirty="0">
                <a:solidFill>
                  <a:srgbClr val="C00000"/>
                </a:solidFill>
                <a:latin typeface="Calibri Light" panose="020F0302020204030204" pitchFamily="34" charset="0"/>
              </a:rPr>
              <a:t>Case Study: Minimum Number of Coins </a:t>
            </a:r>
          </a:p>
        </p:txBody>
      </p:sp>
      <p:sp>
        <p:nvSpPr>
          <p:cNvPr id="32773" name="Rectangle 8">
            <a:extLst>
              <a:ext uri="{FF2B5EF4-FFF2-40B4-BE49-F238E27FC236}">
                <a16:creationId xmlns:a16="http://schemas.microsoft.com/office/drawing/2014/main" id="{A1069CBE-379C-BDAA-56B2-AD9F192B7ACF}"/>
              </a:ext>
            </a:extLst>
          </p:cNvPr>
          <p:cNvSpPr>
            <a:spLocks noChangeArrowheads="1"/>
          </p:cNvSpPr>
          <p:nvPr/>
        </p:nvSpPr>
        <p:spPr bwMode="auto">
          <a:xfrm>
            <a:off x="10536238" y="4635500"/>
            <a:ext cx="2265362" cy="1077913"/>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a:buFontTx/>
              <a:buChar char="•"/>
            </a:pPr>
            <a:r>
              <a:rPr lang="en-US" altLang="ar-PS" sz="1600">
                <a:latin typeface="Times New Roman" panose="02020603050405020304" pitchFamily="18" charset="0"/>
              </a:rPr>
              <a:t>4 Quarters = $1</a:t>
            </a:r>
          </a:p>
          <a:p>
            <a:pPr defTabSz="914400">
              <a:buFontTx/>
              <a:buChar char="•"/>
            </a:pPr>
            <a:r>
              <a:rPr lang="en-US" altLang="ar-PS" sz="1600">
                <a:latin typeface="Times New Roman" panose="02020603050405020304" pitchFamily="18" charset="0"/>
              </a:rPr>
              <a:t>10 Dimes = $1</a:t>
            </a:r>
          </a:p>
          <a:p>
            <a:pPr defTabSz="914400">
              <a:buFontTx/>
              <a:buChar char="•"/>
            </a:pPr>
            <a:r>
              <a:rPr lang="en-US" altLang="ar-PS" sz="1600">
                <a:latin typeface="Times New Roman" panose="02020603050405020304" pitchFamily="18" charset="0"/>
              </a:rPr>
              <a:t>20 Nickels = $1</a:t>
            </a:r>
          </a:p>
          <a:p>
            <a:pPr defTabSz="914400">
              <a:buFontTx/>
              <a:buChar char="•"/>
            </a:pPr>
            <a:r>
              <a:rPr lang="en-US" altLang="ar-PS" sz="1600">
                <a:latin typeface="Times New Roman" panose="02020603050405020304" pitchFamily="18" charset="0"/>
              </a:rPr>
              <a:t>100 Pennies = $ </a:t>
            </a:r>
          </a:p>
        </p:txBody>
      </p:sp>
      <p:pic>
        <p:nvPicPr>
          <p:cNvPr id="32774" name="Picture 5">
            <a:extLst>
              <a:ext uri="{FF2B5EF4-FFF2-40B4-BE49-F238E27FC236}">
                <a16:creationId xmlns:a16="http://schemas.microsoft.com/office/drawing/2014/main" id="{0BE0853A-0E6F-2B7B-F7DF-B47DFEE71F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050" y="1781175"/>
            <a:ext cx="9226550" cy="464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10" descr="2,100+ Penny Nickel Dime Quarter Stock Photos, Pictures &amp; Royalty-Free  Images - iStock">
            <a:extLst>
              <a:ext uri="{FF2B5EF4-FFF2-40B4-BE49-F238E27FC236}">
                <a16:creationId xmlns:a16="http://schemas.microsoft.com/office/drawing/2014/main" id="{90B81527-02C8-B8E1-D481-DF67CA5FDA6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94713" y="2476500"/>
            <a:ext cx="3697287" cy="241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6" name="Slide Number Placeholder 4">
            <a:extLst>
              <a:ext uri="{FF2B5EF4-FFF2-40B4-BE49-F238E27FC236}">
                <a16:creationId xmlns:a16="http://schemas.microsoft.com/office/drawing/2014/main" id="{5AFB3DA7-2623-0B47-49C7-A007AB35B54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0533F87B-3BC7-4FDA-AF7D-ADBE733F6E9D}" type="slidenum">
              <a:rPr lang="en-US" altLang="en-US" sz="1400">
                <a:latin typeface="Times New Roman" panose="02020603050405020304" pitchFamily="18" charset="0"/>
              </a:rPr>
              <a:pPr rtl="0" fontAlgn="base">
                <a:lnSpc>
                  <a:spcPct val="100000"/>
                </a:lnSpc>
                <a:spcBef>
                  <a:spcPct val="0"/>
                </a:spcBef>
                <a:spcAft>
                  <a:spcPct val="0"/>
                </a:spcAft>
                <a:buFontTx/>
                <a:buNone/>
              </a:pPr>
              <a:t>21</a:t>
            </a:fld>
            <a:endParaRPr lang="en-US" altLang="en-US" sz="1400">
              <a:latin typeface="Times New Roman" panose="02020603050405020304" pitchFamily="18" charset="0"/>
            </a:endParaRPr>
          </a:p>
        </p:txBody>
      </p:sp>
      <p:sp>
        <p:nvSpPr>
          <p:cNvPr id="3" name="TextBox 2">
            <a:extLst>
              <a:ext uri="{FF2B5EF4-FFF2-40B4-BE49-F238E27FC236}">
                <a16:creationId xmlns:a16="http://schemas.microsoft.com/office/drawing/2014/main" id="{54B526B4-DB60-7738-1832-A7C52C887D09}"/>
              </a:ext>
            </a:extLst>
          </p:cNvPr>
          <p:cNvSpPr txBox="1"/>
          <p:nvPr/>
        </p:nvSpPr>
        <p:spPr>
          <a:xfrm>
            <a:off x="860425" y="1280656"/>
            <a:ext cx="11171918" cy="2246769"/>
          </a:xfrm>
          <a:prstGeom prst="rect">
            <a:avLst/>
          </a:prstGeom>
          <a:noFill/>
        </p:spPr>
        <p:txBody>
          <a:bodyPr wrap="square">
            <a:spAutoFit/>
          </a:bodyPr>
          <a:lstStyle/>
          <a:p>
            <a:pPr>
              <a:buNone/>
            </a:pPr>
            <a:r>
              <a:rPr lang="en-US" sz="2800" b="0" i="0" dirty="0">
                <a:solidFill>
                  <a:srgbClr val="231F20"/>
                </a:solidFill>
                <a:effectLst/>
                <a:latin typeface="Times-Roman"/>
              </a:rPr>
              <a:t>In Python, a number is an </a:t>
            </a:r>
            <a:r>
              <a:rPr lang="en-US" sz="2800" b="0" i="1" dirty="0">
                <a:solidFill>
                  <a:srgbClr val="231F20"/>
                </a:solidFill>
                <a:effectLst/>
                <a:latin typeface="Times-Italic"/>
              </a:rPr>
              <a:t>object</a:t>
            </a:r>
            <a:r>
              <a:rPr lang="en-US" sz="2800" b="0" i="0" dirty="0">
                <a:solidFill>
                  <a:srgbClr val="231F20"/>
                </a:solidFill>
                <a:effectLst/>
                <a:latin typeface="Times-Roman"/>
              </a:rPr>
              <a:t>, a string is an object, and every datum is an object. Objects of the same kind have the same type. You can use the </a:t>
            </a:r>
            <a:r>
              <a:rPr lang="en-US" sz="2800" b="1" i="0" dirty="0">
                <a:solidFill>
                  <a:srgbClr val="00AEEF"/>
                </a:solidFill>
                <a:effectLst/>
                <a:latin typeface="LucidaSansTypewriter-Bd"/>
              </a:rPr>
              <a:t>id </a:t>
            </a:r>
            <a:r>
              <a:rPr lang="en-US" sz="2800" b="0" i="0" dirty="0">
                <a:solidFill>
                  <a:srgbClr val="231F20"/>
                </a:solidFill>
                <a:effectLst/>
                <a:latin typeface="Times-Roman"/>
              </a:rPr>
              <a:t>function and </a:t>
            </a:r>
            <a:r>
              <a:rPr lang="en-US" sz="2800" b="1" i="0" dirty="0">
                <a:solidFill>
                  <a:srgbClr val="00AEEF"/>
                </a:solidFill>
                <a:effectLst/>
                <a:latin typeface="LucidaSansTypewriter-Bd"/>
              </a:rPr>
              <a:t>type </a:t>
            </a:r>
            <a:r>
              <a:rPr lang="en-US" sz="2800" b="0" i="0" dirty="0">
                <a:solidFill>
                  <a:srgbClr val="231F20"/>
                </a:solidFill>
                <a:effectLst/>
                <a:latin typeface="Times-Roman"/>
              </a:rPr>
              <a:t>function to get these pieces of information about an object. For example,</a:t>
            </a:r>
            <a:r>
              <a:rPr lang="en-US" sz="2800" dirty="0"/>
              <a:t> </a:t>
            </a:r>
            <a:br>
              <a:rPr lang="en-US" sz="2800" dirty="0"/>
            </a:br>
            <a:endParaRPr lang="ar-PS" sz="2800" dirty="0"/>
          </a:p>
        </p:txBody>
      </p:sp>
      <p:sp>
        <p:nvSpPr>
          <p:cNvPr id="5" name="Rectangle 2">
            <a:extLst>
              <a:ext uri="{FF2B5EF4-FFF2-40B4-BE49-F238E27FC236}">
                <a16:creationId xmlns:a16="http://schemas.microsoft.com/office/drawing/2014/main" id="{740786DD-B5F2-7115-40D3-FEA149217F60}"/>
              </a:ext>
            </a:extLst>
          </p:cNvPr>
          <p:cNvSpPr txBox="1">
            <a:spLocks noChangeArrowheads="1"/>
          </p:cNvSpPr>
          <p:nvPr/>
        </p:nvSpPr>
        <p:spPr bwMode="auto">
          <a:xfrm>
            <a:off x="1390650" y="317500"/>
            <a:ext cx="91455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dirty="0">
                <a:solidFill>
                  <a:srgbClr val="C00000"/>
                </a:solidFill>
                <a:latin typeface="Calibri Light" panose="020F0302020204030204" pitchFamily="34" charset="0"/>
              </a:rPr>
              <a:t>Introduction to Objects and Methods </a:t>
            </a:r>
          </a:p>
        </p:txBody>
      </p:sp>
      <p:sp>
        <p:nvSpPr>
          <p:cNvPr id="6" name="Rectangle 4">
            <a:extLst>
              <a:ext uri="{FF2B5EF4-FFF2-40B4-BE49-F238E27FC236}">
                <a16:creationId xmlns:a16="http://schemas.microsoft.com/office/drawing/2014/main" id="{C030FFED-DD77-0235-0AF5-5B465B3B88FA}"/>
              </a:ext>
            </a:extLst>
          </p:cNvPr>
          <p:cNvSpPr>
            <a:spLocks noChangeArrowheads="1"/>
          </p:cNvSpPr>
          <p:nvPr/>
        </p:nvSpPr>
        <p:spPr bwMode="auto">
          <a:xfrm>
            <a:off x="1133815" y="5626670"/>
            <a:ext cx="10058173" cy="855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Clr>
                <a:schemeClr val="tx2"/>
              </a:buClr>
              <a:buSzPct val="75000"/>
              <a:buFont typeface="Monotype Sorts" pitchFamily="2" charset="2"/>
              <a:buNone/>
            </a:pPr>
            <a:r>
              <a:rPr lang="en-US" altLang="en-US" dirty="0">
                <a:latin typeface="Times New Roman" panose="02020603050405020304" pitchFamily="18" charset="0"/>
              </a:rPr>
              <a:t>The </a:t>
            </a:r>
            <a:r>
              <a:rPr lang="en-US" altLang="en-US" b="1" dirty="0">
                <a:latin typeface="Times New Roman" panose="02020603050405020304" pitchFamily="18" charset="0"/>
              </a:rPr>
              <a:t>id</a:t>
            </a:r>
            <a:r>
              <a:rPr lang="en-US" altLang="en-US" dirty="0">
                <a:latin typeface="Times New Roman" panose="02020603050405020304" pitchFamily="18" charset="0"/>
              </a:rPr>
              <a:t> and </a:t>
            </a:r>
            <a:r>
              <a:rPr lang="en-US" altLang="en-US" b="1" dirty="0">
                <a:latin typeface="Times New Roman" panose="02020603050405020304" pitchFamily="18" charset="0"/>
              </a:rPr>
              <a:t>type</a:t>
            </a:r>
            <a:r>
              <a:rPr lang="en-US" altLang="en-US" dirty="0">
                <a:latin typeface="Times New Roman" panose="02020603050405020304" pitchFamily="18" charset="0"/>
              </a:rPr>
              <a:t> functions are rarely used in programming, but they are good pedagogical tools for understanding objects.</a:t>
            </a:r>
          </a:p>
        </p:txBody>
      </p:sp>
      <p:pic>
        <p:nvPicPr>
          <p:cNvPr id="8" name="Picture 7">
            <a:extLst>
              <a:ext uri="{FF2B5EF4-FFF2-40B4-BE49-F238E27FC236}">
                <a16:creationId xmlns:a16="http://schemas.microsoft.com/office/drawing/2014/main" id="{95C7F01B-4843-E7FA-7BE2-8FB160E0292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Lst>
          </a:blip>
          <a:stretch>
            <a:fillRect/>
          </a:stretch>
        </p:blipFill>
        <p:spPr>
          <a:xfrm>
            <a:off x="1133815" y="3341916"/>
            <a:ext cx="5039179" cy="2246768"/>
          </a:xfrm>
          <a:prstGeom prst="rect">
            <a:avLst/>
          </a:prstGeom>
        </p:spPr>
      </p:pic>
      <p:pic>
        <p:nvPicPr>
          <p:cNvPr id="10" name="Picture 9">
            <a:extLst>
              <a:ext uri="{FF2B5EF4-FFF2-40B4-BE49-F238E27FC236}">
                <a16:creationId xmlns:a16="http://schemas.microsoft.com/office/drawing/2014/main" id="{7030AD58-E282-7194-468A-878EB0B316D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contrast="40000"/>
                    </a14:imgEffect>
                  </a14:imgLayer>
                </a14:imgProps>
              </a:ext>
            </a:extLst>
          </a:blip>
          <a:stretch>
            <a:fillRect/>
          </a:stretch>
        </p:blipFill>
        <p:spPr>
          <a:xfrm>
            <a:off x="6446384" y="2704951"/>
            <a:ext cx="4873856" cy="2935551"/>
          </a:xfrm>
          <a:prstGeom prst="rect">
            <a:avLst/>
          </a:prstGeom>
        </p:spPr>
      </p:pic>
      <p:sp>
        <p:nvSpPr>
          <p:cNvPr id="12" name="TextBox 11">
            <a:extLst>
              <a:ext uri="{FF2B5EF4-FFF2-40B4-BE49-F238E27FC236}">
                <a16:creationId xmlns:a16="http://schemas.microsoft.com/office/drawing/2014/main" id="{C00E8AAC-559E-BE06-9C65-E1A6D157527D}"/>
              </a:ext>
            </a:extLst>
          </p:cNvPr>
          <p:cNvSpPr txBox="1"/>
          <p:nvPr/>
        </p:nvSpPr>
        <p:spPr>
          <a:xfrm>
            <a:off x="1133815" y="2992420"/>
            <a:ext cx="6117770" cy="369332"/>
          </a:xfrm>
          <a:prstGeom prst="rect">
            <a:avLst/>
          </a:prstGeom>
          <a:noFill/>
        </p:spPr>
        <p:txBody>
          <a:bodyPr wrap="square">
            <a:spAutoFit/>
          </a:bodyPr>
          <a:lstStyle/>
          <a:p>
            <a:r>
              <a:rPr lang="en-US" altLang="en-US" sz="1800" dirty="0">
                <a:latin typeface="Times New Roman" panose="02020603050405020304" pitchFamily="18" charset="0"/>
              </a:rPr>
              <a:t>n is a variable that references an int object for value 3</a:t>
            </a:r>
            <a:endParaRPr lang="ar-PS"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1" name="Slide Number Placeholder 4">
            <a:extLst>
              <a:ext uri="{FF2B5EF4-FFF2-40B4-BE49-F238E27FC236}">
                <a16:creationId xmlns:a16="http://schemas.microsoft.com/office/drawing/2014/main" id="{5861377D-A4F3-3EC1-3BEA-49778E934DF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0BB3E406-CD7E-4DD3-859D-78C5F2B67A45}" type="slidenum">
              <a:rPr lang="en-US" altLang="en-US" sz="1400">
                <a:latin typeface="Times New Roman" panose="02020603050405020304" pitchFamily="18" charset="0"/>
              </a:rPr>
              <a:pPr rtl="0" fontAlgn="base">
                <a:lnSpc>
                  <a:spcPct val="100000"/>
                </a:lnSpc>
                <a:spcBef>
                  <a:spcPct val="0"/>
                </a:spcBef>
                <a:spcAft>
                  <a:spcPct val="0"/>
                </a:spcAft>
                <a:buFontTx/>
                <a:buNone/>
              </a:pPr>
              <a:t>22</a:t>
            </a:fld>
            <a:endParaRPr lang="en-US" altLang="en-US" sz="1400">
              <a:latin typeface="Times New Roman" panose="02020603050405020304" pitchFamily="18" charset="0"/>
            </a:endParaRPr>
          </a:p>
        </p:txBody>
      </p:sp>
      <p:sp>
        <p:nvSpPr>
          <p:cNvPr id="25604" name="Rectangle 3">
            <a:extLst>
              <a:ext uri="{FF2B5EF4-FFF2-40B4-BE49-F238E27FC236}">
                <a16:creationId xmlns:a16="http://schemas.microsoft.com/office/drawing/2014/main" id="{3C2EB5B9-2E55-D247-A555-D97628C9868E}"/>
              </a:ext>
            </a:extLst>
          </p:cNvPr>
          <p:cNvSpPr>
            <a:spLocks noChangeArrowheads="1"/>
          </p:cNvSpPr>
          <p:nvPr/>
        </p:nvSpPr>
        <p:spPr bwMode="auto">
          <a:xfrm>
            <a:off x="540658" y="1474107"/>
            <a:ext cx="11041742" cy="5104493"/>
          </a:xfrm>
          <a:prstGeom prst="rect">
            <a:avLst/>
          </a:prstGeom>
          <a:noFill/>
          <a:ln>
            <a:noFill/>
          </a:ln>
          <a:effec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eaLnBrk="1" fontAlgn="auto" hangingPunct="1">
              <a:spcAft>
                <a:spcPts val="0"/>
              </a:spcAft>
              <a:buFont typeface="Monotype Sorts" pitchFamily="2" charset="2"/>
              <a:buNone/>
              <a:defRPr/>
            </a:pPr>
            <a:r>
              <a:rPr lang="en-US" altLang="en-US" sz="2400" dirty="0"/>
              <a:t>You can perform operations on an object. </a:t>
            </a:r>
            <a:r>
              <a:rPr lang="en-US" altLang="en-US" sz="2400" dirty="0">
                <a:solidFill>
                  <a:srgbClr val="C00000"/>
                </a:solidFill>
              </a:rPr>
              <a:t>The operations are defined using functions. </a:t>
            </a:r>
          </a:p>
          <a:p>
            <a:pPr eaLnBrk="1" fontAlgn="auto" hangingPunct="1">
              <a:spcAft>
                <a:spcPts val="0"/>
              </a:spcAft>
              <a:buFont typeface="Monotype Sorts" pitchFamily="2" charset="2"/>
              <a:buNone/>
              <a:defRPr/>
            </a:pPr>
            <a:r>
              <a:rPr lang="en-US" altLang="en-US" sz="2400" dirty="0"/>
              <a:t>The functions for the objects are called </a:t>
            </a:r>
            <a:r>
              <a:rPr lang="en-US" altLang="en-US" sz="2400" i="1" dirty="0">
                <a:solidFill>
                  <a:schemeClr val="accent2">
                    <a:lumMod val="75000"/>
                  </a:schemeClr>
                </a:solidFill>
              </a:rPr>
              <a:t>methods</a:t>
            </a:r>
            <a:r>
              <a:rPr lang="en-US" altLang="en-US" sz="2400" dirty="0"/>
              <a:t> in Python. </a:t>
            </a:r>
          </a:p>
          <a:p>
            <a:pPr eaLnBrk="1" fontAlgn="auto" hangingPunct="1">
              <a:spcAft>
                <a:spcPts val="0"/>
              </a:spcAft>
              <a:buFont typeface="Monotype Sorts" pitchFamily="2" charset="2"/>
              <a:buNone/>
              <a:defRPr/>
            </a:pPr>
            <a:r>
              <a:rPr lang="en-US" altLang="en-US" sz="2400" dirty="0"/>
              <a:t>Methods can only be invoked from a specific object. </a:t>
            </a:r>
          </a:p>
          <a:p>
            <a:pPr eaLnBrk="1" fontAlgn="auto" hangingPunct="1">
              <a:spcAft>
                <a:spcPts val="0"/>
              </a:spcAft>
              <a:buFont typeface="Monotype Sorts" pitchFamily="2" charset="2"/>
              <a:buNone/>
              <a:defRPr/>
            </a:pPr>
            <a:r>
              <a:rPr lang="en-US" altLang="en-US" sz="2400" dirty="0"/>
              <a:t>For example, the string type has the methods such as lower() and upper()</a:t>
            </a:r>
          </a:p>
          <a:p>
            <a:pPr eaLnBrk="1" fontAlgn="auto" hangingPunct="1">
              <a:spcAft>
                <a:spcPts val="0"/>
              </a:spcAft>
              <a:buFont typeface="Monotype Sorts" pitchFamily="2" charset="2"/>
              <a:buNone/>
              <a:defRPr/>
            </a:pPr>
            <a:endParaRPr lang="en-US" altLang="en-US" sz="2400" dirty="0"/>
          </a:p>
          <a:p>
            <a:pPr eaLnBrk="1" fontAlgn="auto" hangingPunct="1">
              <a:spcAft>
                <a:spcPts val="0"/>
              </a:spcAft>
              <a:buFont typeface="Monotype Sorts" pitchFamily="2" charset="2"/>
              <a:buNone/>
              <a:defRPr/>
            </a:pPr>
            <a:endParaRPr lang="en-US" altLang="en-US" sz="2400" dirty="0"/>
          </a:p>
          <a:p>
            <a:pPr eaLnBrk="1" fontAlgn="auto" hangingPunct="1">
              <a:spcAft>
                <a:spcPts val="0"/>
              </a:spcAft>
              <a:buFont typeface="Monotype Sorts" pitchFamily="2" charset="2"/>
              <a:buNone/>
              <a:defRPr/>
            </a:pPr>
            <a:endParaRPr lang="en-US" altLang="en-US" sz="2400" dirty="0"/>
          </a:p>
          <a:p>
            <a:pPr eaLnBrk="1" fontAlgn="auto" hangingPunct="1">
              <a:spcAft>
                <a:spcPts val="0"/>
              </a:spcAft>
              <a:buFont typeface="Monotype Sorts" pitchFamily="2" charset="2"/>
              <a:buNone/>
              <a:defRPr/>
            </a:pPr>
            <a:endParaRPr lang="en-US" altLang="en-US" sz="2400" dirty="0"/>
          </a:p>
          <a:p>
            <a:pPr eaLnBrk="1" fontAlgn="auto" hangingPunct="1">
              <a:spcAft>
                <a:spcPts val="0"/>
              </a:spcAft>
              <a:buFont typeface="Monotype Sorts" pitchFamily="2" charset="2"/>
              <a:buNone/>
              <a:defRPr/>
            </a:pPr>
            <a:endParaRPr lang="en-US" altLang="en-US" sz="2400" dirty="0"/>
          </a:p>
          <a:p>
            <a:pPr marL="457200" indent="-457200" eaLnBrk="1" fontAlgn="auto" hangingPunct="1">
              <a:spcAft>
                <a:spcPts val="0"/>
              </a:spcAft>
              <a:defRPr/>
            </a:pPr>
            <a:r>
              <a:rPr lang="en-US" altLang="en-US" sz="2400" dirty="0"/>
              <a:t>What String methods are available?</a:t>
            </a:r>
          </a:p>
          <a:p>
            <a:pPr marL="457200" indent="-457200" eaLnBrk="1" fontAlgn="auto" hangingPunct="1">
              <a:spcAft>
                <a:spcPts val="0"/>
              </a:spcAft>
              <a:defRPr/>
            </a:pPr>
            <a:r>
              <a:rPr lang="en-US" altLang="en-US" sz="2400" dirty="0">
                <a:hlinkClick r:id="rId2"/>
              </a:rPr>
              <a:t>https://docs.python.org/3.3/library/stdtypes.html#string-methods</a:t>
            </a:r>
            <a:r>
              <a:rPr lang="en-US" altLang="en-US" sz="2400" dirty="0"/>
              <a:t>   </a:t>
            </a:r>
            <a:r>
              <a:rPr lang="en-US" altLang="en-US" sz="2400" b="1" dirty="0">
                <a:hlinkClick r:id="rId2"/>
              </a:rPr>
              <a:t>LINK</a:t>
            </a:r>
            <a:endParaRPr lang="en-US" altLang="en-US" sz="2400" b="1" dirty="0"/>
          </a:p>
        </p:txBody>
      </p:sp>
      <p:sp>
        <p:nvSpPr>
          <p:cNvPr id="37893" name="Rectangle 4">
            <a:extLst>
              <a:ext uri="{FF2B5EF4-FFF2-40B4-BE49-F238E27FC236}">
                <a16:creationId xmlns:a16="http://schemas.microsoft.com/office/drawing/2014/main" id="{4116307D-7D41-8357-4F89-3B3547385133}"/>
              </a:ext>
            </a:extLst>
          </p:cNvPr>
          <p:cNvSpPr>
            <a:spLocks noChangeArrowheads="1"/>
          </p:cNvSpPr>
          <p:nvPr/>
        </p:nvSpPr>
        <p:spPr bwMode="auto">
          <a:xfrm>
            <a:off x="1524000" y="2859088"/>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pic>
        <p:nvPicPr>
          <p:cNvPr id="3" name="Picture 2">
            <a:extLst>
              <a:ext uri="{FF2B5EF4-FFF2-40B4-BE49-F238E27FC236}">
                <a16:creationId xmlns:a16="http://schemas.microsoft.com/office/drawing/2014/main" id="{0B1702A6-7C5F-1562-ACF6-D08C82F79510}"/>
              </a:ext>
            </a:extLst>
          </p:cNvPr>
          <p:cNvPicPr>
            <a:picLocks noChangeAspect="1"/>
          </p:cNvPicPr>
          <p:nvPr/>
        </p:nvPicPr>
        <p:blipFill>
          <a:blip r:embed="rId3"/>
          <a:stretch>
            <a:fillRect/>
          </a:stretch>
        </p:blipFill>
        <p:spPr>
          <a:xfrm>
            <a:off x="5652166" y="3300413"/>
            <a:ext cx="6539834" cy="2496230"/>
          </a:xfrm>
          <a:prstGeom prst="rect">
            <a:avLst/>
          </a:prstGeom>
        </p:spPr>
      </p:pic>
      <p:sp>
        <p:nvSpPr>
          <p:cNvPr id="4" name="Rectangle 2">
            <a:extLst>
              <a:ext uri="{FF2B5EF4-FFF2-40B4-BE49-F238E27FC236}">
                <a16:creationId xmlns:a16="http://schemas.microsoft.com/office/drawing/2014/main" id="{5F681D33-8BE8-6B88-1B70-30C06DC5DC93}"/>
              </a:ext>
            </a:extLst>
          </p:cNvPr>
          <p:cNvSpPr txBox="1">
            <a:spLocks noChangeArrowheads="1"/>
          </p:cNvSpPr>
          <p:nvPr/>
        </p:nvSpPr>
        <p:spPr bwMode="auto">
          <a:xfrm>
            <a:off x="1390650" y="317500"/>
            <a:ext cx="91455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dirty="0">
                <a:solidFill>
                  <a:srgbClr val="C00000"/>
                </a:solidFill>
                <a:latin typeface="Calibri Light" panose="020F0302020204030204" pitchFamily="34" charset="0"/>
              </a:rPr>
              <a:t>Methods </a:t>
            </a:r>
          </a:p>
        </p:txBody>
      </p:sp>
      <p:pic>
        <p:nvPicPr>
          <p:cNvPr id="7" name="Picture 6">
            <a:extLst>
              <a:ext uri="{FF2B5EF4-FFF2-40B4-BE49-F238E27FC236}">
                <a16:creationId xmlns:a16="http://schemas.microsoft.com/office/drawing/2014/main" id="{56AEE576-A721-BE67-E7DC-FA3F62EF063C}"/>
              </a:ext>
            </a:extLst>
          </p:cNvPr>
          <p:cNvPicPr>
            <a:picLocks noChangeAspect="1"/>
          </p:cNvPicPr>
          <p:nvPr/>
        </p:nvPicPr>
        <p:blipFill>
          <a:blip r:embed="rId4"/>
          <a:stretch>
            <a:fillRect/>
          </a:stretch>
        </p:blipFill>
        <p:spPr>
          <a:xfrm>
            <a:off x="540658" y="3898396"/>
            <a:ext cx="4975809" cy="1485497"/>
          </a:xfrm>
          <a:prstGeom prst="rect">
            <a:avLst/>
          </a:prstGeom>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3" name="Rectangle 3">
            <a:extLst>
              <a:ext uri="{FF2B5EF4-FFF2-40B4-BE49-F238E27FC236}">
                <a16:creationId xmlns:a16="http://schemas.microsoft.com/office/drawing/2014/main" id="{4ACB0C5F-39BC-9D92-6F3F-407D7651E7A9}"/>
              </a:ext>
            </a:extLst>
          </p:cNvPr>
          <p:cNvSpPr>
            <a:spLocks noGrp="1" noChangeArrowheads="1"/>
          </p:cNvSpPr>
          <p:nvPr>
            <p:ph idx="1"/>
          </p:nvPr>
        </p:nvSpPr>
        <p:spPr>
          <a:xfrm>
            <a:off x="1001486" y="1316038"/>
            <a:ext cx="11088914" cy="1766887"/>
          </a:xfrm>
        </p:spPr>
        <p:txBody>
          <a:bodyPr/>
          <a:lstStyle/>
          <a:p>
            <a:pPr marL="0" indent="0" algn="l" rtl="0">
              <a:buFont typeface="Arial" panose="020B0604020202020204" pitchFamily="34" charset="0"/>
              <a:buNone/>
            </a:pPr>
            <a:r>
              <a:rPr lang="en-US" altLang="en-US" dirty="0"/>
              <a:t>Often it is desirable to display numbers in certain format. For example, the following code computes the interest, given the amount and the annual interest rate.</a:t>
            </a:r>
          </a:p>
        </p:txBody>
      </p:sp>
      <p:sp>
        <p:nvSpPr>
          <p:cNvPr id="40964" name="Slide Number Placeholder 4">
            <a:extLst>
              <a:ext uri="{FF2B5EF4-FFF2-40B4-BE49-F238E27FC236}">
                <a16:creationId xmlns:a16="http://schemas.microsoft.com/office/drawing/2014/main" id="{6512BC24-D00D-04C7-DBBE-A35193BB6ED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0E1D9DE2-5BE0-4C4E-A966-1BAEC98B4A56}" type="slidenum">
              <a:rPr lang="en-US" altLang="en-US" sz="1400">
                <a:latin typeface="Times New Roman" panose="02020603050405020304" pitchFamily="18" charset="0"/>
              </a:rPr>
              <a:pPr rtl="0" fontAlgn="base">
                <a:lnSpc>
                  <a:spcPct val="100000"/>
                </a:lnSpc>
                <a:spcBef>
                  <a:spcPct val="0"/>
                </a:spcBef>
                <a:spcAft>
                  <a:spcPct val="0"/>
                </a:spcAft>
                <a:buFontTx/>
                <a:buNone/>
              </a:pPr>
              <a:t>23</a:t>
            </a:fld>
            <a:endParaRPr lang="en-US" altLang="en-US" sz="1400">
              <a:latin typeface="Times New Roman" panose="02020603050405020304" pitchFamily="18" charset="0"/>
            </a:endParaRPr>
          </a:p>
        </p:txBody>
      </p:sp>
      <p:sp>
        <p:nvSpPr>
          <p:cNvPr id="40965" name="Rectangle 9">
            <a:extLst>
              <a:ext uri="{FF2B5EF4-FFF2-40B4-BE49-F238E27FC236}">
                <a16:creationId xmlns:a16="http://schemas.microsoft.com/office/drawing/2014/main" id="{A11FA80F-8F6C-51B6-96B8-5F2E9E406009}"/>
              </a:ext>
            </a:extLst>
          </p:cNvPr>
          <p:cNvSpPr>
            <a:spLocks noChangeArrowheads="1"/>
          </p:cNvSpPr>
          <p:nvPr/>
        </p:nvSpPr>
        <p:spPr bwMode="auto">
          <a:xfrm>
            <a:off x="1524000" y="2773363"/>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2" name="Rectangle 2">
            <a:extLst>
              <a:ext uri="{FF2B5EF4-FFF2-40B4-BE49-F238E27FC236}">
                <a16:creationId xmlns:a16="http://schemas.microsoft.com/office/drawing/2014/main" id="{E05E1E6A-19B7-7C38-94D0-87D7CA4DE78D}"/>
              </a:ext>
            </a:extLst>
          </p:cNvPr>
          <p:cNvSpPr txBox="1">
            <a:spLocks noChangeArrowheads="1"/>
          </p:cNvSpPr>
          <p:nvPr/>
        </p:nvSpPr>
        <p:spPr bwMode="auto">
          <a:xfrm>
            <a:off x="1390650" y="317500"/>
            <a:ext cx="91455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dirty="0">
                <a:solidFill>
                  <a:srgbClr val="C00000"/>
                </a:solidFill>
                <a:latin typeface="Calibri Light" panose="020F0302020204030204" pitchFamily="34" charset="0"/>
              </a:rPr>
              <a:t>Formatting Numbers and Strings</a:t>
            </a:r>
          </a:p>
        </p:txBody>
      </p:sp>
      <p:pic>
        <p:nvPicPr>
          <p:cNvPr id="5" name="Picture 4">
            <a:extLst>
              <a:ext uri="{FF2B5EF4-FFF2-40B4-BE49-F238E27FC236}">
                <a16:creationId xmlns:a16="http://schemas.microsoft.com/office/drawing/2014/main" id="{8C992E84-3704-AF45-AE64-CCBBD91A9B1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46540" y="2445928"/>
            <a:ext cx="5520752" cy="2227671"/>
          </a:xfrm>
          <a:prstGeom prst="rect">
            <a:avLst/>
          </a:prstGeom>
        </p:spPr>
      </p:pic>
      <p:pic>
        <p:nvPicPr>
          <p:cNvPr id="7" name="Picture 6">
            <a:extLst>
              <a:ext uri="{FF2B5EF4-FFF2-40B4-BE49-F238E27FC236}">
                <a16:creationId xmlns:a16="http://schemas.microsoft.com/office/drawing/2014/main" id="{F5C0814E-E122-3C42-8455-C0218A0D5C8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6013145" y="3595750"/>
            <a:ext cx="6178855" cy="503791"/>
          </a:xfrm>
          <a:prstGeom prst="rect">
            <a:avLst/>
          </a:prstGeom>
        </p:spPr>
      </p:pic>
      <p:cxnSp>
        <p:nvCxnSpPr>
          <p:cNvPr id="9" name="Straight Arrow Connector 8">
            <a:extLst>
              <a:ext uri="{FF2B5EF4-FFF2-40B4-BE49-F238E27FC236}">
                <a16:creationId xmlns:a16="http://schemas.microsoft.com/office/drawing/2014/main" id="{F413AC7C-3799-CF8A-319E-224BB2823C64}"/>
              </a:ext>
            </a:extLst>
          </p:cNvPr>
          <p:cNvCxnSpPr>
            <a:cxnSpLocks/>
          </p:cNvCxnSpPr>
          <p:nvPr/>
        </p:nvCxnSpPr>
        <p:spPr>
          <a:xfrm>
            <a:off x="5704113" y="3715657"/>
            <a:ext cx="464457" cy="0"/>
          </a:xfrm>
          <a:prstGeom prst="straightConnector1">
            <a:avLst/>
          </a:prstGeom>
          <a:ln w="28575">
            <a:solidFill>
              <a:srgbClr val="C00000"/>
            </a:solidFill>
            <a:tailEnd type="triangle"/>
          </a:ln>
        </p:spPr>
        <p:style>
          <a:lnRef idx="1">
            <a:schemeClr val="accent2"/>
          </a:lnRef>
          <a:fillRef idx="0">
            <a:schemeClr val="accent2"/>
          </a:fillRef>
          <a:effectRef idx="0">
            <a:schemeClr val="accent2"/>
          </a:effectRef>
          <a:fontRef idx="minor">
            <a:schemeClr val="tx1"/>
          </a:fontRef>
        </p:style>
      </p:cxnSp>
      <p:pic>
        <p:nvPicPr>
          <p:cNvPr id="12" name="Picture 11">
            <a:extLst>
              <a:ext uri="{FF2B5EF4-FFF2-40B4-BE49-F238E27FC236}">
                <a16:creationId xmlns:a16="http://schemas.microsoft.com/office/drawing/2014/main" id="{63E82909-27EE-3E91-3AFE-2BFDA28BE5D0}"/>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5442857" y="4374343"/>
            <a:ext cx="6749143" cy="568664"/>
          </a:xfrm>
          <a:prstGeom prst="rect">
            <a:avLst/>
          </a:prstGeom>
        </p:spPr>
      </p:pic>
      <p:cxnSp>
        <p:nvCxnSpPr>
          <p:cNvPr id="13" name="Straight Arrow Connector 12">
            <a:extLst>
              <a:ext uri="{FF2B5EF4-FFF2-40B4-BE49-F238E27FC236}">
                <a16:creationId xmlns:a16="http://schemas.microsoft.com/office/drawing/2014/main" id="{7135E2AA-8FC2-578A-521B-2C5C03403D3F}"/>
              </a:ext>
            </a:extLst>
          </p:cNvPr>
          <p:cNvCxnSpPr>
            <a:cxnSpLocks/>
          </p:cNvCxnSpPr>
          <p:nvPr/>
        </p:nvCxnSpPr>
        <p:spPr>
          <a:xfrm>
            <a:off x="4564742" y="3926114"/>
            <a:ext cx="994229" cy="616857"/>
          </a:xfrm>
          <a:prstGeom prst="straightConnector1">
            <a:avLst/>
          </a:prstGeom>
          <a:ln w="28575">
            <a:solidFill>
              <a:srgbClr val="C00000"/>
            </a:solidFill>
            <a:tailEnd type="triangle"/>
          </a:ln>
        </p:spPr>
        <p:style>
          <a:lnRef idx="1">
            <a:schemeClr val="accent2"/>
          </a:lnRef>
          <a:fillRef idx="0">
            <a:schemeClr val="accent2"/>
          </a:fillRef>
          <a:effectRef idx="0">
            <a:schemeClr val="accent2"/>
          </a:effectRef>
          <a:fontRef idx="minor">
            <a:schemeClr val="tx1"/>
          </a:fontRef>
        </p:style>
      </p:cxnSp>
      <p:pic>
        <p:nvPicPr>
          <p:cNvPr id="16" name="Picture 15">
            <a:extLst>
              <a:ext uri="{FF2B5EF4-FFF2-40B4-BE49-F238E27FC236}">
                <a16:creationId xmlns:a16="http://schemas.microsoft.com/office/drawing/2014/main" id="{EEFCF3D6-5331-162E-4C9F-A74E35C9A7FD}"/>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6168570" y="5278679"/>
            <a:ext cx="5035325" cy="1077671"/>
          </a:xfrm>
          <a:prstGeom prst="rect">
            <a:avLst/>
          </a:prstGeom>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7" name="Slide Number Placeholder 4">
            <a:extLst>
              <a:ext uri="{FF2B5EF4-FFF2-40B4-BE49-F238E27FC236}">
                <a16:creationId xmlns:a16="http://schemas.microsoft.com/office/drawing/2014/main" id="{06E0B35F-588D-462A-588C-810C305EDF1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BF9E17B5-FFEB-46F6-837E-A754646F49EE}" type="slidenum">
              <a:rPr lang="en-US" altLang="en-US" sz="1400">
                <a:latin typeface="Times New Roman" panose="02020603050405020304" pitchFamily="18" charset="0"/>
              </a:rPr>
              <a:pPr rtl="0" fontAlgn="base">
                <a:lnSpc>
                  <a:spcPct val="100000"/>
                </a:lnSpc>
                <a:spcBef>
                  <a:spcPct val="0"/>
                </a:spcBef>
                <a:spcAft>
                  <a:spcPct val="0"/>
                </a:spcAft>
                <a:buFontTx/>
                <a:buNone/>
              </a:pPr>
              <a:t>24</a:t>
            </a:fld>
            <a:endParaRPr lang="en-US" altLang="en-US" sz="1400">
              <a:latin typeface="Times New Roman" panose="02020603050405020304" pitchFamily="18" charset="0"/>
            </a:endParaRPr>
          </a:p>
        </p:txBody>
      </p:sp>
      <p:sp>
        <p:nvSpPr>
          <p:cNvPr id="41988" name="Rectangle 8">
            <a:extLst>
              <a:ext uri="{FF2B5EF4-FFF2-40B4-BE49-F238E27FC236}">
                <a16:creationId xmlns:a16="http://schemas.microsoft.com/office/drawing/2014/main" id="{9CDF0EA4-AB73-6F72-C8B3-B7892CA9113D}"/>
              </a:ext>
            </a:extLst>
          </p:cNvPr>
          <p:cNvSpPr>
            <a:spLocks noChangeArrowheads="1"/>
          </p:cNvSpPr>
          <p:nvPr/>
        </p:nvSpPr>
        <p:spPr bwMode="auto">
          <a:xfrm>
            <a:off x="1524000" y="2730500"/>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1990" name="Rectangle 9">
            <a:extLst>
              <a:ext uri="{FF2B5EF4-FFF2-40B4-BE49-F238E27FC236}">
                <a16:creationId xmlns:a16="http://schemas.microsoft.com/office/drawing/2014/main" id="{7D8BCEC9-F9D7-F66E-DED0-D793D0FF935D}"/>
              </a:ext>
            </a:extLst>
          </p:cNvPr>
          <p:cNvSpPr>
            <a:spLocks noChangeArrowheads="1"/>
          </p:cNvSpPr>
          <p:nvPr/>
        </p:nvSpPr>
        <p:spPr bwMode="auto">
          <a:xfrm>
            <a:off x="1524000" y="3727450"/>
            <a:ext cx="18415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2400">
              <a:latin typeface="Times New Roman" panose="02020603050405020304" pitchFamily="18" charset="0"/>
            </a:endParaRPr>
          </a:p>
        </p:txBody>
      </p:sp>
      <p:sp>
        <p:nvSpPr>
          <p:cNvPr id="41991" name="Rectangle 11">
            <a:extLst>
              <a:ext uri="{FF2B5EF4-FFF2-40B4-BE49-F238E27FC236}">
                <a16:creationId xmlns:a16="http://schemas.microsoft.com/office/drawing/2014/main" id="{887E6FB7-EFCA-5287-FB8D-D1BB6F501CD6}"/>
              </a:ext>
            </a:extLst>
          </p:cNvPr>
          <p:cNvSpPr>
            <a:spLocks noChangeArrowheads="1"/>
          </p:cNvSpPr>
          <p:nvPr/>
        </p:nvSpPr>
        <p:spPr bwMode="auto">
          <a:xfrm>
            <a:off x="6003925" y="2492375"/>
            <a:ext cx="184150"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rtl="0" eaLnBrk="1" hangingPunct="1">
              <a:lnSpc>
                <a:spcPct val="100000"/>
              </a:lnSpc>
              <a:spcBef>
                <a:spcPct val="0"/>
              </a:spcBef>
              <a:buFontTx/>
              <a:buNone/>
            </a:pPr>
            <a:endParaRPr lang="en-US" altLang="en-US" sz="4400">
              <a:solidFill>
                <a:schemeClr val="tx2"/>
              </a:solidFill>
              <a:latin typeface="Times New Roman" panose="02020603050405020304" pitchFamily="18" charset="0"/>
            </a:endParaRPr>
          </a:p>
        </p:txBody>
      </p:sp>
      <p:sp>
        <p:nvSpPr>
          <p:cNvPr id="2" name="Rectangle 2">
            <a:extLst>
              <a:ext uri="{FF2B5EF4-FFF2-40B4-BE49-F238E27FC236}">
                <a16:creationId xmlns:a16="http://schemas.microsoft.com/office/drawing/2014/main" id="{64E93607-A7C8-4C51-8541-19E9A837889C}"/>
              </a:ext>
            </a:extLst>
          </p:cNvPr>
          <p:cNvSpPr txBox="1">
            <a:spLocks noChangeArrowheads="1"/>
          </p:cNvSpPr>
          <p:nvPr/>
        </p:nvSpPr>
        <p:spPr bwMode="auto">
          <a:xfrm>
            <a:off x="1390650" y="317500"/>
            <a:ext cx="91455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dirty="0">
                <a:solidFill>
                  <a:srgbClr val="C00000"/>
                </a:solidFill>
                <a:latin typeface="Calibri Light" panose="020F0302020204030204" pitchFamily="34" charset="0"/>
              </a:rPr>
              <a:t>Formatting Floating-Point Numbers</a:t>
            </a:r>
          </a:p>
        </p:txBody>
      </p:sp>
      <p:pic>
        <p:nvPicPr>
          <p:cNvPr id="5" name="Picture 4">
            <a:extLst>
              <a:ext uri="{FF2B5EF4-FFF2-40B4-BE49-F238E27FC236}">
                <a16:creationId xmlns:a16="http://schemas.microsoft.com/office/drawing/2014/main" id="{46F4383F-6BF8-D4F7-F934-81756C9605DF}"/>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68128" y="1473805"/>
            <a:ext cx="11288721" cy="4882545"/>
          </a:xfrm>
          <a:prstGeom prst="rect">
            <a:avLst/>
          </a:prstGeom>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1" name="Rectangle 3">
            <a:extLst>
              <a:ext uri="{FF2B5EF4-FFF2-40B4-BE49-F238E27FC236}">
                <a16:creationId xmlns:a16="http://schemas.microsoft.com/office/drawing/2014/main" id="{B6B9ACE5-90BD-2A49-5FF9-B9A84BFA6CCF}"/>
              </a:ext>
            </a:extLst>
          </p:cNvPr>
          <p:cNvSpPr>
            <a:spLocks noGrp="1" noChangeArrowheads="1"/>
          </p:cNvSpPr>
          <p:nvPr>
            <p:ph idx="1"/>
          </p:nvPr>
        </p:nvSpPr>
        <p:spPr>
          <a:xfrm>
            <a:off x="1293812" y="1163638"/>
            <a:ext cx="10059987" cy="1438275"/>
          </a:xfrm>
        </p:spPr>
        <p:txBody>
          <a:bodyPr/>
          <a:lstStyle/>
          <a:p>
            <a:pPr marL="0" indent="0" algn="l" rtl="0">
              <a:buFont typeface="Arial" panose="020B0604020202020204" pitchFamily="34" charset="0"/>
              <a:buNone/>
            </a:pPr>
            <a:r>
              <a:rPr lang="en-US" altLang="en-US" dirty="0"/>
              <a:t>If you change the conversion code from </a:t>
            </a:r>
            <a:r>
              <a:rPr lang="en-US" altLang="en-US" sz="4000" u="sng" dirty="0">
                <a:solidFill>
                  <a:schemeClr val="accent2">
                    <a:lumMod val="75000"/>
                  </a:schemeClr>
                </a:solidFill>
              </a:rPr>
              <a:t>f</a:t>
            </a:r>
            <a:r>
              <a:rPr lang="en-US" altLang="en-US" sz="4000" dirty="0"/>
              <a:t> </a:t>
            </a:r>
            <a:r>
              <a:rPr lang="en-US" altLang="en-US" dirty="0"/>
              <a:t>to </a:t>
            </a:r>
            <a:r>
              <a:rPr lang="en-US" altLang="en-US" sz="4000" u="sng" dirty="0">
                <a:solidFill>
                  <a:schemeClr val="accent2">
                    <a:lumMod val="75000"/>
                  </a:schemeClr>
                </a:solidFill>
              </a:rPr>
              <a:t>e</a:t>
            </a:r>
            <a:r>
              <a:rPr lang="en-US" altLang="en-US" dirty="0"/>
              <a:t>, the number will be formatted in scientific notation. For example,</a:t>
            </a:r>
          </a:p>
        </p:txBody>
      </p:sp>
      <p:sp>
        <p:nvSpPr>
          <p:cNvPr id="43012" name="Slide Number Placeholder 4">
            <a:extLst>
              <a:ext uri="{FF2B5EF4-FFF2-40B4-BE49-F238E27FC236}">
                <a16:creationId xmlns:a16="http://schemas.microsoft.com/office/drawing/2014/main" id="{93208DF8-046D-BE00-FBCD-52ED86F1EFB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8D971AC5-B036-4A59-B747-456F78EC281C}" type="slidenum">
              <a:rPr lang="en-US" altLang="en-US" sz="1400">
                <a:latin typeface="Times New Roman" panose="02020603050405020304" pitchFamily="18" charset="0"/>
              </a:rPr>
              <a:pPr rtl="0" fontAlgn="base">
                <a:lnSpc>
                  <a:spcPct val="100000"/>
                </a:lnSpc>
                <a:spcBef>
                  <a:spcPct val="0"/>
                </a:spcBef>
                <a:spcAft>
                  <a:spcPct val="0"/>
                </a:spcAft>
                <a:buFontTx/>
                <a:buNone/>
              </a:pPr>
              <a:t>25</a:t>
            </a:fld>
            <a:endParaRPr lang="en-US" altLang="en-US" sz="1400">
              <a:latin typeface="Times New Roman" panose="02020603050405020304" pitchFamily="18" charset="0"/>
            </a:endParaRPr>
          </a:p>
        </p:txBody>
      </p:sp>
      <p:sp>
        <p:nvSpPr>
          <p:cNvPr id="43013" name="Rectangle 4">
            <a:extLst>
              <a:ext uri="{FF2B5EF4-FFF2-40B4-BE49-F238E27FC236}">
                <a16:creationId xmlns:a16="http://schemas.microsoft.com/office/drawing/2014/main" id="{A8CBECC1-C9E6-2D85-544B-36E0E3E58D6A}"/>
              </a:ext>
            </a:extLst>
          </p:cNvPr>
          <p:cNvSpPr>
            <a:spLocks noChangeArrowheads="1"/>
          </p:cNvSpPr>
          <p:nvPr/>
        </p:nvSpPr>
        <p:spPr bwMode="auto">
          <a:xfrm>
            <a:off x="1524000" y="2773363"/>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3014" name="Rectangle 6">
            <a:extLst>
              <a:ext uri="{FF2B5EF4-FFF2-40B4-BE49-F238E27FC236}">
                <a16:creationId xmlns:a16="http://schemas.microsoft.com/office/drawing/2014/main" id="{5C4E8C9D-3A4F-9822-93D8-2395DDE69AF3}"/>
              </a:ext>
            </a:extLst>
          </p:cNvPr>
          <p:cNvSpPr>
            <a:spLocks noChangeArrowheads="1"/>
          </p:cNvSpPr>
          <p:nvPr/>
        </p:nvSpPr>
        <p:spPr bwMode="auto">
          <a:xfrm>
            <a:off x="1524000" y="2773363"/>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3015" name="Rectangle 9">
            <a:extLst>
              <a:ext uri="{FF2B5EF4-FFF2-40B4-BE49-F238E27FC236}">
                <a16:creationId xmlns:a16="http://schemas.microsoft.com/office/drawing/2014/main" id="{916FA3A0-372A-97EF-79F0-687F0B6CB80F}"/>
              </a:ext>
            </a:extLst>
          </p:cNvPr>
          <p:cNvSpPr>
            <a:spLocks noChangeArrowheads="1"/>
          </p:cNvSpPr>
          <p:nvPr/>
        </p:nvSpPr>
        <p:spPr bwMode="auto">
          <a:xfrm>
            <a:off x="1524000" y="2892425"/>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3017" name="Rectangle 12">
            <a:extLst>
              <a:ext uri="{FF2B5EF4-FFF2-40B4-BE49-F238E27FC236}">
                <a16:creationId xmlns:a16="http://schemas.microsoft.com/office/drawing/2014/main" id="{8C26ED3A-A1B8-4E1E-BECF-0D3874E18E59}"/>
              </a:ext>
            </a:extLst>
          </p:cNvPr>
          <p:cNvSpPr>
            <a:spLocks noChangeArrowheads="1"/>
          </p:cNvSpPr>
          <p:nvPr/>
        </p:nvSpPr>
        <p:spPr bwMode="auto">
          <a:xfrm>
            <a:off x="1524000" y="2706688"/>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2" name="Rectangle 2">
            <a:extLst>
              <a:ext uri="{FF2B5EF4-FFF2-40B4-BE49-F238E27FC236}">
                <a16:creationId xmlns:a16="http://schemas.microsoft.com/office/drawing/2014/main" id="{894507A9-D2D8-7078-8A22-213E1C477377}"/>
              </a:ext>
            </a:extLst>
          </p:cNvPr>
          <p:cNvSpPr txBox="1">
            <a:spLocks noChangeArrowheads="1"/>
          </p:cNvSpPr>
          <p:nvPr/>
        </p:nvSpPr>
        <p:spPr bwMode="auto">
          <a:xfrm>
            <a:off x="1390650" y="317500"/>
            <a:ext cx="91455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dirty="0">
                <a:solidFill>
                  <a:srgbClr val="C00000"/>
                </a:solidFill>
                <a:latin typeface="Calibri Light" panose="020F0302020204030204" pitchFamily="34" charset="0"/>
              </a:rPr>
              <a:t>Formatting in Scientific Notation</a:t>
            </a:r>
          </a:p>
        </p:txBody>
      </p:sp>
      <p:pic>
        <p:nvPicPr>
          <p:cNvPr id="5" name="Picture 4">
            <a:extLst>
              <a:ext uri="{FF2B5EF4-FFF2-40B4-BE49-F238E27FC236}">
                <a16:creationId xmlns:a16="http://schemas.microsoft.com/office/drawing/2014/main" id="{86FF7162-7C82-2F1E-013D-70C220E8E68B}"/>
              </a:ext>
            </a:extLst>
          </p:cNvPr>
          <p:cNvPicPr>
            <a:picLocks noChangeAspect="1"/>
          </p:cNvPicPr>
          <p:nvPr/>
        </p:nvPicPr>
        <p:blipFill>
          <a:blip r:embed="rId2"/>
          <a:stretch>
            <a:fillRect/>
          </a:stretch>
        </p:blipFill>
        <p:spPr>
          <a:xfrm>
            <a:off x="1370806" y="3232151"/>
            <a:ext cx="7139654" cy="1850144"/>
          </a:xfrm>
          <a:prstGeom prst="rect">
            <a:avLst/>
          </a:prstGeom>
        </p:spPr>
      </p:pic>
      <p:pic>
        <p:nvPicPr>
          <p:cNvPr id="7" name="Picture 6">
            <a:extLst>
              <a:ext uri="{FF2B5EF4-FFF2-40B4-BE49-F238E27FC236}">
                <a16:creationId xmlns:a16="http://schemas.microsoft.com/office/drawing/2014/main" id="{97E68115-1610-8E42-00B1-135320F34A0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9229116" y="2773363"/>
            <a:ext cx="2373669" cy="2308932"/>
          </a:xfrm>
          <a:prstGeom prst="rect">
            <a:avLst/>
          </a:prstGeom>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5" name="Rectangle 3">
            <a:extLst>
              <a:ext uri="{FF2B5EF4-FFF2-40B4-BE49-F238E27FC236}">
                <a16:creationId xmlns:a16="http://schemas.microsoft.com/office/drawing/2014/main" id="{F33BC716-7235-4E71-2AEC-90D79FE0E0D6}"/>
              </a:ext>
            </a:extLst>
          </p:cNvPr>
          <p:cNvSpPr>
            <a:spLocks noGrp="1" noChangeArrowheads="1"/>
          </p:cNvSpPr>
          <p:nvPr>
            <p:ph idx="1"/>
          </p:nvPr>
        </p:nvSpPr>
        <p:spPr>
          <a:xfrm>
            <a:off x="1262289" y="1201738"/>
            <a:ext cx="10436225" cy="1438275"/>
          </a:xfrm>
        </p:spPr>
        <p:txBody>
          <a:bodyPr/>
          <a:lstStyle/>
          <a:p>
            <a:pPr marL="0" indent="0" algn="l" rtl="0">
              <a:buFont typeface="Arial" panose="020B0604020202020204" pitchFamily="34" charset="0"/>
              <a:buNone/>
            </a:pPr>
            <a:r>
              <a:rPr lang="en-US" altLang="en-US" dirty="0"/>
              <a:t>You can use the conversion code % to format numbers as a percentage. For example,</a:t>
            </a:r>
          </a:p>
        </p:txBody>
      </p:sp>
      <p:sp>
        <p:nvSpPr>
          <p:cNvPr id="44036" name="Slide Number Placeholder 4">
            <a:extLst>
              <a:ext uri="{FF2B5EF4-FFF2-40B4-BE49-F238E27FC236}">
                <a16:creationId xmlns:a16="http://schemas.microsoft.com/office/drawing/2014/main" id="{071213B7-029C-9118-06E3-50D04147A78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18ACE8C2-3167-4B06-B2F0-D5AB8B4A5C14}" type="slidenum">
              <a:rPr lang="en-US" altLang="en-US" sz="1400">
                <a:latin typeface="Times New Roman" panose="02020603050405020304" pitchFamily="18" charset="0"/>
              </a:rPr>
              <a:pPr rtl="0" fontAlgn="base">
                <a:lnSpc>
                  <a:spcPct val="100000"/>
                </a:lnSpc>
                <a:spcBef>
                  <a:spcPct val="0"/>
                </a:spcBef>
                <a:spcAft>
                  <a:spcPct val="0"/>
                </a:spcAft>
                <a:buFontTx/>
                <a:buNone/>
              </a:pPr>
              <a:t>26</a:t>
            </a:fld>
            <a:endParaRPr lang="en-US" altLang="en-US" sz="1400">
              <a:latin typeface="Times New Roman" panose="02020603050405020304" pitchFamily="18" charset="0"/>
            </a:endParaRPr>
          </a:p>
        </p:txBody>
      </p:sp>
      <p:sp>
        <p:nvSpPr>
          <p:cNvPr id="44037" name="Rectangle 4">
            <a:extLst>
              <a:ext uri="{FF2B5EF4-FFF2-40B4-BE49-F238E27FC236}">
                <a16:creationId xmlns:a16="http://schemas.microsoft.com/office/drawing/2014/main" id="{B104A39D-122F-D100-9676-14A84DA2A3B2}"/>
              </a:ext>
            </a:extLst>
          </p:cNvPr>
          <p:cNvSpPr>
            <a:spLocks noChangeArrowheads="1"/>
          </p:cNvSpPr>
          <p:nvPr/>
        </p:nvSpPr>
        <p:spPr bwMode="auto">
          <a:xfrm>
            <a:off x="1524000" y="2773363"/>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4038" name="Rectangle 5">
            <a:extLst>
              <a:ext uri="{FF2B5EF4-FFF2-40B4-BE49-F238E27FC236}">
                <a16:creationId xmlns:a16="http://schemas.microsoft.com/office/drawing/2014/main" id="{BA337023-1BEE-C619-BF33-F841A66BE96F}"/>
              </a:ext>
            </a:extLst>
          </p:cNvPr>
          <p:cNvSpPr>
            <a:spLocks noChangeArrowheads="1"/>
          </p:cNvSpPr>
          <p:nvPr/>
        </p:nvSpPr>
        <p:spPr bwMode="auto">
          <a:xfrm>
            <a:off x="1524000" y="2773363"/>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4039" name="Rectangle 6">
            <a:extLst>
              <a:ext uri="{FF2B5EF4-FFF2-40B4-BE49-F238E27FC236}">
                <a16:creationId xmlns:a16="http://schemas.microsoft.com/office/drawing/2014/main" id="{3B1636AA-9148-CAAB-9D22-57A3F2C66E01}"/>
              </a:ext>
            </a:extLst>
          </p:cNvPr>
          <p:cNvSpPr>
            <a:spLocks noChangeArrowheads="1"/>
          </p:cNvSpPr>
          <p:nvPr/>
        </p:nvSpPr>
        <p:spPr bwMode="auto">
          <a:xfrm>
            <a:off x="1524000" y="2892425"/>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4041" name="Rectangle 8">
            <a:extLst>
              <a:ext uri="{FF2B5EF4-FFF2-40B4-BE49-F238E27FC236}">
                <a16:creationId xmlns:a16="http://schemas.microsoft.com/office/drawing/2014/main" id="{5082C330-3377-6B2F-83D8-7AFAAD6DDC06}"/>
              </a:ext>
            </a:extLst>
          </p:cNvPr>
          <p:cNvSpPr>
            <a:spLocks noChangeArrowheads="1"/>
          </p:cNvSpPr>
          <p:nvPr/>
        </p:nvSpPr>
        <p:spPr bwMode="auto">
          <a:xfrm>
            <a:off x="1524000" y="2706688"/>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4042" name="Rectangle 11">
            <a:extLst>
              <a:ext uri="{FF2B5EF4-FFF2-40B4-BE49-F238E27FC236}">
                <a16:creationId xmlns:a16="http://schemas.microsoft.com/office/drawing/2014/main" id="{FE9D4030-38F3-573A-D70A-ECF81A258D47}"/>
              </a:ext>
            </a:extLst>
          </p:cNvPr>
          <p:cNvSpPr>
            <a:spLocks noChangeArrowheads="1"/>
          </p:cNvSpPr>
          <p:nvPr/>
        </p:nvSpPr>
        <p:spPr bwMode="auto">
          <a:xfrm>
            <a:off x="1524000" y="2706688"/>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2" name="Rectangle 2">
            <a:extLst>
              <a:ext uri="{FF2B5EF4-FFF2-40B4-BE49-F238E27FC236}">
                <a16:creationId xmlns:a16="http://schemas.microsoft.com/office/drawing/2014/main" id="{1E9D2B18-F541-B7AD-6198-3142887C24C1}"/>
              </a:ext>
            </a:extLst>
          </p:cNvPr>
          <p:cNvSpPr txBox="1">
            <a:spLocks noChangeArrowheads="1"/>
          </p:cNvSpPr>
          <p:nvPr/>
        </p:nvSpPr>
        <p:spPr bwMode="auto">
          <a:xfrm>
            <a:off x="1390650" y="317500"/>
            <a:ext cx="91455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dirty="0">
                <a:solidFill>
                  <a:srgbClr val="C00000"/>
                </a:solidFill>
                <a:latin typeface="Calibri Light" panose="020F0302020204030204" pitchFamily="34" charset="0"/>
              </a:rPr>
              <a:t>Formatting as a Percentage</a:t>
            </a:r>
          </a:p>
        </p:txBody>
      </p:sp>
      <p:pic>
        <p:nvPicPr>
          <p:cNvPr id="5" name="Picture 4">
            <a:extLst>
              <a:ext uri="{FF2B5EF4-FFF2-40B4-BE49-F238E27FC236}">
                <a16:creationId xmlns:a16="http://schemas.microsoft.com/office/drawing/2014/main" id="{AE0334D0-CAD2-8E39-ACF6-C155562FF5D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163472" y="2706688"/>
            <a:ext cx="7799514" cy="1989137"/>
          </a:xfrm>
          <a:prstGeom prst="rect">
            <a:avLst/>
          </a:prstGeom>
        </p:spPr>
      </p:pic>
      <p:pic>
        <p:nvPicPr>
          <p:cNvPr id="7" name="Picture 6">
            <a:extLst>
              <a:ext uri="{FF2B5EF4-FFF2-40B4-BE49-F238E27FC236}">
                <a16:creationId xmlns:a16="http://schemas.microsoft.com/office/drawing/2014/main" id="{A560178D-5A81-6560-E099-745ADAC695A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9253587" y="2177143"/>
            <a:ext cx="2626774" cy="2525745"/>
          </a:xfrm>
          <a:prstGeom prst="rect">
            <a:avLst/>
          </a:prstGeom>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20" name="Rectangle 3">
            <a:extLst>
              <a:ext uri="{FF2B5EF4-FFF2-40B4-BE49-F238E27FC236}">
                <a16:creationId xmlns:a16="http://schemas.microsoft.com/office/drawing/2014/main" id="{8AA11838-CF14-B7FE-73E7-A4779C8850A0}"/>
              </a:ext>
            </a:extLst>
          </p:cNvPr>
          <p:cNvSpPr>
            <a:spLocks noGrp="1" noChangeArrowheads="1"/>
          </p:cNvSpPr>
          <p:nvPr>
            <p:ph idx="1"/>
          </p:nvPr>
        </p:nvSpPr>
        <p:spPr>
          <a:xfrm>
            <a:off x="1276803" y="1165226"/>
            <a:ext cx="10203996" cy="1438275"/>
          </a:xfrm>
        </p:spPr>
        <p:txBody>
          <a:bodyPr rtlCol="0">
            <a:normAutofit lnSpcReduction="10000"/>
          </a:bodyPr>
          <a:lstStyle/>
          <a:p>
            <a:pPr marL="0" indent="0" algn="l" rtl="0" fontAlgn="auto">
              <a:spcAft>
                <a:spcPts val="0"/>
              </a:spcAft>
              <a:buFont typeface="Arial" panose="020B0604020202020204" pitchFamily="34" charset="0"/>
              <a:buNone/>
              <a:defRPr/>
            </a:pPr>
            <a:r>
              <a:rPr lang="en-US" altLang="en-US" dirty="0"/>
              <a:t>By default, </a:t>
            </a:r>
            <a:r>
              <a:rPr lang="en-US" altLang="en-US" dirty="0">
                <a:solidFill>
                  <a:schemeClr val="accent2">
                    <a:lumMod val="75000"/>
                  </a:schemeClr>
                </a:solidFill>
              </a:rPr>
              <a:t>the format is right justified</a:t>
            </a:r>
            <a:r>
              <a:rPr lang="en-US" altLang="en-US" dirty="0"/>
              <a:t>. You can put the symbol </a:t>
            </a:r>
            <a:r>
              <a:rPr lang="en-US" altLang="en-US" sz="4400" b="1" dirty="0">
                <a:solidFill>
                  <a:srgbClr val="C00000"/>
                </a:solidFill>
              </a:rPr>
              <a:t>&lt; </a:t>
            </a:r>
            <a:r>
              <a:rPr lang="en-US" altLang="en-US" dirty="0"/>
              <a:t>in the format specifier to specify that the </a:t>
            </a:r>
            <a:r>
              <a:rPr lang="en-US" altLang="en-US" dirty="0">
                <a:solidFill>
                  <a:srgbClr val="C00000"/>
                </a:solidFill>
              </a:rPr>
              <a:t>item is a left justified </a:t>
            </a:r>
            <a:r>
              <a:rPr lang="en-US" altLang="en-US" dirty="0"/>
              <a:t>in the resulting format within the specified width. For example,</a:t>
            </a:r>
          </a:p>
        </p:txBody>
      </p:sp>
      <p:sp>
        <p:nvSpPr>
          <p:cNvPr id="45060" name="Slide Number Placeholder 4">
            <a:extLst>
              <a:ext uri="{FF2B5EF4-FFF2-40B4-BE49-F238E27FC236}">
                <a16:creationId xmlns:a16="http://schemas.microsoft.com/office/drawing/2014/main" id="{EEA690C9-8716-FEE9-2267-4F3AC757610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E54C3B36-B3BC-47F5-9A72-FBD6227C3F78}" type="slidenum">
              <a:rPr lang="en-US" altLang="en-US" sz="1400">
                <a:latin typeface="Times New Roman" panose="02020603050405020304" pitchFamily="18" charset="0"/>
              </a:rPr>
              <a:pPr rtl="0" fontAlgn="base">
                <a:lnSpc>
                  <a:spcPct val="100000"/>
                </a:lnSpc>
                <a:spcBef>
                  <a:spcPct val="0"/>
                </a:spcBef>
                <a:spcAft>
                  <a:spcPct val="0"/>
                </a:spcAft>
                <a:buFontTx/>
                <a:buNone/>
              </a:pPr>
              <a:t>27</a:t>
            </a:fld>
            <a:endParaRPr lang="en-US" altLang="en-US" sz="1400">
              <a:latin typeface="Times New Roman" panose="02020603050405020304" pitchFamily="18" charset="0"/>
            </a:endParaRPr>
          </a:p>
        </p:txBody>
      </p:sp>
      <p:sp>
        <p:nvSpPr>
          <p:cNvPr id="45061" name="Rectangle 4">
            <a:extLst>
              <a:ext uri="{FF2B5EF4-FFF2-40B4-BE49-F238E27FC236}">
                <a16:creationId xmlns:a16="http://schemas.microsoft.com/office/drawing/2014/main" id="{D7003988-8B69-F0C7-9713-9D7DA0964A99}"/>
              </a:ext>
            </a:extLst>
          </p:cNvPr>
          <p:cNvSpPr>
            <a:spLocks noChangeArrowheads="1"/>
          </p:cNvSpPr>
          <p:nvPr/>
        </p:nvSpPr>
        <p:spPr bwMode="auto">
          <a:xfrm>
            <a:off x="1524000" y="2773363"/>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5062" name="Rectangle 5">
            <a:extLst>
              <a:ext uri="{FF2B5EF4-FFF2-40B4-BE49-F238E27FC236}">
                <a16:creationId xmlns:a16="http://schemas.microsoft.com/office/drawing/2014/main" id="{11F86A9B-9663-7079-858A-0E840AC92D8E}"/>
              </a:ext>
            </a:extLst>
          </p:cNvPr>
          <p:cNvSpPr>
            <a:spLocks noChangeArrowheads="1"/>
          </p:cNvSpPr>
          <p:nvPr/>
        </p:nvSpPr>
        <p:spPr bwMode="auto">
          <a:xfrm>
            <a:off x="1524000" y="2773363"/>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5063" name="Rectangle 6">
            <a:extLst>
              <a:ext uri="{FF2B5EF4-FFF2-40B4-BE49-F238E27FC236}">
                <a16:creationId xmlns:a16="http://schemas.microsoft.com/office/drawing/2014/main" id="{F3557485-A382-C6BB-2F1D-E1E1EC38660D}"/>
              </a:ext>
            </a:extLst>
          </p:cNvPr>
          <p:cNvSpPr>
            <a:spLocks noChangeArrowheads="1"/>
          </p:cNvSpPr>
          <p:nvPr/>
        </p:nvSpPr>
        <p:spPr bwMode="auto">
          <a:xfrm>
            <a:off x="1524000" y="2892425"/>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5065" name="Rectangle 8">
            <a:extLst>
              <a:ext uri="{FF2B5EF4-FFF2-40B4-BE49-F238E27FC236}">
                <a16:creationId xmlns:a16="http://schemas.microsoft.com/office/drawing/2014/main" id="{449B6C2D-6BF9-E24C-C7D4-7DCCBF146707}"/>
              </a:ext>
            </a:extLst>
          </p:cNvPr>
          <p:cNvSpPr>
            <a:spLocks noChangeArrowheads="1"/>
          </p:cNvSpPr>
          <p:nvPr/>
        </p:nvSpPr>
        <p:spPr bwMode="auto">
          <a:xfrm>
            <a:off x="1524000" y="2706688"/>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5066" name="Rectangle 9">
            <a:extLst>
              <a:ext uri="{FF2B5EF4-FFF2-40B4-BE49-F238E27FC236}">
                <a16:creationId xmlns:a16="http://schemas.microsoft.com/office/drawing/2014/main" id="{B1ADB338-CDA8-2AAB-332A-3B192FFA145D}"/>
              </a:ext>
            </a:extLst>
          </p:cNvPr>
          <p:cNvSpPr>
            <a:spLocks noChangeArrowheads="1"/>
          </p:cNvSpPr>
          <p:nvPr/>
        </p:nvSpPr>
        <p:spPr bwMode="auto">
          <a:xfrm>
            <a:off x="1524000" y="2706688"/>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5067" name="Rectangle 12">
            <a:extLst>
              <a:ext uri="{FF2B5EF4-FFF2-40B4-BE49-F238E27FC236}">
                <a16:creationId xmlns:a16="http://schemas.microsoft.com/office/drawing/2014/main" id="{CF0F4FB0-ED87-EB88-D6EB-5F2525028F55}"/>
              </a:ext>
            </a:extLst>
          </p:cNvPr>
          <p:cNvSpPr>
            <a:spLocks noChangeArrowheads="1"/>
          </p:cNvSpPr>
          <p:nvPr/>
        </p:nvSpPr>
        <p:spPr bwMode="auto">
          <a:xfrm>
            <a:off x="1524000" y="2873375"/>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2" name="Rectangle 2">
            <a:extLst>
              <a:ext uri="{FF2B5EF4-FFF2-40B4-BE49-F238E27FC236}">
                <a16:creationId xmlns:a16="http://schemas.microsoft.com/office/drawing/2014/main" id="{9F31E917-6F55-DE71-099F-4AA513570F0F}"/>
              </a:ext>
            </a:extLst>
          </p:cNvPr>
          <p:cNvSpPr txBox="1">
            <a:spLocks noChangeArrowheads="1"/>
          </p:cNvSpPr>
          <p:nvPr/>
        </p:nvSpPr>
        <p:spPr bwMode="auto">
          <a:xfrm>
            <a:off x="1390650" y="317500"/>
            <a:ext cx="91455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dirty="0">
                <a:solidFill>
                  <a:srgbClr val="C00000"/>
                </a:solidFill>
                <a:latin typeface="Calibri Light" panose="020F0302020204030204" pitchFamily="34" charset="0"/>
              </a:rPr>
              <a:t>Justifying Format</a:t>
            </a:r>
          </a:p>
        </p:txBody>
      </p:sp>
      <p:pic>
        <p:nvPicPr>
          <p:cNvPr id="5" name="Picture 4">
            <a:extLst>
              <a:ext uri="{FF2B5EF4-FFF2-40B4-BE49-F238E27FC236}">
                <a16:creationId xmlns:a16="http://schemas.microsoft.com/office/drawing/2014/main" id="{16B876A2-406D-5CB3-5283-034438306C2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071336" y="3458584"/>
            <a:ext cx="7339509" cy="899683"/>
          </a:xfrm>
          <a:prstGeom prst="rect">
            <a:avLst/>
          </a:prstGeom>
        </p:spPr>
      </p:pic>
      <p:pic>
        <p:nvPicPr>
          <p:cNvPr id="7" name="Picture 6">
            <a:extLst>
              <a:ext uri="{FF2B5EF4-FFF2-40B4-BE49-F238E27FC236}">
                <a16:creationId xmlns:a16="http://schemas.microsoft.com/office/drawing/2014/main" id="{742AB3C3-58B6-8C97-ED2F-04DCEF2D0F9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8680206" y="2847977"/>
            <a:ext cx="2577910" cy="1510290"/>
          </a:xfrm>
          <a:prstGeom prst="rect">
            <a:avLst/>
          </a:prstGeom>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3" name="Rectangle 3">
            <a:extLst>
              <a:ext uri="{FF2B5EF4-FFF2-40B4-BE49-F238E27FC236}">
                <a16:creationId xmlns:a16="http://schemas.microsoft.com/office/drawing/2014/main" id="{FBD9AD12-7351-CC2E-1FE7-049E83E13E15}"/>
              </a:ext>
            </a:extLst>
          </p:cNvPr>
          <p:cNvSpPr>
            <a:spLocks noGrp="1" noChangeArrowheads="1"/>
          </p:cNvSpPr>
          <p:nvPr>
            <p:ph idx="1"/>
          </p:nvPr>
        </p:nvSpPr>
        <p:spPr>
          <a:xfrm>
            <a:off x="1364123" y="1168104"/>
            <a:ext cx="9783082" cy="1438275"/>
          </a:xfrm>
        </p:spPr>
        <p:txBody>
          <a:bodyPr/>
          <a:lstStyle/>
          <a:p>
            <a:pPr marL="0" indent="0" algn="l" rtl="0">
              <a:buFont typeface="Arial" panose="020B0604020202020204" pitchFamily="34" charset="0"/>
              <a:buNone/>
            </a:pPr>
            <a:r>
              <a:rPr lang="en-US" altLang="en-US" dirty="0"/>
              <a:t>You can use the </a:t>
            </a:r>
            <a:r>
              <a:rPr lang="en-US" altLang="en-US" dirty="0">
                <a:solidFill>
                  <a:srgbClr val="C00000"/>
                </a:solidFill>
              </a:rPr>
              <a:t>conversion code </a:t>
            </a:r>
            <a:r>
              <a:rPr lang="en-US" altLang="en-US" dirty="0">
                <a:solidFill>
                  <a:srgbClr val="0070C0"/>
                </a:solidFill>
              </a:rPr>
              <a:t>d, x, o, or b </a:t>
            </a:r>
            <a:r>
              <a:rPr lang="en-US" altLang="en-US" dirty="0"/>
              <a:t>to format an integer in </a:t>
            </a:r>
            <a:r>
              <a:rPr lang="en-US" altLang="en-US" dirty="0">
                <a:solidFill>
                  <a:srgbClr val="0070C0"/>
                </a:solidFill>
              </a:rPr>
              <a:t>decimal, hexadecimal, octal, or binary</a:t>
            </a:r>
            <a:r>
              <a:rPr lang="en-US" altLang="en-US" dirty="0"/>
              <a:t>. You can specify a width for the conversion. For example,</a:t>
            </a:r>
          </a:p>
        </p:txBody>
      </p:sp>
      <p:sp>
        <p:nvSpPr>
          <p:cNvPr id="46084" name="Slide Number Placeholder 4">
            <a:extLst>
              <a:ext uri="{FF2B5EF4-FFF2-40B4-BE49-F238E27FC236}">
                <a16:creationId xmlns:a16="http://schemas.microsoft.com/office/drawing/2014/main" id="{C869AF02-A1C1-B04B-C6C8-538DB19F6C5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29EBEF96-AB39-4D91-945D-88A2F17E1512}" type="slidenum">
              <a:rPr lang="en-US" altLang="en-US" sz="1400">
                <a:latin typeface="Times New Roman" panose="02020603050405020304" pitchFamily="18" charset="0"/>
              </a:rPr>
              <a:pPr rtl="0" fontAlgn="base">
                <a:lnSpc>
                  <a:spcPct val="100000"/>
                </a:lnSpc>
                <a:spcBef>
                  <a:spcPct val="0"/>
                </a:spcBef>
                <a:spcAft>
                  <a:spcPct val="0"/>
                </a:spcAft>
                <a:buFontTx/>
                <a:buNone/>
              </a:pPr>
              <a:t>28</a:t>
            </a:fld>
            <a:endParaRPr lang="en-US" altLang="en-US" sz="1400">
              <a:latin typeface="Times New Roman" panose="02020603050405020304" pitchFamily="18" charset="0"/>
            </a:endParaRPr>
          </a:p>
        </p:txBody>
      </p:sp>
      <p:sp>
        <p:nvSpPr>
          <p:cNvPr id="46085" name="Rectangle 4">
            <a:extLst>
              <a:ext uri="{FF2B5EF4-FFF2-40B4-BE49-F238E27FC236}">
                <a16:creationId xmlns:a16="http://schemas.microsoft.com/office/drawing/2014/main" id="{FD6C3C49-CBC0-1A46-F17A-AE8444DCBBAE}"/>
              </a:ext>
            </a:extLst>
          </p:cNvPr>
          <p:cNvSpPr>
            <a:spLocks noChangeArrowheads="1"/>
          </p:cNvSpPr>
          <p:nvPr/>
        </p:nvSpPr>
        <p:spPr bwMode="auto">
          <a:xfrm>
            <a:off x="1524000" y="2773363"/>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6086" name="Rectangle 5">
            <a:extLst>
              <a:ext uri="{FF2B5EF4-FFF2-40B4-BE49-F238E27FC236}">
                <a16:creationId xmlns:a16="http://schemas.microsoft.com/office/drawing/2014/main" id="{8DE69928-95AF-5F53-D737-73FC247D3421}"/>
              </a:ext>
            </a:extLst>
          </p:cNvPr>
          <p:cNvSpPr>
            <a:spLocks noChangeArrowheads="1"/>
          </p:cNvSpPr>
          <p:nvPr/>
        </p:nvSpPr>
        <p:spPr bwMode="auto">
          <a:xfrm>
            <a:off x="1524000" y="2773363"/>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6087" name="Rectangle 6">
            <a:extLst>
              <a:ext uri="{FF2B5EF4-FFF2-40B4-BE49-F238E27FC236}">
                <a16:creationId xmlns:a16="http://schemas.microsoft.com/office/drawing/2014/main" id="{517DC854-377E-D6F1-B59D-70B19F4A3FB4}"/>
              </a:ext>
            </a:extLst>
          </p:cNvPr>
          <p:cNvSpPr>
            <a:spLocks noChangeArrowheads="1"/>
          </p:cNvSpPr>
          <p:nvPr/>
        </p:nvSpPr>
        <p:spPr bwMode="auto">
          <a:xfrm>
            <a:off x="1524000" y="2892425"/>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6089" name="Rectangle 8">
            <a:extLst>
              <a:ext uri="{FF2B5EF4-FFF2-40B4-BE49-F238E27FC236}">
                <a16:creationId xmlns:a16="http://schemas.microsoft.com/office/drawing/2014/main" id="{8851B40D-2721-78B8-3A28-55FEFF73C392}"/>
              </a:ext>
            </a:extLst>
          </p:cNvPr>
          <p:cNvSpPr>
            <a:spLocks noChangeArrowheads="1"/>
          </p:cNvSpPr>
          <p:nvPr/>
        </p:nvSpPr>
        <p:spPr bwMode="auto">
          <a:xfrm>
            <a:off x="1524000" y="2706688"/>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6090" name="Rectangle 9">
            <a:extLst>
              <a:ext uri="{FF2B5EF4-FFF2-40B4-BE49-F238E27FC236}">
                <a16:creationId xmlns:a16="http://schemas.microsoft.com/office/drawing/2014/main" id="{757C795B-2781-14BA-CA5F-0AD0D66049AA}"/>
              </a:ext>
            </a:extLst>
          </p:cNvPr>
          <p:cNvSpPr>
            <a:spLocks noChangeArrowheads="1"/>
          </p:cNvSpPr>
          <p:nvPr/>
        </p:nvSpPr>
        <p:spPr bwMode="auto">
          <a:xfrm>
            <a:off x="1524000" y="2706688"/>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6091" name="Rectangle 10">
            <a:extLst>
              <a:ext uri="{FF2B5EF4-FFF2-40B4-BE49-F238E27FC236}">
                <a16:creationId xmlns:a16="http://schemas.microsoft.com/office/drawing/2014/main" id="{1B0E1C1B-BCAB-6CA7-2F53-CDF3EF1D9FC6}"/>
              </a:ext>
            </a:extLst>
          </p:cNvPr>
          <p:cNvSpPr>
            <a:spLocks noChangeArrowheads="1"/>
          </p:cNvSpPr>
          <p:nvPr/>
        </p:nvSpPr>
        <p:spPr bwMode="auto">
          <a:xfrm>
            <a:off x="1524000" y="2873375"/>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6092" name="Rectangle 13">
            <a:extLst>
              <a:ext uri="{FF2B5EF4-FFF2-40B4-BE49-F238E27FC236}">
                <a16:creationId xmlns:a16="http://schemas.microsoft.com/office/drawing/2014/main" id="{BE2BFF88-7580-EAB8-B634-DCF9E127660A}"/>
              </a:ext>
            </a:extLst>
          </p:cNvPr>
          <p:cNvSpPr>
            <a:spLocks noChangeArrowheads="1"/>
          </p:cNvSpPr>
          <p:nvPr/>
        </p:nvSpPr>
        <p:spPr bwMode="auto">
          <a:xfrm>
            <a:off x="1524000" y="2682875"/>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15" name="Rectangle 14">
            <a:extLst>
              <a:ext uri="{FF2B5EF4-FFF2-40B4-BE49-F238E27FC236}">
                <a16:creationId xmlns:a16="http://schemas.microsoft.com/office/drawing/2014/main" id="{96AEE29F-FCDC-26F3-7426-48EBF7F982F9}"/>
              </a:ext>
            </a:extLst>
          </p:cNvPr>
          <p:cNvSpPr/>
          <p:nvPr/>
        </p:nvSpPr>
        <p:spPr>
          <a:xfrm>
            <a:off x="5849254" y="3969575"/>
            <a:ext cx="1973946" cy="4792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PS"/>
          </a:p>
        </p:txBody>
      </p:sp>
      <p:grpSp>
        <p:nvGrpSpPr>
          <p:cNvPr id="18" name="Group 17">
            <a:extLst>
              <a:ext uri="{FF2B5EF4-FFF2-40B4-BE49-F238E27FC236}">
                <a16:creationId xmlns:a16="http://schemas.microsoft.com/office/drawing/2014/main" id="{BD049743-F882-5EB8-0FE1-1AAD6946CB73}"/>
              </a:ext>
            </a:extLst>
          </p:cNvPr>
          <p:cNvGrpSpPr/>
          <p:nvPr/>
        </p:nvGrpSpPr>
        <p:grpSpPr>
          <a:xfrm>
            <a:off x="913090" y="2454112"/>
            <a:ext cx="6997194" cy="4065509"/>
            <a:chOff x="826006" y="2454112"/>
            <a:chExt cx="6997194" cy="4065509"/>
          </a:xfrm>
        </p:grpSpPr>
        <p:pic>
          <p:nvPicPr>
            <p:cNvPr id="3" name="Picture 2">
              <a:extLst>
                <a:ext uri="{FF2B5EF4-FFF2-40B4-BE49-F238E27FC236}">
                  <a16:creationId xmlns:a16="http://schemas.microsoft.com/office/drawing/2014/main" id="{FA151383-0E5C-6F16-DCEC-5004D3A5DEF8}"/>
                </a:ext>
              </a:extLst>
            </p:cNvPr>
            <p:cNvPicPr>
              <a:picLocks noChangeAspect="1"/>
            </p:cNvPicPr>
            <p:nvPr/>
          </p:nvPicPr>
          <p:blipFill>
            <a:blip r:embed="rId2"/>
            <a:stretch>
              <a:fillRect/>
            </a:stretch>
          </p:blipFill>
          <p:spPr>
            <a:xfrm>
              <a:off x="826006" y="2454112"/>
              <a:ext cx="5023248" cy="4065509"/>
            </a:xfrm>
            <a:prstGeom prst="rect">
              <a:avLst/>
            </a:prstGeom>
          </p:spPr>
        </p:pic>
        <p:grpSp>
          <p:nvGrpSpPr>
            <p:cNvPr id="17" name="Group 16">
              <a:extLst>
                <a:ext uri="{FF2B5EF4-FFF2-40B4-BE49-F238E27FC236}">
                  <a16:creationId xmlns:a16="http://schemas.microsoft.com/office/drawing/2014/main" id="{B1D3E51B-AFB5-7740-95F2-8076A8F3C10D}"/>
                </a:ext>
              </a:extLst>
            </p:cNvPr>
            <p:cNvGrpSpPr/>
            <p:nvPr/>
          </p:nvGrpSpPr>
          <p:grpSpPr>
            <a:xfrm>
              <a:off x="5849254" y="2456973"/>
              <a:ext cx="1973946" cy="1962777"/>
              <a:chOff x="5849254" y="2456973"/>
              <a:chExt cx="1973946" cy="1962777"/>
            </a:xfrm>
          </p:grpSpPr>
          <p:pic>
            <p:nvPicPr>
              <p:cNvPr id="5" name="Picture 4">
                <a:extLst>
                  <a:ext uri="{FF2B5EF4-FFF2-40B4-BE49-F238E27FC236}">
                    <a16:creationId xmlns:a16="http://schemas.microsoft.com/office/drawing/2014/main" id="{08332F91-756C-A102-C2DE-7D221FF1B76C}"/>
                  </a:ext>
                </a:extLst>
              </p:cNvPr>
              <p:cNvPicPr>
                <a:picLocks noChangeAspect="1"/>
              </p:cNvPicPr>
              <p:nvPr/>
            </p:nvPicPr>
            <p:blipFill>
              <a:blip r:embed="rId3"/>
              <a:stretch>
                <a:fillRect/>
              </a:stretch>
            </p:blipFill>
            <p:spPr>
              <a:xfrm>
                <a:off x="5849254" y="2456973"/>
                <a:ext cx="1855299" cy="636102"/>
              </a:xfrm>
              <a:prstGeom prst="rect">
                <a:avLst/>
              </a:prstGeom>
            </p:spPr>
          </p:pic>
          <p:pic>
            <p:nvPicPr>
              <p:cNvPr id="7" name="Picture 6">
                <a:extLst>
                  <a:ext uri="{FF2B5EF4-FFF2-40B4-BE49-F238E27FC236}">
                    <a16:creationId xmlns:a16="http://schemas.microsoft.com/office/drawing/2014/main" id="{FBE19097-0826-A53D-3EB4-3B788CC8DD27}"/>
                  </a:ext>
                </a:extLst>
              </p:cNvPr>
              <p:cNvPicPr>
                <a:picLocks noChangeAspect="1"/>
              </p:cNvPicPr>
              <p:nvPr/>
            </p:nvPicPr>
            <p:blipFill>
              <a:blip r:embed="rId4"/>
              <a:stretch>
                <a:fillRect/>
              </a:stretch>
            </p:blipFill>
            <p:spPr>
              <a:xfrm>
                <a:off x="6021737" y="3113088"/>
                <a:ext cx="1682816" cy="350588"/>
              </a:xfrm>
              <a:prstGeom prst="rect">
                <a:avLst/>
              </a:prstGeom>
            </p:spPr>
          </p:pic>
          <p:pic>
            <p:nvPicPr>
              <p:cNvPr id="10" name="Picture 9">
                <a:extLst>
                  <a:ext uri="{FF2B5EF4-FFF2-40B4-BE49-F238E27FC236}">
                    <a16:creationId xmlns:a16="http://schemas.microsoft.com/office/drawing/2014/main" id="{D8EB16F7-3312-7BBC-9441-F4124D471B80}"/>
                  </a:ext>
                </a:extLst>
              </p:cNvPr>
              <p:cNvPicPr>
                <a:picLocks noChangeAspect="1"/>
              </p:cNvPicPr>
              <p:nvPr/>
            </p:nvPicPr>
            <p:blipFill>
              <a:blip r:embed="rId4"/>
              <a:srcRect r="61975"/>
              <a:stretch>
                <a:fillRect/>
              </a:stretch>
            </p:blipFill>
            <p:spPr>
              <a:xfrm>
                <a:off x="5863768" y="3113088"/>
                <a:ext cx="639897" cy="350588"/>
              </a:xfrm>
              <a:prstGeom prst="rect">
                <a:avLst/>
              </a:prstGeom>
            </p:spPr>
          </p:pic>
          <p:pic>
            <p:nvPicPr>
              <p:cNvPr id="11" name="Picture 10">
                <a:extLst>
                  <a:ext uri="{FF2B5EF4-FFF2-40B4-BE49-F238E27FC236}">
                    <a16:creationId xmlns:a16="http://schemas.microsoft.com/office/drawing/2014/main" id="{9310F873-2022-1BE3-6621-276C3E117F60}"/>
                  </a:ext>
                </a:extLst>
              </p:cNvPr>
              <p:cNvPicPr>
                <a:picLocks noChangeAspect="1"/>
              </p:cNvPicPr>
              <p:nvPr/>
            </p:nvPicPr>
            <p:blipFill>
              <a:blip r:embed="rId4"/>
              <a:srcRect r="61975"/>
              <a:stretch>
                <a:fillRect/>
              </a:stretch>
            </p:blipFill>
            <p:spPr>
              <a:xfrm>
                <a:off x="5863768" y="4034885"/>
                <a:ext cx="639897" cy="350588"/>
              </a:xfrm>
              <a:prstGeom prst="rect">
                <a:avLst/>
              </a:prstGeom>
            </p:spPr>
          </p:pic>
          <p:sp>
            <p:nvSpPr>
              <p:cNvPr id="13" name="TextBox 12">
                <a:extLst>
                  <a:ext uri="{FF2B5EF4-FFF2-40B4-BE49-F238E27FC236}">
                    <a16:creationId xmlns:a16="http://schemas.microsoft.com/office/drawing/2014/main" id="{5F4944C5-BFD2-0FBD-5C90-117DC5D19BE7}"/>
                  </a:ext>
                </a:extLst>
              </p:cNvPr>
              <p:cNvSpPr txBox="1"/>
              <p:nvPr/>
            </p:nvSpPr>
            <p:spPr>
              <a:xfrm>
                <a:off x="6503664" y="3958085"/>
                <a:ext cx="1319536" cy="461665"/>
              </a:xfrm>
              <a:prstGeom prst="rect">
                <a:avLst/>
              </a:prstGeom>
              <a:solidFill>
                <a:schemeClr val="bg1"/>
              </a:solidFill>
            </p:spPr>
            <p:txBody>
              <a:bodyPr wrap="square">
                <a:spAutoFit/>
              </a:bodyPr>
              <a:lstStyle/>
              <a:p>
                <a:r>
                  <a:rPr lang="ar-PS" sz="2400" b="1" dirty="0"/>
                  <a:t>164670</a:t>
                </a:r>
              </a:p>
            </p:txBody>
          </p:sp>
          <p:pic>
            <p:nvPicPr>
              <p:cNvPr id="14" name="Picture 13">
                <a:extLst>
                  <a:ext uri="{FF2B5EF4-FFF2-40B4-BE49-F238E27FC236}">
                    <a16:creationId xmlns:a16="http://schemas.microsoft.com/office/drawing/2014/main" id="{EC5202CC-C48F-95A8-FA66-B60E679AB49C}"/>
                  </a:ext>
                </a:extLst>
              </p:cNvPr>
              <p:cNvPicPr>
                <a:picLocks noChangeAspect="1"/>
              </p:cNvPicPr>
              <p:nvPr/>
            </p:nvPicPr>
            <p:blipFill>
              <a:blip r:embed="rId4"/>
              <a:srcRect r="61975"/>
              <a:stretch>
                <a:fillRect/>
              </a:stretch>
            </p:blipFill>
            <p:spPr>
              <a:xfrm rot="10800000">
                <a:off x="6016168" y="3998603"/>
                <a:ext cx="639897" cy="350588"/>
              </a:xfrm>
              <a:prstGeom prst="rect">
                <a:avLst/>
              </a:prstGeom>
            </p:spPr>
          </p:pic>
        </p:grpSp>
      </p:grpSp>
      <p:sp>
        <p:nvSpPr>
          <p:cNvPr id="19" name="Rectangle 2">
            <a:extLst>
              <a:ext uri="{FF2B5EF4-FFF2-40B4-BE49-F238E27FC236}">
                <a16:creationId xmlns:a16="http://schemas.microsoft.com/office/drawing/2014/main" id="{372AB8B4-550D-6668-C327-7EFAA18BEC60}"/>
              </a:ext>
            </a:extLst>
          </p:cNvPr>
          <p:cNvSpPr txBox="1">
            <a:spLocks noChangeArrowheads="1"/>
          </p:cNvSpPr>
          <p:nvPr/>
        </p:nvSpPr>
        <p:spPr bwMode="auto">
          <a:xfrm>
            <a:off x="1390650" y="317500"/>
            <a:ext cx="91455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dirty="0">
                <a:solidFill>
                  <a:srgbClr val="C00000"/>
                </a:solidFill>
                <a:latin typeface="Calibri Light" panose="020F0302020204030204" pitchFamily="34" charset="0"/>
              </a:rPr>
              <a:t>Formatting Integers</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7" name="Rectangle 3">
            <a:extLst>
              <a:ext uri="{FF2B5EF4-FFF2-40B4-BE49-F238E27FC236}">
                <a16:creationId xmlns:a16="http://schemas.microsoft.com/office/drawing/2014/main" id="{B42B3278-7530-1CA1-E8DD-95C2D9D48756}"/>
              </a:ext>
            </a:extLst>
          </p:cNvPr>
          <p:cNvSpPr>
            <a:spLocks noGrp="1" noChangeArrowheads="1"/>
          </p:cNvSpPr>
          <p:nvPr>
            <p:ph idx="1"/>
          </p:nvPr>
        </p:nvSpPr>
        <p:spPr>
          <a:xfrm>
            <a:off x="1088571" y="1085056"/>
            <a:ext cx="11103429" cy="960438"/>
          </a:xfrm>
        </p:spPr>
        <p:txBody>
          <a:bodyPr/>
          <a:lstStyle/>
          <a:p>
            <a:pPr marL="0" indent="0" algn="l" rtl="0">
              <a:buFont typeface="Arial" panose="020B0604020202020204" pitchFamily="34" charset="0"/>
              <a:buNone/>
            </a:pPr>
            <a:r>
              <a:rPr lang="en-US" altLang="en-US" dirty="0"/>
              <a:t>You can use the </a:t>
            </a:r>
            <a:r>
              <a:rPr lang="en-US" altLang="en-US" dirty="0">
                <a:solidFill>
                  <a:srgbClr val="0070C0"/>
                </a:solidFill>
              </a:rPr>
              <a:t>conversion code </a:t>
            </a:r>
            <a:r>
              <a:rPr lang="en-US" altLang="en-US" sz="4000" b="1" u="sng" dirty="0">
                <a:solidFill>
                  <a:srgbClr val="C00000"/>
                </a:solidFill>
              </a:rPr>
              <a:t>s</a:t>
            </a:r>
            <a:r>
              <a:rPr lang="en-US" altLang="en-US" dirty="0"/>
              <a:t> to format a string with a specified width. For example,</a:t>
            </a:r>
          </a:p>
        </p:txBody>
      </p:sp>
      <p:sp>
        <p:nvSpPr>
          <p:cNvPr id="47108" name="Slide Number Placeholder 4">
            <a:extLst>
              <a:ext uri="{FF2B5EF4-FFF2-40B4-BE49-F238E27FC236}">
                <a16:creationId xmlns:a16="http://schemas.microsoft.com/office/drawing/2014/main" id="{DC3330BB-9F80-59FC-2A7B-686267D0D6B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fontAlgn="base">
              <a:lnSpc>
                <a:spcPct val="100000"/>
              </a:lnSpc>
              <a:spcBef>
                <a:spcPct val="0"/>
              </a:spcBef>
              <a:spcAft>
                <a:spcPct val="0"/>
              </a:spcAft>
              <a:buFontTx/>
              <a:buNone/>
            </a:pPr>
            <a:fld id="{3F9F6CB6-70C1-4B4E-ABE8-239590185AEE}" type="slidenum">
              <a:rPr lang="en-US" altLang="en-US" sz="1400">
                <a:latin typeface="Times New Roman" panose="02020603050405020304" pitchFamily="18" charset="0"/>
              </a:rPr>
              <a:pPr rtl="0" fontAlgn="base">
                <a:lnSpc>
                  <a:spcPct val="100000"/>
                </a:lnSpc>
                <a:spcBef>
                  <a:spcPct val="0"/>
                </a:spcBef>
                <a:spcAft>
                  <a:spcPct val="0"/>
                </a:spcAft>
                <a:buFontTx/>
                <a:buNone/>
              </a:pPr>
              <a:t>29</a:t>
            </a:fld>
            <a:endParaRPr lang="en-US" altLang="en-US" sz="1400">
              <a:latin typeface="Times New Roman" panose="02020603050405020304" pitchFamily="18" charset="0"/>
            </a:endParaRPr>
          </a:p>
        </p:txBody>
      </p:sp>
      <p:sp>
        <p:nvSpPr>
          <p:cNvPr id="47109" name="Rectangle 4">
            <a:extLst>
              <a:ext uri="{FF2B5EF4-FFF2-40B4-BE49-F238E27FC236}">
                <a16:creationId xmlns:a16="http://schemas.microsoft.com/office/drawing/2014/main" id="{10B02ECE-2D14-107E-3284-C4F318BB1DB0}"/>
              </a:ext>
            </a:extLst>
          </p:cNvPr>
          <p:cNvSpPr>
            <a:spLocks noChangeArrowheads="1"/>
          </p:cNvSpPr>
          <p:nvPr/>
        </p:nvSpPr>
        <p:spPr bwMode="auto">
          <a:xfrm>
            <a:off x="1524000" y="2773363"/>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7110" name="Rectangle 5">
            <a:extLst>
              <a:ext uri="{FF2B5EF4-FFF2-40B4-BE49-F238E27FC236}">
                <a16:creationId xmlns:a16="http://schemas.microsoft.com/office/drawing/2014/main" id="{478C0AF9-E24F-F884-C2B6-A7D7F9C367E0}"/>
              </a:ext>
            </a:extLst>
          </p:cNvPr>
          <p:cNvSpPr>
            <a:spLocks noChangeArrowheads="1"/>
          </p:cNvSpPr>
          <p:nvPr/>
        </p:nvSpPr>
        <p:spPr bwMode="auto">
          <a:xfrm>
            <a:off x="1524000" y="2773363"/>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7111" name="Rectangle 6">
            <a:extLst>
              <a:ext uri="{FF2B5EF4-FFF2-40B4-BE49-F238E27FC236}">
                <a16:creationId xmlns:a16="http://schemas.microsoft.com/office/drawing/2014/main" id="{04BF68A1-2FA9-C124-D58C-2F458983587A}"/>
              </a:ext>
            </a:extLst>
          </p:cNvPr>
          <p:cNvSpPr>
            <a:spLocks noChangeArrowheads="1"/>
          </p:cNvSpPr>
          <p:nvPr/>
        </p:nvSpPr>
        <p:spPr bwMode="auto">
          <a:xfrm>
            <a:off x="1524000" y="2892425"/>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7113" name="Rectangle 8">
            <a:extLst>
              <a:ext uri="{FF2B5EF4-FFF2-40B4-BE49-F238E27FC236}">
                <a16:creationId xmlns:a16="http://schemas.microsoft.com/office/drawing/2014/main" id="{19D0607E-348A-1846-C565-D476BF98A665}"/>
              </a:ext>
            </a:extLst>
          </p:cNvPr>
          <p:cNvSpPr>
            <a:spLocks noChangeArrowheads="1"/>
          </p:cNvSpPr>
          <p:nvPr/>
        </p:nvSpPr>
        <p:spPr bwMode="auto">
          <a:xfrm>
            <a:off x="1524000" y="2706688"/>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7114" name="Rectangle 9">
            <a:extLst>
              <a:ext uri="{FF2B5EF4-FFF2-40B4-BE49-F238E27FC236}">
                <a16:creationId xmlns:a16="http://schemas.microsoft.com/office/drawing/2014/main" id="{F524B21B-EC4D-362D-2B0E-D4EAD1A00B5F}"/>
              </a:ext>
            </a:extLst>
          </p:cNvPr>
          <p:cNvSpPr>
            <a:spLocks noChangeArrowheads="1"/>
          </p:cNvSpPr>
          <p:nvPr/>
        </p:nvSpPr>
        <p:spPr bwMode="auto">
          <a:xfrm>
            <a:off x="1524000" y="2706688"/>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7115" name="Rectangle 10">
            <a:extLst>
              <a:ext uri="{FF2B5EF4-FFF2-40B4-BE49-F238E27FC236}">
                <a16:creationId xmlns:a16="http://schemas.microsoft.com/office/drawing/2014/main" id="{1B76A4FE-8133-4B77-B0DB-A962A85CB100}"/>
              </a:ext>
            </a:extLst>
          </p:cNvPr>
          <p:cNvSpPr>
            <a:spLocks noChangeArrowheads="1"/>
          </p:cNvSpPr>
          <p:nvPr/>
        </p:nvSpPr>
        <p:spPr bwMode="auto">
          <a:xfrm>
            <a:off x="1524000" y="2873375"/>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7116" name="Rectangle 11">
            <a:extLst>
              <a:ext uri="{FF2B5EF4-FFF2-40B4-BE49-F238E27FC236}">
                <a16:creationId xmlns:a16="http://schemas.microsoft.com/office/drawing/2014/main" id="{3297B950-F7ED-4EBA-822D-36A40C21834F}"/>
              </a:ext>
            </a:extLst>
          </p:cNvPr>
          <p:cNvSpPr>
            <a:spLocks noChangeArrowheads="1"/>
          </p:cNvSpPr>
          <p:nvPr/>
        </p:nvSpPr>
        <p:spPr bwMode="auto">
          <a:xfrm>
            <a:off x="1524000" y="2682875"/>
            <a:ext cx="184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endParaRPr lang="en-US" altLang="en-US" sz="1600">
              <a:latin typeface="Times New Roman" panose="02020603050405020304" pitchFamily="18" charset="0"/>
            </a:endParaRPr>
          </a:p>
        </p:txBody>
      </p:sp>
      <p:sp>
        <p:nvSpPr>
          <p:cNvPr id="4" name="Rectangle 2">
            <a:extLst>
              <a:ext uri="{FF2B5EF4-FFF2-40B4-BE49-F238E27FC236}">
                <a16:creationId xmlns:a16="http://schemas.microsoft.com/office/drawing/2014/main" id="{96D9D125-EEBA-64C9-46CA-F26A4A3B9C16}"/>
              </a:ext>
            </a:extLst>
          </p:cNvPr>
          <p:cNvSpPr txBox="1">
            <a:spLocks noChangeArrowheads="1"/>
          </p:cNvSpPr>
          <p:nvPr/>
        </p:nvSpPr>
        <p:spPr bwMode="auto">
          <a:xfrm>
            <a:off x="1390650" y="317500"/>
            <a:ext cx="91455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eaLnBrk="1" hangingPunct="1">
              <a:lnSpc>
                <a:spcPct val="90000"/>
              </a:lnSpc>
            </a:pPr>
            <a:r>
              <a:rPr lang="en-US" altLang="en-US" sz="4400" b="1" dirty="0">
                <a:solidFill>
                  <a:srgbClr val="C00000"/>
                </a:solidFill>
                <a:latin typeface="Calibri Light" panose="020F0302020204030204" pitchFamily="34" charset="0"/>
              </a:rPr>
              <a:t>Formatting Strings</a:t>
            </a:r>
          </a:p>
        </p:txBody>
      </p:sp>
      <p:pic>
        <p:nvPicPr>
          <p:cNvPr id="9" name="Picture 8">
            <a:extLst>
              <a:ext uri="{FF2B5EF4-FFF2-40B4-BE49-F238E27FC236}">
                <a16:creationId xmlns:a16="http://schemas.microsoft.com/office/drawing/2014/main" id="{EA5EF671-A359-621B-D165-F0E7D580E7E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860133" y="2432050"/>
            <a:ext cx="10871040" cy="3623680"/>
          </a:xfrm>
          <a:prstGeom prst="rect">
            <a:avLst/>
          </a:prstGeom>
        </p:spPr>
      </p:pic>
      <p:grpSp>
        <p:nvGrpSpPr>
          <p:cNvPr id="12" name="Group 11">
            <a:extLst>
              <a:ext uri="{FF2B5EF4-FFF2-40B4-BE49-F238E27FC236}">
                <a16:creationId xmlns:a16="http://schemas.microsoft.com/office/drawing/2014/main" id="{C43B99BF-635F-5133-0A41-95135C58673F}"/>
              </a:ext>
            </a:extLst>
          </p:cNvPr>
          <p:cNvGrpSpPr/>
          <p:nvPr/>
        </p:nvGrpSpPr>
        <p:grpSpPr>
          <a:xfrm>
            <a:off x="1372960" y="4527825"/>
            <a:ext cx="670379" cy="232230"/>
            <a:chOff x="1390650" y="4528456"/>
            <a:chExt cx="670379" cy="232230"/>
          </a:xfrm>
        </p:grpSpPr>
        <p:sp>
          <p:nvSpPr>
            <p:cNvPr id="10" name="Rectangle 9">
              <a:extLst>
                <a:ext uri="{FF2B5EF4-FFF2-40B4-BE49-F238E27FC236}">
                  <a16:creationId xmlns:a16="http://schemas.microsoft.com/office/drawing/2014/main" id="{6B1350F2-C6B2-A0BD-7AD5-4E3EBCFC34CB}"/>
                </a:ext>
              </a:extLst>
            </p:cNvPr>
            <p:cNvSpPr/>
            <p:nvPr/>
          </p:nvSpPr>
          <p:spPr>
            <a:xfrm>
              <a:off x="1390650" y="4528457"/>
              <a:ext cx="670379" cy="232229"/>
            </a:xfrm>
            <a:prstGeom prst="rect">
              <a:avLst/>
            </a:prstGeom>
            <a:solidFill>
              <a:schemeClr val="bg1"/>
            </a:solid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PS"/>
            </a:p>
          </p:txBody>
        </p:sp>
        <p:sp>
          <p:nvSpPr>
            <p:cNvPr id="11" name="Rectangle 10">
              <a:extLst>
                <a:ext uri="{FF2B5EF4-FFF2-40B4-BE49-F238E27FC236}">
                  <a16:creationId xmlns:a16="http://schemas.microsoft.com/office/drawing/2014/main" id="{41A2C684-C88C-D2DC-A73B-CAF27914143F}"/>
                </a:ext>
              </a:extLst>
            </p:cNvPr>
            <p:cNvSpPr/>
            <p:nvPr/>
          </p:nvSpPr>
          <p:spPr>
            <a:xfrm>
              <a:off x="1582055" y="4528456"/>
              <a:ext cx="261259" cy="232229"/>
            </a:xfrm>
            <a:prstGeom prst="rect">
              <a:avLst/>
            </a:prstGeom>
            <a:solidFill>
              <a:schemeClr val="bg1"/>
            </a:solid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PS"/>
            </a:p>
          </p:txBody>
        </p:sp>
      </p:grpSp>
    </p:spTree>
  </p:cSld>
  <p:clrMapOvr>
    <a:masterClrMapping/>
  </p:clrMapOvr>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13257</TotalTime>
  <Words>1543</Words>
  <Application>Microsoft Office PowerPoint</Application>
  <PresentationFormat>Widescreen</PresentationFormat>
  <Paragraphs>249</Paragraphs>
  <Slides>29</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Slide Titles</vt:lpstr>
      </vt:variant>
      <vt:variant>
        <vt:i4>29</vt:i4>
      </vt:variant>
      <vt:variant>
        <vt:lpstr>Custom Shows</vt:lpstr>
      </vt:variant>
      <vt:variant>
        <vt:i4>1</vt:i4>
      </vt:variant>
    </vt:vector>
  </HeadingPairs>
  <TitlesOfParts>
    <vt:vector size="39" baseType="lpstr">
      <vt:lpstr>Calibri</vt:lpstr>
      <vt:lpstr>Arial</vt:lpstr>
      <vt:lpstr>Calibri Light</vt:lpstr>
      <vt:lpstr>Times New Roman</vt:lpstr>
      <vt:lpstr>Courier New</vt:lpstr>
      <vt:lpstr>Monotype Sorts</vt:lpstr>
      <vt:lpstr>Courier</vt:lpstr>
      <vt:lpstr>Book Antiqua</vt:lpstr>
      <vt:lpstr>Office Theme</vt:lpstr>
      <vt:lpstr>Chapter 3  Mathematical Functions, Strings, and Objects </vt:lpstr>
      <vt:lpstr>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Primitive Data Type and Operations</dc:title>
  <dc:creator>Y. Daniel Liang</dc:creator>
  <cp:lastModifiedBy>Mohammed Alhanjouri</cp:lastModifiedBy>
  <cp:revision>293</cp:revision>
  <dcterms:created xsi:type="dcterms:W3CDTF">1995-06-10T17:31:50Z</dcterms:created>
  <dcterms:modified xsi:type="dcterms:W3CDTF">2025-12-28T11:18:45Z</dcterms:modified>
</cp:coreProperties>
</file>