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0" r:id="rId1"/>
  </p:sldMasterIdLst>
  <p:notesMasterIdLst>
    <p:notesMasterId r:id="rId43"/>
  </p:notesMasterIdLst>
  <p:sldIdLst>
    <p:sldId id="268" r:id="rId2"/>
    <p:sldId id="375" r:id="rId3"/>
    <p:sldId id="269" r:id="rId4"/>
    <p:sldId id="407" r:id="rId5"/>
    <p:sldId id="427" r:id="rId6"/>
    <p:sldId id="428" r:id="rId7"/>
    <p:sldId id="398" r:id="rId8"/>
    <p:sldId id="456" r:id="rId9"/>
    <p:sldId id="329" r:id="rId10"/>
    <p:sldId id="270" r:id="rId11"/>
    <p:sldId id="271" r:id="rId12"/>
    <p:sldId id="272" r:id="rId13"/>
    <p:sldId id="273" r:id="rId14"/>
    <p:sldId id="457" r:id="rId15"/>
    <p:sldId id="274" r:id="rId16"/>
    <p:sldId id="275" r:id="rId17"/>
    <p:sldId id="450" r:id="rId18"/>
    <p:sldId id="451" r:id="rId19"/>
    <p:sldId id="338" r:id="rId20"/>
    <p:sldId id="454" r:id="rId21"/>
    <p:sldId id="417" r:id="rId22"/>
    <p:sldId id="429" r:id="rId23"/>
    <p:sldId id="343" r:id="rId24"/>
    <p:sldId id="344" r:id="rId25"/>
    <p:sldId id="277" r:id="rId26"/>
    <p:sldId id="418" r:id="rId27"/>
    <p:sldId id="419" r:id="rId28"/>
    <p:sldId id="371" r:id="rId29"/>
    <p:sldId id="458" r:id="rId30"/>
    <p:sldId id="430" r:id="rId31"/>
    <p:sldId id="431" r:id="rId32"/>
    <p:sldId id="432" r:id="rId33"/>
    <p:sldId id="433" r:id="rId34"/>
    <p:sldId id="447" r:id="rId35"/>
    <p:sldId id="434" r:id="rId36"/>
    <p:sldId id="435" r:id="rId37"/>
    <p:sldId id="436" r:id="rId38"/>
    <p:sldId id="437" r:id="rId39"/>
    <p:sldId id="355" r:id="rId40"/>
    <p:sldId id="459" r:id="rId41"/>
    <p:sldId id="446" r:id="rId42"/>
  </p:sldIdLst>
  <p:sldSz cx="12192000" cy="6858000"/>
  <p:notesSz cx="6858000" cy="9144000"/>
  <p:custShowLst>
    <p:custShow name="Custom Show 1" id="0">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76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18" autoAdjust="0"/>
  </p:normalViewPr>
  <p:slideViewPr>
    <p:cSldViewPr>
      <p:cViewPr varScale="1">
        <p:scale>
          <a:sx n="68" d="100"/>
          <a:sy n="68" d="100"/>
        </p:scale>
        <p:origin x="792" y="96"/>
      </p:cViewPr>
      <p:guideLst>
        <p:guide orient="horz" pos="864"/>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0" d="100"/>
          <a:sy n="40" d="100"/>
        </p:scale>
        <p:origin x="-1488" y="-96"/>
      </p:cViewPr>
      <p:guideLst>
        <p:guide orient="horz" pos="2880"/>
        <p:guide pos="2160"/>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BF758BC-99C5-C2F4-1170-7B8EDE2BABBC}"/>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843" name="Rectangle 3">
            <a:extLst>
              <a:ext uri="{FF2B5EF4-FFF2-40B4-BE49-F238E27FC236}">
                <a16:creationId xmlns:a16="http://schemas.microsoft.com/office/drawing/2014/main" id="{B7F26657-60D2-BD0A-29AB-4C01C5745E78}"/>
              </a:ext>
            </a:extLst>
          </p:cNvPr>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0343B2B9-77A1-2F24-C3C1-500661BB7933}"/>
              </a:ext>
            </a:extLst>
          </p:cNvPr>
          <p:cNvSpPr>
            <a:spLocks noGrp="1" noRot="1" noChangeAspect="1" noChangeArrowheads="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03" name="Rectangle 3">
            <a:extLst>
              <a:ext uri="{FF2B5EF4-FFF2-40B4-BE49-F238E27FC236}">
                <a16:creationId xmlns:a16="http://schemas.microsoft.com/office/drawing/2014/main" id="{9BFBE440-6BA9-18CF-105D-C6B474A2FA34}"/>
              </a:ext>
            </a:extLst>
          </p:cNvPr>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r>
              <a:rPr lang="en-US" altLang="en-US"/>
              <a:t>© Copyright 2012 by Pearson Education, Inc. All Rights Reserved.</a:t>
            </a:r>
          </a:p>
        </p:txBody>
      </p:sp>
      <p:sp>
        <p:nvSpPr>
          <p:cNvPr id="6" name="Slide Number Placeholder 5"/>
          <p:cNvSpPr>
            <a:spLocks noGrp="1"/>
          </p:cNvSpPr>
          <p:nvPr>
            <p:ph type="sldNum" sz="quarter" idx="12"/>
          </p:nvPr>
        </p:nvSpPr>
        <p:spPr/>
        <p:txBody>
          <a:bodyPr/>
          <a:lstStyle/>
          <a:p>
            <a:fld id="{03CFC0C0-683C-4488-8766-037FFA2246AE}" type="slidenum">
              <a:rPr lang="en-US" altLang="en-US" smtClean="0"/>
              <a:pPr/>
              <a:t>‹#›</a:t>
            </a:fld>
            <a:endParaRPr lang="en-US" altLang="en-US"/>
          </a:p>
        </p:txBody>
      </p:sp>
    </p:spTree>
    <p:extLst>
      <p:ext uri="{BB962C8B-B14F-4D97-AF65-F5344CB8AC3E}">
        <p14:creationId xmlns:p14="http://schemas.microsoft.com/office/powerpoint/2010/main" val="2346940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A66AB8-7757-424C-A8A6-193195F5CAF5}" type="slidenum">
              <a:rPr lang="en-US" altLang="en-US" smtClean="0"/>
              <a:pPr/>
              <a:t>‹#›</a:t>
            </a:fld>
            <a:endParaRPr lang="en-US" altLang="en-US"/>
          </a:p>
        </p:txBody>
      </p:sp>
    </p:spTree>
    <p:extLst>
      <p:ext uri="{BB962C8B-B14F-4D97-AF65-F5344CB8AC3E}">
        <p14:creationId xmlns:p14="http://schemas.microsoft.com/office/powerpoint/2010/main" val="938630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BEF6B2-11A7-44CF-A1EF-A839B8B21CB9}" type="slidenum">
              <a:rPr lang="en-US" altLang="en-US" smtClean="0"/>
              <a:pPr/>
              <a:t>‹#›</a:t>
            </a:fld>
            <a:endParaRPr lang="en-US" altLang="en-US"/>
          </a:p>
        </p:txBody>
      </p:sp>
    </p:spTree>
    <p:extLst>
      <p:ext uri="{BB962C8B-B14F-4D97-AF65-F5344CB8AC3E}">
        <p14:creationId xmlns:p14="http://schemas.microsoft.com/office/powerpoint/2010/main" val="288472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4F59B9F-725B-43BA-9364-625BA20D8FF5}" type="slidenum">
              <a:rPr lang="en-US" altLang="en-US" smtClean="0"/>
              <a:pPr/>
              <a:t>‹#›</a:t>
            </a:fld>
            <a:endParaRPr lang="en-US" altLang="en-US"/>
          </a:p>
        </p:txBody>
      </p:sp>
    </p:spTree>
    <p:extLst>
      <p:ext uri="{BB962C8B-B14F-4D97-AF65-F5344CB8AC3E}">
        <p14:creationId xmlns:p14="http://schemas.microsoft.com/office/powerpoint/2010/main" val="304190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258DDF-96CC-47C3-8009-441DB302322A}" type="slidenum">
              <a:rPr lang="en-US" altLang="en-US" smtClean="0"/>
              <a:pPr/>
              <a:t>‹#›</a:t>
            </a:fld>
            <a:endParaRPr lang="en-US" altLang="en-US"/>
          </a:p>
        </p:txBody>
      </p:sp>
    </p:spTree>
    <p:extLst>
      <p:ext uri="{BB962C8B-B14F-4D97-AF65-F5344CB8AC3E}">
        <p14:creationId xmlns:p14="http://schemas.microsoft.com/office/powerpoint/2010/main" val="4058302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5D0EE5-3E67-4B76-8611-9E2EAB3F34D0}" type="slidenum">
              <a:rPr lang="en-US" altLang="en-US" smtClean="0"/>
              <a:pPr/>
              <a:t>‹#›</a:t>
            </a:fld>
            <a:endParaRPr lang="en-US" altLang="en-US"/>
          </a:p>
        </p:txBody>
      </p:sp>
    </p:spTree>
    <p:extLst>
      <p:ext uri="{BB962C8B-B14F-4D97-AF65-F5344CB8AC3E}">
        <p14:creationId xmlns:p14="http://schemas.microsoft.com/office/powerpoint/2010/main" val="2769459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96195F-41C1-4D66-BC15-FA2A1FE14D11}" type="slidenum">
              <a:rPr lang="en-US" altLang="en-US" smtClean="0"/>
              <a:pPr/>
              <a:t>‹#›</a:t>
            </a:fld>
            <a:endParaRPr lang="en-US" altLang="en-US"/>
          </a:p>
        </p:txBody>
      </p:sp>
    </p:spTree>
    <p:extLst>
      <p:ext uri="{BB962C8B-B14F-4D97-AF65-F5344CB8AC3E}">
        <p14:creationId xmlns:p14="http://schemas.microsoft.com/office/powerpoint/2010/main" val="3292336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F050B3-DFF5-453C-B4A7-BEA90A41D539}" type="slidenum">
              <a:rPr lang="en-US" altLang="en-US" smtClean="0"/>
              <a:pPr/>
              <a:t>‹#›</a:t>
            </a:fld>
            <a:endParaRPr lang="en-US" altLang="en-US"/>
          </a:p>
        </p:txBody>
      </p:sp>
    </p:spTree>
    <p:extLst>
      <p:ext uri="{BB962C8B-B14F-4D97-AF65-F5344CB8AC3E}">
        <p14:creationId xmlns:p14="http://schemas.microsoft.com/office/powerpoint/2010/main" val="1873622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E0CA9-6E96-4882-A495-6C90EE668094}" type="slidenum">
              <a:rPr lang="en-US" altLang="en-US" smtClean="0"/>
              <a:pPr/>
              <a:t>‹#›</a:t>
            </a:fld>
            <a:endParaRPr lang="en-US" altLang="en-US"/>
          </a:p>
        </p:txBody>
      </p:sp>
    </p:spTree>
    <p:extLst>
      <p:ext uri="{BB962C8B-B14F-4D97-AF65-F5344CB8AC3E}">
        <p14:creationId xmlns:p14="http://schemas.microsoft.com/office/powerpoint/2010/main" val="95999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A0719D-0CF5-4BC6-A012-4B4BF79E5398}" type="slidenum">
              <a:rPr lang="en-US" altLang="en-US" smtClean="0"/>
              <a:pPr/>
              <a:t>‹#›</a:t>
            </a:fld>
            <a:endParaRPr lang="en-US" altLang="en-US"/>
          </a:p>
        </p:txBody>
      </p:sp>
    </p:spTree>
    <p:extLst>
      <p:ext uri="{BB962C8B-B14F-4D97-AF65-F5344CB8AC3E}">
        <p14:creationId xmlns:p14="http://schemas.microsoft.com/office/powerpoint/2010/main" val="93304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3C5F71-4168-4BA6-8EB9-E92A1BB0DE2C}" type="slidenum">
              <a:rPr lang="en-US" altLang="en-US" smtClean="0"/>
              <a:pPr/>
              <a:t>‹#›</a:t>
            </a:fld>
            <a:endParaRPr lang="en-US" altLang="en-US"/>
          </a:p>
        </p:txBody>
      </p:sp>
    </p:spTree>
    <p:extLst>
      <p:ext uri="{BB962C8B-B14F-4D97-AF65-F5344CB8AC3E}">
        <p14:creationId xmlns:p14="http://schemas.microsoft.com/office/powerpoint/2010/main" val="216887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C64052-FFF9-46D5-8EC4-D8CC69496776}" type="slidenum">
              <a:rPr lang="en-US" altLang="en-US" smtClean="0"/>
              <a:pPr/>
              <a:t>‹#›</a:t>
            </a:fld>
            <a:endParaRPr lang="en-US" altLang="en-US"/>
          </a:p>
        </p:txBody>
      </p:sp>
      <p:sp>
        <p:nvSpPr>
          <p:cNvPr id="7" name="Rectangle 35">
            <a:extLst>
              <a:ext uri="{FF2B5EF4-FFF2-40B4-BE49-F238E27FC236}">
                <a16:creationId xmlns:a16="http://schemas.microsoft.com/office/drawing/2014/main" id="{5E38EDF9-2A67-4764-D482-BED2573856EA}"/>
              </a:ext>
            </a:extLst>
          </p:cNvPr>
          <p:cNvSpPr>
            <a:spLocks noChangeArrowheads="1"/>
          </p:cNvSpPr>
          <p:nvPr userDrawn="1"/>
        </p:nvSpPr>
        <p:spPr bwMode="auto">
          <a:xfrm>
            <a:off x="2235200" y="6438900"/>
            <a:ext cx="7442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eaLnBrk="1" hangingPunct="1">
              <a:defRPr/>
            </a:pPr>
            <a:r>
              <a:rPr lang="en-US" altLang="en-US" sz="1000">
                <a:latin typeface="Arial" panose="020B0604020202020204" pitchFamily="34" charset="0"/>
              </a:rPr>
              <a:t>© Copyright 2012 by Pearson Education, Inc. All Rights Reserved.</a:t>
            </a:r>
          </a:p>
        </p:txBody>
      </p:sp>
    </p:spTree>
    <p:extLst>
      <p:ext uri="{BB962C8B-B14F-4D97-AF65-F5344CB8AC3E}">
        <p14:creationId xmlns:p14="http://schemas.microsoft.com/office/powerpoint/2010/main" val="318881641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microsoft.com/office/2007/relationships/hdphoto" Target="../media/hdphoto13.wdp"/><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4.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8.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Slide Number Placeholder 4">
            <a:extLst>
              <a:ext uri="{FF2B5EF4-FFF2-40B4-BE49-F238E27FC236}">
                <a16:creationId xmlns:a16="http://schemas.microsoft.com/office/drawing/2014/main" id="{FECF22E2-9821-C281-EE42-DF52E9AED81C}"/>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C4A87D6C-4EC0-43AE-945F-42D560DE56DA}" type="slidenum">
              <a:rPr lang="en-US" altLang="en-US" sz="1400"/>
              <a:pPr>
                <a:spcBef>
                  <a:spcPct val="0"/>
                </a:spcBef>
                <a:buClrTx/>
                <a:buSzTx/>
                <a:buFontTx/>
                <a:buNone/>
              </a:pPr>
              <a:t>1</a:t>
            </a:fld>
            <a:endParaRPr lang="en-US" altLang="en-US" sz="1400"/>
          </a:p>
        </p:txBody>
      </p:sp>
      <p:sp>
        <p:nvSpPr>
          <p:cNvPr id="2" name="Rectangle 2">
            <a:extLst>
              <a:ext uri="{FF2B5EF4-FFF2-40B4-BE49-F238E27FC236}">
                <a16:creationId xmlns:a16="http://schemas.microsoft.com/office/drawing/2014/main" id="{5256831F-3ACC-9595-66A9-0A66B181197C}"/>
              </a:ext>
            </a:extLst>
          </p:cNvPr>
          <p:cNvSpPr txBox="1">
            <a:spLocks noChangeArrowheads="1"/>
          </p:cNvSpPr>
          <p:nvPr/>
        </p:nvSpPr>
        <p:spPr>
          <a:xfrm>
            <a:off x="457200" y="381000"/>
            <a:ext cx="6477000" cy="2438400"/>
          </a:xfrm>
          <a:prstGeom prst="rect">
            <a:avLst/>
          </a:prstGeom>
        </p:spPr>
        <p:txBody>
          <a:bodyPr vert="horz" lIns="91440" tIns="45720" rIns="91440" bIns="45720" rtlCol="0" anchor="ctr">
            <a:norm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en-US" b="1" dirty="0">
                <a:solidFill>
                  <a:schemeClr val="bg1"/>
                </a:solidFill>
              </a:rPr>
              <a:t>Chapter 2 Elementary Programming</a:t>
            </a:r>
            <a:br>
              <a:rPr lang="en-US" altLang="en-US" b="1" dirty="0">
                <a:solidFill>
                  <a:schemeClr val="bg1"/>
                </a:solidFill>
              </a:rPr>
            </a:br>
            <a:endParaRPr lang="en-US" altLang="en-US" sz="2800" b="1" dirty="0">
              <a:solidFill>
                <a:srgbClr val="FFC000"/>
              </a:solidFill>
              <a:effectLst>
                <a:outerShdw blurRad="38100" dist="38100" dir="2700000" algn="tl">
                  <a:srgbClr val="000000">
                    <a:alpha val="43137"/>
                  </a:srgbClr>
                </a:outerShdw>
              </a:effectLst>
            </a:endParaRPr>
          </a:p>
        </p:txBody>
      </p:sp>
      <p:sp>
        <p:nvSpPr>
          <p:cNvPr id="3" name="TextBox 1">
            <a:extLst>
              <a:ext uri="{FF2B5EF4-FFF2-40B4-BE49-F238E27FC236}">
                <a16:creationId xmlns:a16="http://schemas.microsoft.com/office/drawing/2014/main" id="{CE45A0D5-2AFC-9CE5-B1FA-DB5898C8D38B}"/>
              </a:ext>
            </a:extLst>
          </p:cNvPr>
          <p:cNvSpPr txBox="1">
            <a:spLocks noChangeArrowheads="1"/>
          </p:cNvSpPr>
          <p:nvPr/>
        </p:nvSpPr>
        <p:spPr bwMode="auto">
          <a:xfrm>
            <a:off x="457200" y="3136900"/>
            <a:ext cx="685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a:lnSpc>
                <a:spcPct val="100000"/>
              </a:lnSpc>
              <a:spcBef>
                <a:spcPct val="0"/>
              </a:spcBef>
              <a:buFontTx/>
              <a:buNone/>
            </a:pPr>
            <a:r>
              <a:rPr lang="en-US" altLang="ar-PS" sz="3200" dirty="0">
                <a:solidFill>
                  <a:srgbClr val="FFFF00"/>
                </a:solidFill>
              </a:rPr>
              <a:t>Prof. Dr. Mohammed Alhanjouri</a:t>
            </a:r>
            <a:endParaRPr lang="ar-PS" altLang="ar-PS" sz="3200" dirty="0">
              <a:solidFill>
                <a:srgbClr val="FFFF00"/>
              </a:solidFill>
            </a:endParaRPr>
          </a:p>
        </p:txBody>
      </p:sp>
      <p:sp>
        <p:nvSpPr>
          <p:cNvPr id="4" name="TextBox 3">
            <a:extLst>
              <a:ext uri="{FF2B5EF4-FFF2-40B4-BE49-F238E27FC236}">
                <a16:creationId xmlns:a16="http://schemas.microsoft.com/office/drawing/2014/main" id="{9BFB2ACE-3787-E97F-8C4C-28B46CF95189}"/>
              </a:ext>
            </a:extLst>
          </p:cNvPr>
          <p:cNvSpPr txBox="1"/>
          <p:nvPr/>
        </p:nvSpPr>
        <p:spPr>
          <a:xfrm>
            <a:off x="444500" y="4178300"/>
            <a:ext cx="5989638" cy="431800"/>
          </a:xfrm>
          <a:prstGeom prst="rect">
            <a:avLst/>
          </a:prstGeom>
          <a:noFill/>
        </p:spPr>
        <p:txBody>
          <a:bodyPr rtlCol="1">
            <a:sp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US" sz="2200" b="1" dirty="0"/>
              <a:t>Professor of Artificial Intelligence Engineering</a:t>
            </a:r>
            <a:endParaRPr lang="ar-PS" sz="2200" b="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86FE05C0-FE1F-6219-1857-61EF23B186A3}"/>
              </a:ext>
            </a:extLst>
          </p:cNvPr>
          <p:cNvSpPr>
            <a:spLocks noGrp="1" noChangeArrowheads="1"/>
          </p:cNvSpPr>
          <p:nvPr>
            <p:ph type="title"/>
          </p:nvPr>
        </p:nvSpPr>
        <p:spPr>
          <a:xfrm>
            <a:off x="1981200" y="228600"/>
            <a:ext cx="8458200" cy="381000"/>
          </a:xfrm>
          <a:noFill/>
        </p:spPr>
        <p:txBody>
          <a:bodyPr>
            <a:noAutofit/>
          </a:bodyPr>
          <a:lstStyle/>
          <a:p>
            <a:pPr rtl="0"/>
            <a:r>
              <a:rPr lang="en-US" altLang="en-US" b="1" dirty="0">
                <a:solidFill>
                  <a:srgbClr val="C00000"/>
                </a:solidFill>
              </a:rPr>
              <a:t>Objectives</a:t>
            </a:r>
          </a:p>
        </p:txBody>
      </p:sp>
      <p:sp>
        <p:nvSpPr>
          <p:cNvPr id="5124" name="Rectangle 3">
            <a:extLst>
              <a:ext uri="{FF2B5EF4-FFF2-40B4-BE49-F238E27FC236}">
                <a16:creationId xmlns:a16="http://schemas.microsoft.com/office/drawing/2014/main" id="{FBD3FFD9-FC38-4FD5-BA3C-59454C2DA898}"/>
              </a:ext>
            </a:extLst>
          </p:cNvPr>
          <p:cNvSpPr>
            <a:spLocks noGrp="1" noChangeArrowheads="1"/>
          </p:cNvSpPr>
          <p:nvPr>
            <p:ph idx="1"/>
          </p:nvPr>
        </p:nvSpPr>
        <p:spPr>
          <a:xfrm>
            <a:off x="1218565" y="1124700"/>
            <a:ext cx="10973435" cy="5683940"/>
          </a:xfrm>
          <a:noFill/>
        </p:spPr>
        <p:txBody>
          <a:bodyPr>
            <a:normAutofit/>
          </a:bodyPr>
          <a:lstStyle/>
          <a:p>
            <a:pPr algn="l" rtl="0">
              <a:lnSpc>
                <a:spcPct val="80000"/>
              </a:lnSpc>
            </a:pPr>
            <a:r>
              <a:rPr lang="en-US" altLang="en-US" sz="2400" dirty="0"/>
              <a:t>To write programs that perform simple computations (§2.2).</a:t>
            </a:r>
          </a:p>
          <a:p>
            <a:pPr algn="l" rtl="0">
              <a:lnSpc>
                <a:spcPct val="80000"/>
              </a:lnSpc>
            </a:pPr>
            <a:r>
              <a:rPr lang="en-US" altLang="en-US" sz="2400" dirty="0"/>
              <a:t>To obtain input from a program’s user by using the </a:t>
            </a:r>
            <a:r>
              <a:rPr lang="en-US" altLang="en-US" sz="2400" b="1" dirty="0"/>
              <a:t>input</a:t>
            </a:r>
            <a:r>
              <a:rPr lang="en-US" altLang="en-US" sz="2400" dirty="0"/>
              <a:t> function (§2.3).</a:t>
            </a:r>
          </a:p>
          <a:p>
            <a:pPr algn="l" rtl="0">
              <a:lnSpc>
                <a:spcPct val="80000"/>
              </a:lnSpc>
            </a:pPr>
            <a:r>
              <a:rPr lang="en-US" altLang="en-US" sz="2400" dirty="0"/>
              <a:t>To use identifiers to name variables (§2.4).</a:t>
            </a:r>
          </a:p>
          <a:p>
            <a:pPr algn="l" rtl="0">
              <a:lnSpc>
                <a:spcPct val="80000"/>
              </a:lnSpc>
            </a:pPr>
            <a:r>
              <a:rPr lang="en-US" altLang="en-US" sz="2400" dirty="0"/>
              <a:t>To assign data to variables (§2.5).</a:t>
            </a:r>
          </a:p>
          <a:p>
            <a:pPr algn="l" rtl="0">
              <a:lnSpc>
                <a:spcPct val="80000"/>
              </a:lnSpc>
            </a:pPr>
            <a:r>
              <a:rPr lang="en-US" altLang="en-US" sz="2400" dirty="0"/>
              <a:t>To define named constants (§2.6).</a:t>
            </a:r>
          </a:p>
          <a:p>
            <a:pPr algn="l" rtl="0">
              <a:lnSpc>
                <a:spcPct val="80000"/>
              </a:lnSpc>
            </a:pPr>
            <a:r>
              <a:rPr lang="en-US" altLang="en-US" sz="2400" dirty="0"/>
              <a:t>To use the operators </a:t>
            </a:r>
            <a:r>
              <a:rPr lang="en-US" altLang="en-US" sz="2400" b="1" dirty="0"/>
              <a:t>+</a:t>
            </a:r>
            <a:r>
              <a:rPr lang="en-US" altLang="en-US" sz="2400" dirty="0"/>
              <a:t>, </a:t>
            </a:r>
            <a:r>
              <a:rPr lang="en-US" altLang="en-US" sz="2400" b="1" dirty="0"/>
              <a:t>-</a:t>
            </a:r>
            <a:r>
              <a:rPr lang="en-US" altLang="en-US" sz="2400" dirty="0"/>
              <a:t>, </a:t>
            </a:r>
            <a:r>
              <a:rPr lang="en-US" altLang="en-US" sz="2400" b="1" dirty="0"/>
              <a:t>*</a:t>
            </a:r>
            <a:r>
              <a:rPr lang="en-US" altLang="en-US" sz="2400" dirty="0"/>
              <a:t>, </a:t>
            </a:r>
            <a:r>
              <a:rPr lang="en-US" altLang="en-US" sz="2400" b="1" dirty="0"/>
              <a:t>/</a:t>
            </a:r>
            <a:r>
              <a:rPr lang="en-US" altLang="en-US" sz="2400" dirty="0"/>
              <a:t>, </a:t>
            </a:r>
            <a:r>
              <a:rPr lang="en-US" altLang="en-US" sz="2400" b="1" dirty="0"/>
              <a:t>//</a:t>
            </a:r>
            <a:r>
              <a:rPr lang="en-US" altLang="en-US" sz="2400" dirty="0"/>
              <a:t>, </a:t>
            </a:r>
            <a:r>
              <a:rPr lang="en-US" altLang="en-US" sz="2400" b="1" dirty="0"/>
              <a:t>%</a:t>
            </a:r>
            <a:r>
              <a:rPr lang="en-US" altLang="en-US" sz="2400" dirty="0"/>
              <a:t>, and </a:t>
            </a:r>
            <a:r>
              <a:rPr lang="en-US" altLang="en-US" sz="2400" b="1" dirty="0"/>
              <a:t>** </a:t>
            </a:r>
            <a:r>
              <a:rPr lang="en-US" altLang="en-US" sz="2400" dirty="0"/>
              <a:t>(§2.7).</a:t>
            </a:r>
          </a:p>
          <a:p>
            <a:pPr algn="l" rtl="0">
              <a:lnSpc>
                <a:spcPct val="80000"/>
              </a:lnSpc>
            </a:pPr>
            <a:r>
              <a:rPr lang="en-US" altLang="en-US" sz="2400" dirty="0"/>
              <a:t>To write and evaluate numeric expressions (§2.8).</a:t>
            </a:r>
          </a:p>
          <a:p>
            <a:pPr algn="l" rtl="0">
              <a:lnSpc>
                <a:spcPct val="80000"/>
              </a:lnSpc>
            </a:pPr>
            <a:r>
              <a:rPr lang="en-US" altLang="en-US" sz="2400" dirty="0"/>
              <a:t>To use augmented assignment operators to simplify coding (§2.9).</a:t>
            </a:r>
          </a:p>
          <a:p>
            <a:pPr algn="l" rtl="0">
              <a:lnSpc>
                <a:spcPct val="80000"/>
              </a:lnSpc>
            </a:pPr>
            <a:r>
              <a:rPr lang="en-US" altLang="en-US" sz="2400" dirty="0"/>
              <a:t>To perform numeric type conversion and rounding by </a:t>
            </a:r>
            <a:r>
              <a:rPr lang="en-US" altLang="en-US" sz="2400" b="1" dirty="0"/>
              <a:t>int</a:t>
            </a:r>
            <a:r>
              <a:rPr lang="en-US" altLang="en-US" sz="2400" dirty="0"/>
              <a:t> and </a:t>
            </a:r>
            <a:r>
              <a:rPr lang="en-US" altLang="en-US" sz="2400" b="1" dirty="0"/>
              <a:t>round</a:t>
            </a:r>
            <a:r>
              <a:rPr lang="en-US" altLang="en-US" sz="2400" dirty="0"/>
              <a:t> functions (§2.10)</a:t>
            </a:r>
          </a:p>
          <a:p>
            <a:pPr algn="l" rtl="0">
              <a:lnSpc>
                <a:spcPct val="80000"/>
              </a:lnSpc>
            </a:pPr>
            <a:r>
              <a:rPr lang="en-US" altLang="en-US" sz="2400" dirty="0"/>
              <a:t>To obtain the current system time by using </a:t>
            </a:r>
            <a:r>
              <a:rPr lang="en-US" altLang="en-US" sz="2400" b="1" dirty="0" err="1"/>
              <a:t>time.time</a:t>
            </a:r>
            <a:r>
              <a:rPr lang="en-US" altLang="en-US" sz="2400" b="1" dirty="0"/>
              <a:t>()</a:t>
            </a:r>
            <a:r>
              <a:rPr lang="en-US" altLang="en-US" sz="2400" dirty="0"/>
              <a:t> (§2.11).</a:t>
            </a:r>
          </a:p>
          <a:p>
            <a:pPr algn="l" rtl="0">
              <a:lnSpc>
                <a:spcPct val="80000"/>
              </a:lnSpc>
            </a:pPr>
            <a:r>
              <a:rPr lang="en-US" altLang="en-US" sz="2400" dirty="0"/>
              <a:t>To describe the software development process and apply it to develop the loan payment program (§2.12).</a:t>
            </a:r>
          </a:p>
          <a:p>
            <a:pPr algn="l" rtl="0">
              <a:lnSpc>
                <a:spcPct val="80000"/>
              </a:lnSpc>
            </a:pPr>
            <a:r>
              <a:rPr lang="en-US" altLang="en-US" sz="2400" dirty="0"/>
              <a:t>To compute and display the distance between two points (§2.13).</a:t>
            </a:r>
          </a:p>
        </p:txBody>
      </p:sp>
      <p:sp>
        <p:nvSpPr>
          <p:cNvPr id="5122" name="Slide Number Placeholder 4">
            <a:extLst>
              <a:ext uri="{FF2B5EF4-FFF2-40B4-BE49-F238E27FC236}">
                <a16:creationId xmlns:a16="http://schemas.microsoft.com/office/drawing/2014/main" id="{65648E02-745E-31E6-86C7-85C582DE65BF}"/>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06161C89-7EAE-43AF-B2FC-08D4CE9ED374}" type="slidenum">
              <a:rPr lang="en-US" altLang="en-US" sz="1400"/>
              <a:pPr>
                <a:spcBef>
                  <a:spcPct val="0"/>
                </a:spcBef>
                <a:buClrTx/>
                <a:buSzTx/>
                <a:buFontTx/>
                <a:buNone/>
              </a:pPr>
              <a:t>2</a:t>
            </a:fld>
            <a:endParaRPr lang="en-US" altLang="en-US" sz="140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a:extLst>
              <a:ext uri="{FF2B5EF4-FFF2-40B4-BE49-F238E27FC236}">
                <a16:creationId xmlns:a16="http://schemas.microsoft.com/office/drawing/2014/main" id="{2675FD2F-02FC-501F-DD86-CD6FF0E22A92}"/>
              </a:ext>
            </a:extLst>
          </p:cNvPr>
          <p:cNvSpPr>
            <a:spLocks noGrp="1" noChangeArrowheads="1"/>
          </p:cNvSpPr>
          <p:nvPr>
            <p:ph idx="1"/>
          </p:nvPr>
        </p:nvSpPr>
        <p:spPr>
          <a:xfrm>
            <a:off x="1295375" y="1355130"/>
            <a:ext cx="9601250" cy="1317551"/>
          </a:xfrm>
          <a:noFill/>
        </p:spPr>
        <p:txBody>
          <a:bodyPr>
            <a:normAutofit lnSpcReduction="10000"/>
          </a:bodyPr>
          <a:lstStyle/>
          <a:p>
            <a:pPr algn="l" rtl="0">
              <a:spcBef>
                <a:spcPct val="50000"/>
              </a:spcBef>
              <a:buFont typeface="Monotype Sorts" pitchFamily="2" charset="2"/>
              <a:buNone/>
            </a:pPr>
            <a:r>
              <a:rPr lang="en-US" altLang="en-US" sz="3600" dirty="0"/>
              <a:t>Listing 2.1 Computing the Area of a Circle</a:t>
            </a:r>
          </a:p>
          <a:p>
            <a:pPr algn="l" rtl="0">
              <a:spcBef>
                <a:spcPct val="50000"/>
              </a:spcBef>
              <a:buFont typeface="Monotype Sorts" pitchFamily="2" charset="2"/>
              <a:buNone/>
            </a:pPr>
            <a:r>
              <a:rPr lang="en-US" altLang="en-US" sz="3600" dirty="0"/>
              <a:t>  This program computes the area of the circle.</a:t>
            </a:r>
            <a:endParaRPr lang="en-US" altLang="en-US" dirty="0">
              <a:latin typeface="Book Antiqua" panose="02040602050305030304" pitchFamily="18" charset="0"/>
            </a:endParaRPr>
          </a:p>
        </p:txBody>
      </p:sp>
      <p:sp>
        <p:nvSpPr>
          <p:cNvPr id="6146" name="Slide Number Placeholder 4">
            <a:extLst>
              <a:ext uri="{FF2B5EF4-FFF2-40B4-BE49-F238E27FC236}">
                <a16:creationId xmlns:a16="http://schemas.microsoft.com/office/drawing/2014/main" id="{81A633C5-3DEF-D4A3-7F1E-6938D539D569}"/>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ACEA2576-C7D6-446F-B190-4EFF81E5842A}" type="slidenum">
              <a:rPr lang="en-US" altLang="en-US" sz="1400"/>
              <a:pPr>
                <a:spcBef>
                  <a:spcPct val="0"/>
                </a:spcBef>
                <a:buClrTx/>
                <a:buSzTx/>
                <a:buFontTx/>
                <a:buNone/>
              </a:pPr>
              <a:t>3</a:t>
            </a:fld>
            <a:endParaRPr lang="en-US" altLang="en-US" sz="1400"/>
          </a:p>
        </p:txBody>
      </p:sp>
      <p:sp>
        <p:nvSpPr>
          <p:cNvPr id="2" name="Rectangle 2">
            <a:extLst>
              <a:ext uri="{FF2B5EF4-FFF2-40B4-BE49-F238E27FC236}">
                <a16:creationId xmlns:a16="http://schemas.microsoft.com/office/drawing/2014/main" id="{73F94293-B22D-7178-CAA0-21F2B303AE36}"/>
              </a:ext>
            </a:extLst>
          </p:cNvPr>
          <p:cNvSpPr txBox="1">
            <a:spLocks noChangeArrowheads="1"/>
          </p:cNvSpPr>
          <p:nvPr/>
        </p:nvSpPr>
        <p:spPr>
          <a:xfrm>
            <a:off x="1372185" y="228600"/>
            <a:ext cx="9981615"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Introducing Programming with an Example</a:t>
            </a:r>
          </a:p>
        </p:txBody>
      </p:sp>
      <p:pic>
        <p:nvPicPr>
          <p:cNvPr id="6" name="Picture 5">
            <a:extLst>
              <a:ext uri="{FF2B5EF4-FFF2-40B4-BE49-F238E27FC236}">
                <a16:creationId xmlns:a16="http://schemas.microsoft.com/office/drawing/2014/main" id="{19057A81-CCDD-D373-44EE-A030104AF6E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rcRect l="136"/>
          <a:stretch>
            <a:fillRect/>
          </a:stretch>
        </p:blipFill>
        <p:spPr>
          <a:xfrm>
            <a:off x="1564211" y="2672681"/>
            <a:ext cx="8399190" cy="3851744"/>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84BEA2B7-DB85-217F-3241-A58805480DD8}"/>
              </a:ext>
            </a:extLst>
          </p:cNvPr>
          <p:cNvSpPr>
            <a:spLocks noGrp="1" noChangeArrowheads="1"/>
          </p:cNvSpPr>
          <p:nvPr>
            <p:ph idx="1"/>
          </p:nvPr>
        </p:nvSpPr>
        <p:spPr>
          <a:xfrm>
            <a:off x="1676400" y="1319800"/>
            <a:ext cx="5562600" cy="5181600"/>
          </a:xfrm>
          <a:solidFill>
            <a:schemeClr val="tx1"/>
          </a:solidFill>
        </p:spPr>
        <p:txBody>
          <a:bodyPr/>
          <a:lstStyle/>
          <a:p>
            <a:pPr algn="l" rtl="0">
              <a:buFont typeface="Monotype Sorts" pitchFamily="2" charset="2"/>
              <a:buNone/>
            </a:pPr>
            <a:r>
              <a:rPr lang="en-US" altLang="en-US" sz="2400" dirty="0">
                <a:solidFill>
                  <a:schemeClr val="bg2"/>
                </a:solidFill>
              </a:rPr>
              <a:t># Assign a radius</a:t>
            </a:r>
          </a:p>
          <a:p>
            <a:pPr algn="l" rtl="0">
              <a:buFont typeface="Monotype Sorts" pitchFamily="2" charset="2"/>
              <a:buNone/>
            </a:pPr>
            <a:r>
              <a:rPr lang="en-US" altLang="en-US" sz="2400" dirty="0">
                <a:solidFill>
                  <a:schemeClr val="bg2"/>
                </a:solidFill>
              </a:rPr>
              <a:t>radius = 20 # radius is now 20</a:t>
            </a:r>
          </a:p>
          <a:p>
            <a:pPr algn="l" rtl="0">
              <a:buFont typeface="Monotype Sorts" pitchFamily="2" charset="2"/>
              <a:buNone/>
            </a:pPr>
            <a:r>
              <a:rPr lang="en-US" altLang="en-US" sz="2400" dirty="0">
                <a:solidFill>
                  <a:schemeClr val="bg2"/>
                </a:solidFill>
              </a:rPr>
              <a:t># Compute area</a:t>
            </a:r>
          </a:p>
          <a:p>
            <a:pPr algn="l" rtl="0">
              <a:buFont typeface="Monotype Sorts" pitchFamily="2" charset="2"/>
              <a:buNone/>
            </a:pPr>
            <a:r>
              <a:rPr lang="en-US" altLang="en-US" sz="2400" dirty="0">
                <a:solidFill>
                  <a:schemeClr val="bg2"/>
                </a:solidFill>
              </a:rPr>
              <a:t>area = radius * radius * 3.14159</a:t>
            </a:r>
          </a:p>
          <a:p>
            <a:pPr algn="l" rtl="0">
              <a:buFont typeface="Monotype Sorts" pitchFamily="2" charset="2"/>
              <a:buNone/>
            </a:pPr>
            <a:r>
              <a:rPr lang="en-US" altLang="en-US" sz="2400" dirty="0">
                <a:solidFill>
                  <a:schemeClr val="bg2"/>
                </a:solidFill>
              </a:rPr>
              <a:t># Display results</a:t>
            </a:r>
          </a:p>
          <a:p>
            <a:pPr algn="l" rtl="0">
              <a:buFont typeface="Monotype Sorts" pitchFamily="2" charset="2"/>
              <a:buNone/>
            </a:pPr>
            <a:r>
              <a:rPr lang="en-US" altLang="en-US" sz="2400" dirty="0">
                <a:solidFill>
                  <a:schemeClr val="bg2"/>
                </a:solidFill>
              </a:rPr>
              <a:t>print("The area for the circle of radius " + </a:t>
            </a:r>
          </a:p>
          <a:p>
            <a:pPr algn="l" rtl="0">
              <a:buFont typeface="Monotype Sorts" pitchFamily="2" charset="2"/>
              <a:buNone/>
            </a:pPr>
            <a:r>
              <a:rPr lang="en-US" altLang="en-US" sz="2400" dirty="0">
                <a:solidFill>
                  <a:schemeClr val="bg2"/>
                </a:solidFill>
              </a:rPr>
              <a:t>    str(radius) + " is " + str(area))</a:t>
            </a:r>
            <a:r>
              <a:rPr lang="en-US" altLang="en-US" dirty="0">
                <a:solidFill>
                  <a:schemeClr val="bg2"/>
                </a:solidFill>
              </a:rPr>
              <a:t>    </a:t>
            </a:r>
          </a:p>
        </p:txBody>
      </p:sp>
      <p:sp>
        <p:nvSpPr>
          <p:cNvPr id="7170" name="Slide Number Placeholder 4">
            <a:extLst>
              <a:ext uri="{FF2B5EF4-FFF2-40B4-BE49-F238E27FC236}">
                <a16:creationId xmlns:a16="http://schemas.microsoft.com/office/drawing/2014/main" id="{28454EA8-95E9-770D-7FEB-8FA3BC198CCD}"/>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F1AC6045-28FA-4B88-B8D9-578B273E4C24}" type="slidenum">
              <a:rPr lang="en-US" altLang="en-US" sz="1400"/>
              <a:pPr>
                <a:spcBef>
                  <a:spcPct val="0"/>
                </a:spcBef>
                <a:buClrTx/>
                <a:buSzTx/>
                <a:buFontTx/>
                <a:buNone/>
              </a:pPr>
              <a:t>4</a:t>
            </a:fld>
            <a:endParaRPr lang="en-US" altLang="en-US" sz="1400"/>
          </a:p>
        </p:txBody>
      </p:sp>
      <p:sp>
        <p:nvSpPr>
          <p:cNvPr id="7173" name="Rectangle 8">
            <a:extLst>
              <a:ext uri="{FF2B5EF4-FFF2-40B4-BE49-F238E27FC236}">
                <a16:creationId xmlns:a16="http://schemas.microsoft.com/office/drawing/2014/main" id="{417F9CD9-48CE-9727-1825-309812764357}"/>
              </a:ext>
            </a:extLst>
          </p:cNvPr>
          <p:cNvSpPr>
            <a:spLocks noChangeArrowheads="1"/>
          </p:cNvSpPr>
          <p:nvPr/>
        </p:nvSpPr>
        <p:spPr bwMode="auto">
          <a:xfrm>
            <a:off x="8361363" y="2354512"/>
            <a:ext cx="1524000" cy="306388"/>
          </a:xfrm>
          <a:prstGeom prst="rect">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 tIns="9144" rIns="9144" bIns="9144"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dirty="0">
                <a:solidFill>
                  <a:schemeClr val="accent2"/>
                </a:solidFill>
              </a:rPr>
              <a:t>20</a:t>
            </a:r>
          </a:p>
        </p:txBody>
      </p:sp>
      <p:sp>
        <p:nvSpPr>
          <p:cNvPr id="7174" name="Text Box 9">
            <a:extLst>
              <a:ext uri="{FF2B5EF4-FFF2-40B4-BE49-F238E27FC236}">
                <a16:creationId xmlns:a16="http://schemas.microsoft.com/office/drawing/2014/main" id="{93FBF74D-8664-276F-B451-11CBC8DE657E}"/>
              </a:ext>
            </a:extLst>
          </p:cNvPr>
          <p:cNvSpPr txBox="1">
            <a:spLocks noChangeArrowheads="1"/>
          </p:cNvSpPr>
          <p:nvPr/>
        </p:nvSpPr>
        <p:spPr bwMode="auto">
          <a:xfrm>
            <a:off x="7543800" y="2332592"/>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800" dirty="0"/>
              <a:t>radius</a:t>
            </a:r>
          </a:p>
        </p:txBody>
      </p:sp>
      <p:sp>
        <p:nvSpPr>
          <p:cNvPr id="7175" name="Rectangle 10">
            <a:extLst>
              <a:ext uri="{FF2B5EF4-FFF2-40B4-BE49-F238E27FC236}">
                <a16:creationId xmlns:a16="http://schemas.microsoft.com/office/drawing/2014/main" id="{1874E87F-35DE-1345-43A2-529EDFF029C5}"/>
              </a:ext>
            </a:extLst>
          </p:cNvPr>
          <p:cNvSpPr>
            <a:spLocks noChangeArrowheads="1"/>
          </p:cNvSpPr>
          <p:nvPr/>
        </p:nvSpPr>
        <p:spPr bwMode="auto">
          <a:xfrm>
            <a:off x="1755775" y="1827955"/>
            <a:ext cx="5105400" cy="2952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186380" name="AutoShape 12">
            <a:extLst>
              <a:ext uri="{FF2B5EF4-FFF2-40B4-BE49-F238E27FC236}">
                <a16:creationId xmlns:a16="http://schemas.microsoft.com/office/drawing/2014/main" id="{C7025DF4-0727-87C0-AEDA-D8685DF04F6A}"/>
              </a:ext>
            </a:extLst>
          </p:cNvPr>
          <p:cNvSpPr>
            <a:spLocks noChangeArrowheads="1"/>
          </p:cNvSpPr>
          <p:nvPr/>
        </p:nvSpPr>
        <p:spPr bwMode="auto">
          <a:xfrm>
            <a:off x="8285164" y="1276850"/>
            <a:ext cx="1881187" cy="615950"/>
          </a:xfrm>
          <a:prstGeom prst="wedgeRoundRectCallout">
            <a:avLst>
              <a:gd name="adj1" fmla="val -32870"/>
              <a:gd name="adj2" fmla="val 122421"/>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dirty="0"/>
              <a:t>Assign 20 to radius</a:t>
            </a:r>
          </a:p>
        </p:txBody>
      </p:sp>
      <p:sp>
        <p:nvSpPr>
          <p:cNvPr id="7177" name="Rectangle 13">
            <a:extLst>
              <a:ext uri="{FF2B5EF4-FFF2-40B4-BE49-F238E27FC236}">
                <a16:creationId xmlns:a16="http://schemas.microsoft.com/office/drawing/2014/main" id="{4FA31CD6-7BE8-86A2-3165-3E57F1591FC2}"/>
              </a:ext>
            </a:extLst>
          </p:cNvPr>
          <p:cNvSpPr>
            <a:spLocks noChangeArrowheads="1"/>
          </p:cNvSpPr>
          <p:nvPr/>
        </p:nvSpPr>
        <p:spPr bwMode="auto">
          <a:xfrm>
            <a:off x="1524000" y="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a:solidFill>
                  <a:schemeClr val="bg2"/>
                </a:solidFill>
                <a:latin typeface="Forte" panose="03060902040502070203" pitchFamily="66" charset="0"/>
              </a:rPr>
              <a:t>animation</a:t>
            </a:r>
          </a:p>
        </p:txBody>
      </p:sp>
      <p:sp>
        <p:nvSpPr>
          <p:cNvPr id="2" name="Rectangle 2">
            <a:extLst>
              <a:ext uri="{FF2B5EF4-FFF2-40B4-BE49-F238E27FC236}">
                <a16:creationId xmlns:a16="http://schemas.microsoft.com/office/drawing/2014/main" id="{A73C27D8-E474-FA32-441C-6CBD97E302D4}"/>
              </a:ext>
            </a:extLst>
          </p:cNvPr>
          <p:cNvSpPr txBox="1">
            <a:spLocks noChangeArrowheads="1"/>
          </p:cNvSpPr>
          <p:nvPr/>
        </p:nvSpPr>
        <p:spPr>
          <a:xfrm>
            <a:off x="3177220" y="228600"/>
            <a:ext cx="7262180"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Trace a Program Execution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6380"/>
                                        </p:tgtEl>
                                        <p:attrNameLst>
                                          <p:attrName>style.visibility</p:attrName>
                                        </p:attrNameLst>
                                      </p:cBhvr>
                                      <p:to>
                                        <p:strVal val="visible"/>
                                      </p:to>
                                    </p:set>
                                    <p:anim calcmode="lin" valueType="num">
                                      <p:cBhvr additive="base">
                                        <p:cTn id="7" dur="500" fill="hold"/>
                                        <p:tgtEl>
                                          <p:spTgt spid="186380"/>
                                        </p:tgtEl>
                                        <p:attrNameLst>
                                          <p:attrName>ppt_x</p:attrName>
                                        </p:attrNameLst>
                                      </p:cBhvr>
                                      <p:tavLst>
                                        <p:tav tm="0">
                                          <p:val>
                                            <p:strVal val="0-#ppt_w/2"/>
                                          </p:val>
                                        </p:tav>
                                        <p:tav tm="100000">
                                          <p:val>
                                            <p:strVal val="#ppt_x"/>
                                          </p:val>
                                        </p:tav>
                                      </p:tavLst>
                                    </p:anim>
                                    <p:anim calcmode="lin" valueType="num">
                                      <p:cBhvr additive="base">
                                        <p:cTn id="8" dur="500" fill="hold"/>
                                        <p:tgtEl>
                                          <p:spTgt spid="1863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8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a:extLst>
              <a:ext uri="{FF2B5EF4-FFF2-40B4-BE49-F238E27FC236}">
                <a16:creationId xmlns:a16="http://schemas.microsoft.com/office/drawing/2014/main" id="{57E6DE51-58DD-0C01-132B-82B970EA439F}"/>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876D23D2-FF62-456B-83BD-31EEFFDE209D}" type="slidenum">
              <a:rPr lang="en-US" altLang="en-US" sz="1400"/>
              <a:pPr>
                <a:spcBef>
                  <a:spcPct val="0"/>
                </a:spcBef>
                <a:buClrTx/>
                <a:buSzTx/>
                <a:buFontTx/>
                <a:buNone/>
              </a:pPr>
              <a:t>5</a:t>
            </a:fld>
            <a:endParaRPr lang="en-US" altLang="en-US" sz="1400"/>
          </a:p>
        </p:txBody>
      </p:sp>
      <p:sp>
        <p:nvSpPr>
          <p:cNvPr id="258055" name="AutoShape 7">
            <a:extLst>
              <a:ext uri="{FF2B5EF4-FFF2-40B4-BE49-F238E27FC236}">
                <a16:creationId xmlns:a16="http://schemas.microsoft.com/office/drawing/2014/main" id="{3BA5AB5F-417F-5329-FC98-E90C8E16D5B3}"/>
              </a:ext>
            </a:extLst>
          </p:cNvPr>
          <p:cNvSpPr>
            <a:spLocks noChangeArrowheads="1"/>
          </p:cNvSpPr>
          <p:nvPr/>
        </p:nvSpPr>
        <p:spPr bwMode="auto">
          <a:xfrm>
            <a:off x="10090120" y="1470345"/>
            <a:ext cx="1881187" cy="615950"/>
          </a:xfrm>
          <a:prstGeom prst="wedgeRoundRectCallout">
            <a:avLst>
              <a:gd name="adj1" fmla="val -63087"/>
              <a:gd name="adj2" fmla="val 194180"/>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dirty="0"/>
              <a:t>Assign result to area</a:t>
            </a:r>
          </a:p>
        </p:txBody>
      </p:sp>
      <p:sp>
        <p:nvSpPr>
          <p:cNvPr id="8200" name="Rectangle 8">
            <a:extLst>
              <a:ext uri="{FF2B5EF4-FFF2-40B4-BE49-F238E27FC236}">
                <a16:creationId xmlns:a16="http://schemas.microsoft.com/office/drawing/2014/main" id="{37B37C94-7338-51F6-B69B-9E2F9B58375E}"/>
              </a:ext>
            </a:extLst>
          </p:cNvPr>
          <p:cNvSpPr>
            <a:spLocks noChangeArrowheads="1"/>
          </p:cNvSpPr>
          <p:nvPr/>
        </p:nvSpPr>
        <p:spPr bwMode="auto">
          <a:xfrm>
            <a:off x="1524000" y="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a:solidFill>
                  <a:schemeClr val="bg2"/>
                </a:solidFill>
                <a:latin typeface="Forte" panose="03060902040502070203" pitchFamily="66" charset="0"/>
              </a:rPr>
              <a:t>animation</a:t>
            </a:r>
          </a:p>
        </p:txBody>
      </p:sp>
      <p:sp>
        <p:nvSpPr>
          <p:cNvPr id="8202" name="Rectangle 10">
            <a:extLst>
              <a:ext uri="{FF2B5EF4-FFF2-40B4-BE49-F238E27FC236}">
                <a16:creationId xmlns:a16="http://schemas.microsoft.com/office/drawing/2014/main" id="{B1B99109-3555-4B8A-D082-07F97BF6B605}"/>
              </a:ext>
            </a:extLst>
          </p:cNvPr>
          <p:cNvSpPr>
            <a:spLocks noChangeArrowheads="1"/>
          </p:cNvSpPr>
          <p:nvPr/>
        </p:nvSpPr>
        <p:spPr bwMode="auto">
          <a:xfrm>
            <a:off x="8361363" y="2839921"/>
            <a:ext cx="1524000" cy="306387"/>
          </a:xfrm>
          <a:prstGeom prst="rect">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 tIns="9144" rIns="9144" bIns="9144"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600" dirty="0">
                <a:solidFill>
                  <a:schemeClr val="bg2"/>
                </a:solidFill>
              </a:rPr>
              <a:t>1256.636</a:t>
            </a:r>
          </a:p>
        </p:txBody>
      </p:sp>
      <p:sp>
        <p:nvSpPr>
          <p:cNvPr id="8203" name="Text Box 11">
            <a:extLst>
              <a:ext uri="{FF2B5EF4-FFF2-40B4-BE49-F238E27FC236}">
                <a16:creationId xmlns:a16="http://schemas.microsoft.com/office/drawing/2014/main" id="{AD4E3359-B0F9-0014-06CC-EE3B657112A0}"/>
              </a:ext>
            </a:extLst>
          </p:cNvPr>
          <p:cNvSpPr txBox="1">
            <a:spLocks noChangeArrowheads="1"/>
          </p:cNvSpPr>
          <p:nvPr/>
        </p:nvSpPr>
        <p:spPr bwMode="auto">
          <a:xfrm>
            <a:off x="7543800" y="2814520"/>
            <a:ext cx="838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800"/>
              <a:t>area</a:t>
            </a:r>
          </a:p>
        </p:txBody>
      </p:sp>
      <p:sp>
        <p:nvSpPr>
          <p:cNvPr id="6" name="Rectangle 3">
            <a:extLst>
              <a:ext uri="{FF2B5EF4-FFF2-40B4-BE49-F238E27FC236}">
                <a16:creationId xmlns:a16="http://schemas.microsoft.com/office/drawing/2014/main" id="{AD75BB07-DDFD-8741-2A80-4E02BEE65DE3}"/>
              </a:ext>
            </a:extLst>
          </p:cNvPr>
          <p:cNvSpPr>
            <a:spLocks noGrp="1" noChangeArrowheads="1"/>
          </p:cNvSpPr>
          <p:nvPr>
            <p:ph idx="1"/>
          </p:nvPr>
        </p:nvSpPr>
        <p:spPr>
          <a:xfrm>
            <a:off x="1676400" y="1319800"/>
            <a:ext cx="5562600" cy="5181600"/>
          </a:xfrm>
          <a:solidFill>
            <a:schemeClr val="tx1"/>
          </a:solidFill>
        </p:spPr>
        <p:txBody>
          <a:bodyPr/>
          <a:lstStyle/>
          <a:p>
            <a:pPr algn="l" rtl="0">
              <a:buFont typeface="Monotype Sorts" pitchFamily="2" charset="2"/>
              <a:buNone/>
            </a:pPr>
            <a:r>
              <a:rPr lang="en-US" altLang="en-US" sz="2400" dirty="0">
                <a:solidFill>
                  <a:schemeClr val="bg2"/>
                </a:solidFill>
              </a:rPr>
              <a:t># Assign a radius</a:t>
            </a:r>
          </a:p>
          <a:p>
            <a:pPr algn="l" rtl="0">
              <a:buFont typeface="Monotype Sorts" pitchFamily="2" charset="2"/>
              <a:buNone/>
            </a:pPr>
            <a:r>
              <a:rPr lang="en-US" altLang="en-US" sz="2400" dirty="0">
                <a:solidFill>
                  <a:schemeClr val="bg2"/>
                </a:solidFill>
              </a:rPr>
              <a:t>radius = 20 # radius is now 20</a:t>
            </a:r>
          </a:p>
          <a:p>
            <a:pPr algn="l" rtl="0">
              <a:buFont typeface="Monotype Sorts" pitchFamily="2" charset="2"/>
              <a:buNone/>
            </a:pPr>
            <a:r>
              <a:rPr lang="en-US" altLang="en-US" sz="2400" dirty="0">
                <a:solidFill>
                  <a:schemeClr val="bg2"/>
                </a:solidFill>
              </a:rPr>
              <a:t># Compute area</a:t>
            </a:r>
          </a:p>
          <a:p>
            <a:pPr algn="l" rtl="0">
              <a:buFont typeface="Monotype Sorts" pitchFamily="2" charset="2"/>
              <a:buNone/>
            </a:pPr>
            <a:r>
              <a:rPr lang="en-US" altLang="en-US" sz="2400" dirty="0">
                <a:solidFill>
                  <a:schemeClr val="bg2"/>
                </a:solidFill>
              </a:rPr>
              <a:t>area = radius * radius * 3.14159</a:t>
            </a:r>
          </a:p>
          <a:p>
            <a:pPr algn="l" rtl="0">
              <a:buFont typeface="Monotype Sorts" pitchFamily="2" charset="2"/>
              <a:buNone/>
            </a:pPr>
            <a:r>
              <a:rPr lang="en-US" altLang="en-US" sz="2400" dirty="0">
                <a:solidFill>
                  <a:schemeClr val="bg2"/>
                </a:solidFill>
              </a:rPr>
              <a:t># Display results</a:t>
            </a:r>
          </a:p>
          <a:p>
            <a:pPr algn="l" rtl="0">
              <a:buFont typeface="Monotype Sorts" pitchFamily="2" charset="2"/>
              <a:buNone/>
            </a:pPr>
            <a:r>
              <a:rPr lang="en-US" altLang="en-US" sz="2400" dirty="0">
                <a:solidFill>
                  <a:schemeClr val="bg2"/>
                </a:solidFill>
              </a:rPr>
              <a:t>print("The area for the circle of radius " + </a:t>
            </a:r>
          </a:p>
          <a:p>
            <a:pPr algn="l" rtl="0">
              <a:buFont typeface="Monotype Sorts" pitchFamily="2" charset="2"/>
              <a:buNone/>
            </a:pPr>
            <a:r>
              <a:rPr lang="en-US" altLang="en-US" sz="2400" dirty="0">
                <a:solidFill>
                  <a:schemeClr val="bg2"/>
                </a:solidFill>
              </a:rPr>
              <a:t>    str(radius) + " is " + str(area))</a:t>
            </a:r>
            <a:r>
              <a:rPr lang="en-US" altLang="en-US" dirty="0">
                <a:solidFill>
                  <a:schemeClr val="bg2"/>
                </a:solidFill>
              </a:rPr>
              <a:t>    </a:t>
            </a:r>
          </a:p>
        </p:txBody>
      </p:sp>
      <p:sp>
        <p:nvSpPr>
          <p:cNvPr id="7" name="Rectangle 10">
            <a:extLst>
              <a:ext uri="{FF2B5EF4-FFF2-40B4-BE49-F238E27FC236}">
                <a16:creationId xmlns:a16="http://schemas.microsoft.com/office/drawing/2014/main" id="{2D3AD00B-C084-7180-1400-B1963365DFBD}"/>
              </a:ext>
            </a:extLst>
          </p:cNvPr>
          <p:cNvSpPr>
            <a:spLocks noChangeArrowheads="1"/>
          </p:cNvSpPr>
          <p:nvPr/>
        </p:nvSpPr>
        <p:spPr bwMode="auto">
          <a:xfrm>
            <a:off x="1755775" y="2749675"/>
            <a:ext cx="5105400" cy="29527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11" name="Rectangle 8">
            <a:extLst>
              <a:ext uri="{FF2B5EF4-FFF2-40B4-BE49-F238E27FC236}">
                <a16:creationId xmlns:a16="http://schemas.microsoft.com/office/drawing/2014/main" id="{432EB82B-67E1-03A1-C124-DE5EAB91029C}"/>
              </a:ext>
            </a:extLst>
          </p:cNvPr>
          <p:cNvSpPr>
            <a:spLocks noChangeArrowheads="1"/>
          </p:cNvSpPr>
          <p:nvPr/>
        </p:nvSpPr>
        <p:spPr bwMode="auto">
          <a:xfrm>
            <a:off x="8361363" y="2354512"/>
            <a:ext cx="1524000" cy="306388"/>
          </a:xfrm>
          <a:prstGeom prst="rect">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 tIns="9144" rIns="9144" bIns="9144"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dirty="0">
                <a:solidFill>
                  <a:schemeClr val="accent2"/>
                </a:solidFill>
              </a:rPr>
              <a:t>20</a:t>
            </a:r>
          </a:p>
        </p:txBody>
      </p:sp>
      <p:sp>
        <p:nvSpPr>
          <p:cNvPr id="12" name="Text Box 9">
            <a:extLst>
              <a:ext uri="{FF2B5EF4-FFF2-40B4-BE49-F238E27FC236}">
                <a16:creationId xmlns:a16="http://schemas.microsoft.com/office/drawing/2014/main" id="{CABDC420-8B18-276B-24BE-30F787C67C00}"/>
              </a:ext>
            </a:extLst>
          </p:cNvPr>
          <p:cNvSpPr txBox="1">
            <a:spLocks noChangeArrowheads="1"/>
          </p:cNvSpPr>
          <p:nvPr/>
        </p:nvSpPr>
        <p:spPr bwMode="auto">
          <a:xfrm>
            <a:off x="7543800" y="2332592"/>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800" dirty="0"/>
              <a:t>radius</a:t>
            </a:r>
          </a:p>
        </p:txBody>
      </p:sp>
      <p:sp>
        <p:nvSpPr>
          <p:cNvPr id="16" name="Rectangle 2">
            <a:extLst>
              <a:ext uri="{FF2B5EF4-FFF2-40B4-BE49-F238E27FC236}">
                <a16:creationId xmlns:a16="http://schemas.microsoft.com/office/drawing/2014/main" id="{81884E53-940F-B06C-5FE3-239B76E81798}"/>
              </a:ext>
            </a:extLst>
          </p:cNvPr>
          <p:cNvSpPr txBox="1">
            <a:spLocks noChangeArrowheads="1"/>
          </p:cNvSpPr>
          <p:nvPr/>
        </p:nvSpPr>
        <p:spPr>
          <a:xfrm>
            <a:off x="3177220" y="228600"/>
            <a:ext cx="7262180"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Trace a Program Execution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58055"/>
                                        </p:tgtEl>
                                        <p:attrNameLst>
                                          <p:attrName>style.visibility</p:attrName>
                                        </p:attrNameLst>
                                      </p:cBhvr>
                                      <p:to>
                                        <p:strVal val="visible"/>
                                      </p:to>
                                    </p:set>
                                    <p:anim calcmode="lin" valueType="num">
                                      <p:cBhvr additive="base">
                                        <p:cTn id="7" dur="500" fill="hold"/>
                                        <p:tgtEl>
                                          <p:spTgt spid="258055"/>
                                        </p:tgtEl>
                                        <p:attrNameLst>
                                          <p:attrName>ppt_x</p:attrName>
                                        </p:attrNameLst>
                                      </p:cBhvr>
                                      <p:tavLst>
                                        <p:tav tm="0">
                                          <p:val>
                                            <p:strVal val="0-#ppt_w/2"/>
                                          </p:val>
                                        </p:tav>
                                        <p:tav tm="100000">
                                          <p:val>
                                            <p:strVal val="#ppt_x"/>
                                          </p:val>
                                        </p:tav>
                                      </p:tavLst>
                                    </p:anim>
                                    <p:anim calcmode="lin" valueType="num">
                                      <p:cBhvr additive="base">
                                        <p:cTn id="8" dur="500" fill="hold"/>
                                        <p:tgtEl>
                                          <p:spTgt spid="2580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4D9DF8C0-E2C0-64BE-6058-077C6D4B8D65}"/>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6EDDCB93-3C84-4DC8-BB29-AE66441514E7}" type="slidenum">
              <a:rPr lang="en-US" altLang="en-US" sz="1400"/>
              <a:pPr>
                <a:spcBef>
                  <a:spcPct val="0"/>
                </a:spcBef>
                <a:buClrTx/>
                <a:buSzTx/>
                <a:buFontTx/>
                <a:buNone/>
              </a:pPr>
              <a:t>6</a:t>
            </a:fld>
            <a:endParaRPr lang="en-US" altLang="en-US" sz="1400"/>
          </a:p>
        </p:txBody>
      </p:sp>
      <p:sp>
        <p:nvSpPr>
          <p:cNvPr id="259078" name="AutoShape 6">
            <a:extLst>
              <a:ext uri="{FF2B5EF4-FFF2-40B4-BE49-F238E27FC236}">
                <a16:creationId xmlns:a16="http://schemas.microsoft.com/office/drawing/2014/main" id="{E07E5F67-C144-A14A-B8F3-4ECF5C856479}"/>
              </a:ext>
            </a:extLst>
          </p:cNvPr>
          <p:cNvSpPr>
            <a:spLocks noChangeArrowheads="1"/>
          </p:cNvSpPr>
          <p:nvPr/>
        </p:nvSpPr>
        <p:spPr bwMode="auto">
          <a:xfrm>
            <a:off x="10090120" y="3245880"/>
            <a:ext cx="1881187" cy="615950"/>
          </a:xfrm>
          <a:prstGeom prst="wedgeRoundRectCallout">
            <a:avLst>
              <a:gd name="adj1" fmla="val -211712"/>
              <a:gd name="adj2" fmla="val 66567"/>
              <a:gd name="adj3" fmla="val 16667"/>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600" dirty="0"/>
              <a:t>print a message to the console</a:t>
            </a:r>
          </a:p>
        </p:txBody>
      </p:sp>
      <p:sp>
        <p:nvSpPr>
          <p:cNvPr id="9224" name="Rectangle 7">
            <a:extLst>
              <a:ext uri="{FF2B5EF4-FFF2-40B4-BE49-F238E27FC236}">
                <a16:creationId xmlns:a16="http://schemas.microsoft.com/office/drawing/2014/main" id="{E11D23DF-583A-3CA3-6055-8C8CF4880218}"/>
              </a:ext>
            </a:extLst>
          </p:cNvPr>
          <p:cNvSpPr>
            <a:spLocks noChangeArrowheads="1"/>
          </p:cNvSpPr>
          <p:nvPr/>
        </p:nvSpPr>
        <p:spPr bwMode="auto">
          <a:xfrm>
            <a:off x="1524000" y="0"/>
            <a:ext cx="1524000" cy="381000"/>
          </a:xfrm>
          <a:prstGeom prst="rect">
            <a:avLst/>
          </a:prstGeom>
          <a:solidFill>
            <a:schemeClr val="tx1"/>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a:solidFill>
                  <a:schemeClr val="bg2"/>
                </a:solidFill>
                <a:latin typeface="Forte" panose="03060902040502070203" pitchFamily="66" charset="0"/>
              </a:rPr>
              <a:t>animation</a:t>
            </a:r>
          </a:p>
        </p:txBody>
      </p:sp>
      <p:sp>
        <p:nvSpPr>
          <p:cNvPr id="5" name="Rectangle 10">
            <a:extLst>
              <a:ext uri="{FF2B5EF4-FFF2-40B4-BE49-F238E27FC236}">
                <a16:creationId xmlns:a16="http://schemas.microsoft.com/office/drawing/2014/main" id="{FDB86540-E42F-39FA-412A-46E3027B454D}"/>
              </a:ext>
            </a:extLst>
          </p:cNvPr>
          <p:cNvSpPr>
            <a:spLocks noChangeArrowheads="1"/>
          </p:cNvSpPr>
          <p:nvPr/>
        </p:nvSpPr>
        <p:spPr bwMode="auto">
          <a:xfrm>
            <a:off x="8361363" y="2839921"/>
            <a:ext cx="1524000" cy="306387"/>
          </a:xfrm>
          <a:prstGeom prst="rect">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 tIns="9144" rIns="9144" bIns="9144"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600" dirty="0">
                <a:solidFill>
                  <a:schemeClr val="bg2"/>
                </a:solidFill>
              </a:rPr>
              <a:t>1256.636</a:t>
            </a:r>
          </a:p>
        </p:txBody>
      </p:sp>
      <p:sp>
        <p:nvSpPr>
          <p:cNvPr id="6" name="Text Box 11">
            <a:extLst>
              <a:ext uri="{FF2B5EF4-FFF2-40B4-BE49-F238E27FC236}">
                <a16:creationId xmlns:a16="http://schemas.microsoft.com/office/drawing/2014/main" id="{7C87E569-156D-6B15-EA62-E9590CA7E527}"/>
              </a:ext>
            </a:extLst>
          </p:cNvPr>
          <p:cNvSpPr txBox="1">
            <a:spLocks noChangeArrowheads="1"/>
          </p:cNvSpPr>
          <p:nvPr/>
        </p:nvSpPr>
        <p:spPr bwMode="auto">
          <a:xfrm>
            <a:off x="7543800" y="2814520"/>
            <a:ext cx="838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800"/>
              <a:t>area</a:t>
            </a:r>
          </a:p>
        </p:txBody>
      </p:sp>
      <p:sp>
        <p:nvSpPr>
          <p:cNvPr id="7" name="Rectangle 3">
            <a:extLst>
              <a:ext uri="{FF2B5EF4-FFF2-40B4-BE49-F238E27FC236}">
                <a16:creationId xmlns:a16="http://schemas.microsoft.com/office/drawing/2014/main" id="{66402584-0A08-EC1D-7432-BEE8B7ECD101}"/>
              </a:ext>
            </a:extLst>
          </p:cNvPr>
          <p:cNvSpPr>
            <a:spLocks noGrp="1" noChangeArrowheads="1"/>
          </p:cNvSpPr>
          <p:nvPr>
            <p:ph idx="1"/>
          </p:nvPr>
        </p:nvSpPr>
        <p:spPr>
          <a:xfrm>
            <a:off x="1676400" y="1319800"/>
            <a:ext cx="5562600" cy="5181600"/>
          </a:xfrm>
          <a:solidFill>
            <a:schemeClr val="tx1"/>
          </a:solidFill>
        </p:spPr>
        <p:txBody>
          <a:bodyPr/>
          <a:lstStyle/>
          <a:p>
            <a:pPr algn="l" rtl="0">
              <a:buFont typeface="Monotype Sorts" pitchFamily="2" charset="2"/>
              <a:buNone/>
            </a:pPr>
            <a:r>
              <a:rPr lang="en-US" altLang="en-US" sz="2400" dirty="0">
                <a:solidFill>
                  <a:schemeClr val="bg2"/>
                </a:solidFill>
              </a:rPr>
              <a:t># Assign a radius</a:t>
            </a:r>
          </a:p>
          <a:p>
            <a:pPr algn="l" rtl="0">
              <a:buFont typeface="Monotype Sorts" pitchFamily="2" charset="2"/>
              <a:buNone/>
            </a:pPr>
            <a:r>
              <a:rPr lang="en-US" altLang="en-US" sz="2400" dirty="0">
                <a:solidFill>
                  <a:schemeClr val="bg2"/>
                </a:solidFill>
              </a:rPr>
              <a:t>radius = 20 # radius is now 20</a:t>
            </a:r>
          </a:p>
          <a:p>
            <a:pPr algn="l" rtl="0">
              <a:buFont typeface="Monotype Sorts" pitchFamily="2" charset="2"/>
              <a:buNone/>
            </a:pPr>
            <a:r>
              <a:rPr lang="en-US" altLang="en-US" sz="2400" dirty="0">
                <a:solidFill>
                  <a:schemeClr val="bg2"/>
                </a:solidFill>
              </a:rPr>
              <a:t># Compute area</a:t>
            </a:r>
          </a:p>
          <a:p>
            <a:pPr algn="l" rtl="0">
              <a:buFont typeface="Monotype Sorts" pitchFamily="2" charset="2"/>
              <a:buNone/>
            </a:pPr>
            <a:r>
              <a:rPr lang="en-US" altLang="en-US" sz="2400" dirty="0">
                <a:solidFill>
                  <a:schemeClr val="bg2"/>
                </a:solidFill>
              </a:rPr>
              <a:t>area = radius * radius * 3.14159</a:t>
            </a:r>
          </a:p>
          <a:p>
            <a:pPr algn="l" rtl="0">
              <a:buFont typeface="Monotype Sorts" pitchFamily="2" charset="2"/>
              <a:buNone/>
            </a:pPr>
            <a:r>
              <a:rPr lang="en-US" altLang="en-US" sz="2400" dirty="0">
                <a:solidFill>
                  <a:schemeClr val="bg2"/>
                </a:solidFill>
              </a:rPr>
              <a:t># Display results</a:t>
            </a:r>
          </a:p>
          <a:p>
            <a:pPr algn="l" rtl="0">
              <a:buFont typeface="Monotype Sorts" pitchFamily="2" charset="2"/>
              <a:buNone/>
            </a:pPr>
            <a:r>
              <a:rPr lang="en-US" altLang="en-US" sz="2400" dirty="0">
                <a:solidFill>
                  <a:schemeClr val="bg2"/>
                </a:solidFill>
              </a:rPr>
              <a:t>print("The area for the circle of radius " + </a:t>
            </a:r>
          </a:p>
          <a:p>
            <a:pPr algn="l" rtl="0">
              <a:buFont typeface="Monotype Sorts" pitchFamily="2" charset="2"/>
              <a:buNone/>
            </a:pPr>
            <a:r>
              <a:rPr lang="en-US" altLang="en-US" sz="2400" dirty="0">
                <a:solidFill>
                  <a:schemeClr val="bg2"/>
                </a:solidFill>
              </a:rPr>
              <a:t>    str(radius) + " is " + str(area))</a:t>
            </a:r>
            <a:r>
              <a:rPr lang="en-US" altLang="en-US" dirty="0">
                <a:solidFill>
                  <a:schemeClr val="bg2"/>
                </a:solidFill>
              </a:rPr>
              <a:t>    </a:t>
            </a:r>
          </a:p>
        </p:txBody>
      </p:sp>
      <p:pic>
        <p:nvPicPr>
          <p:cNvPr id="9228" name="Picture 12">
            <a:extLst>
              <a:ext uri="{FF2B5EF4-FFF2-40B4-BE49-F238E27FC236}">
                <a16:creationId xmlns:a16="http://schemas.microsoft.com/office/drawing/2014/main" id="{93C6C28C-7C62-16DD-38F2-132F5A686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183" y="4662646"/>
            <a:ext cx="6159817" cy="1838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10">
            <a:extLst>
              <a:ext uri="{FF2B5EF4-FFF2-40B4-BE49-F238E27FC236}">
                <a16:creationId xmlns:a16="http://schemas.microsoft.com/office/drawing/2014/main" id="{59F976FB-4DF3-D809-F2C4-A770902639F5}"/>
              </a:ext>
            </a:extLst>
          </p:cNvPr>
          <p:cNvSpPr>
            <a:spLocks noChangeArrowheads="1"/>
          </p:cNvSpPr>
          <p:nvPr/>
        </p:nvSpPr>
        <p:spPr bwMode="auto">
          <a:xfrm>
            <a:off x="1717830" y="3582620"/>
            <a:ext cx="5324366" cy="965825"/>
          </a:xfrm>
          <a:prstGeom prst="rect">
            <a:avLst/>
          </a:prstGeom>
          <a:solidFill>
            <a:schemeClr val="accent1">
              <a:alpha val="45097"/>
            </a:schemeClr>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9" name="Rectangle 8">
            <a:extLst>
              <a:ext uri="{FF2B5EF4-FFF2-40B4-BE49-F238E27FC236}">
                <a16:creationId xmlns:a16="http://schemas.microsoft.com/office/drawing/2014/main" id="{436FFEA2-E587-933F-00B2-307D06683795}"/>
              </a:ext>
            </a:extLst>
          </p:cNvPr>
          <p:cNvSpPr>
            <a:spLocks noChangeArrowheads="1"/>
          </p:cNvSpPr>
          <p:nvPr/>
        </p:nvSpPr>
        <p:spPr bwMode="auto">
          <a:xfrm>
            <a:off x="8361363" y="2354512"/>
            <a:ext cx="1524000" cy="306388"/>
          </a:xfrm>
          <a:prstGeom prst="rect">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 tIns="9144" rIns="9144" bIns="9144" anchor="ct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1800" dirty="0">
                <a:solidFill>
                  <a:schemeClr val="accent2"/>
                </a:solidFill>
              </a:rPr>
              <a:t>20</a:t>
            </a:r>
          </a:p>
        </p:txBody>
      </p:sp>
      <p:sp>
        <p:nvSpPr>
          <p:cNvPr id="10" name="Text Box 9">
            <a:extLst>
              <a:ext uri="{FF2B5EF4-FFF2-40B4-BE49-F238E27FC236}">
                <a16:creationId xmlns:a16="http://schemas.microsoft.com/office/drawing/2014/main" id="{87DFB78E-80C0-3396-8A26-7F7966A46DC1}"/>
              </a:ext>
            </a:extLst>
          </p:cNvPr>
          <p:cNvSpPr txBox="1">
            <a:spLocks noChangeArrowheads="1"/>
          </p:cNvSpPr>
          <p:nvPr/>
        </p:nvSpPr>
        <p:spPr bwMode="auto">
          <a:xfrm>
            <a:off x="7543800" y="2332592"/>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1800" dirty="0"/>
              <a:t>radius</a:t>
            </a:r>
          </a:p>
        </p:txBody>
      </p:sp>
      <p:sp>
        <p:nvSpPr>
          <p:cNvPr id="9229" name="Line 13">
            <a:extLst>
              <a:ext uri="{FF2B5EF4-FFF2-40B4-BE49-F238E27FC236}">
                <a16:creationId xmlns:a16="http://schemas.microsoft.com/office/drawing/2014/main" id="{F2214168-26A0-2ADA-3590-C886AA0F250F}"/>
              </a:ext>
            </a:extLst>
          </p:cNvPr>
          <p:cNvSpPr>
            <a:spLocks noChangeShapeType="1"/>
          </p:cNvSpPr>
          <p:nvPr/>
        </p:nvSpPr>
        <p:spPr bwMode="auto">
          <a:xfrm>
            <a:off x="6633670" y="4303275"/>
            <a:ext cx="1881845" cy="533400"/>
          </a:xfrm>
          <a:prstGeom prst="line">
            <a:avLst/>
          </a:prstGeom>
          <a:noFill/>
          <a:ln w="38100">
            <a:solidFill>
              <a:srgbClr val="C00000"/>
            </a:solidFill>
            <a:round/>
            <a:headEnd type="none"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PS" dirty="0"/>
          </a:p>
        </p:txBody>
      </p:sp>
      <p:sp>
        <p:nvSpPr>
          <p:cNvPr id="16" name="TextBox 15">
            <a:extLst>
              <a:ext uri="{FF2B5EF4-FFF2-40B4-BE49-F238E27FC236}">
                <a16:creationId xmlns:a16="http://schemas.microsoft.com/office/drawing/2014/main" id="{525CDE3E-FF1A-15DA-37A7-7F874DFFB263}"/>
              </a:ext>
            </a:extLst>
          </p:cNvPr>
          <p:cNvSpPr txBox="1"/>
          <p:nvPr/>
        </p:nvSpPr>
        <p:spPr>
          <a:xfrm>
            <a:off x="480957" y="4671873"/>
            <a:ext cx="5130058" cy="830997"/>
          </a:xfrm>
          <a:prstGeom prst="rect">
            <a:avLst/>
          </a:prstGeom>
          <a:solidFill>
            <a:schemeClr val="bg1"/>
          </a:solidFill>
        </p:spPr>
        <p:txBody>
          <a:bodyPr wrap="square">
            <a:spAutoFit/>
          </a:bodyPr>
          <a:lstStyle/>
          <a:p>
            <a:pPr algn="l" rtl="0">
              <a:buFont typeface="Monotype Sorts" pitchFamily="2" charset="2"/>
              <a:buNone/>
            </a:pPr>
            <a:r>
              <a:rPr lang="en-US" altLang="en-US" sz="2400" dirty="0"/>
              <a:t>print("The area for the circle of radius "</a:t>
            </a:r>
          </a:p>
          <a:p>
            <a:pPr algn="l" rtl="0">
              <a:buFont typeface="Monotype Sorts" pitchFamily="2" charset="2"/>
              <a:buNone/>
            </a:pPr>
            <a:r>
              <a:rPr lang="en-US" altLang="en-US" sz="2400" dirty="0"/>
              <a:t>   , str(radius) , " is " , str(area))    </a:t>
            </a:r>
          </a:p>
        </p:txBody>
      </p:sp>
      <p:sp>
        <p:nvSpPr>
          <p:cNvPr id="17" name="TextBox 16">
            <a:extLst>
              <a:ext uri="{FF2B5EF4-FFF2-40B4-BE49-F238E27FC236}">
                <a16:creationId xmlns:a16="http://schemas.microsoft.com/office/drawing/2014/main" id="{3A28374D-9807-A134-BEBE-588330C8DED0}"/>
              </a:ext>
            </a:extLst>
          </p:cNvPr>
          <p:cNvSpPr txBox="1"/>
          <p:nvPr/>
        </p:nvSpPr>
        <p:spPr>
          <a:xfrm>
            <a:off x="492390" y="5629335"/>
            <a:ext cx="5130058" cy="830997"/>
          </a:xfrm>
          <a:prstGeom prst="rect">
            <a:avLst/>
          </a:prstGeom>
          <a:solidFill>
            <a:schemeClr val="bg1"/>
          </a:solidFill>
        </p:spPr>
        <p:txBody>
          <a:bodyPr wrap="square">
            <a:spAutoFit/>
          </a:bodyPr>
          <a:lstStyle/>
          <a:p>
            <a:pPr algn="l" rtl="0">
              <a:buFont typeface="Monotype Sorts" pitchFamily="2" charset="2"/>
              <a:buNone/>
            </a:pPr>
            <a:r>
              <a:rPr lang="en-US" altLang="en-US" sz="2400" dirty="0"/>
              <a:t>print("The area for the circle of radius "</a:t>
            </a:r>
          </a:p>
          <a:p>
            <a:pPr algn="l" rtl="0">
              <a:buFont typeface="Monotype Sorts" pitchFamily="2" charset="2"/>
              <a:buNone/>
            </a:pPr>
            <a:r>
              <a:rPr lang="en-US" altLang="en-US" sz="2400" dirty="0"/>
              <a:t>   , radius , " is " , area)    </a:t>
            </a:r>
          </a:p>
        </p:txBody>
      </p:sp>
      <p:sp>
        <p:nvSpPr>
          <p:cNvPr id="18" name="TextBox 17">
            <a:extLst>
              <a:ext uri="{FF2B5EF4-FFF2-40B4-BE49-F238E27FC236}">
                <a16:creationId xmlns:a16="http://schemas.microsoft.com/office/drawing/2014/main" id="{51EF4B97-5D68-D7D3-BE77-325C05032DCF}"/>
              </a:ext>
            </a:extLst>
          </p:cNvPr>
          <p:cNvSpPr txBox="1"/>
          <p:nvPr/>
        </p:nvSpPr>
        <p:spPr>
          <a:xfrm>
            <a:off x="340732" y="4900694"/>
            <a:ext cx="732720" cy="1754326"/>
          </a:xfrm>
          <a:prstGeom prst="rect">
            <a:avLst/>
          </a:prstGeom>
          <a:noFill/>
        </p:spPr>
        <p:txBody>
          <a:bodyPr wrap="square" rtlCol="1">
            <a:spAutoFit/>
          </a:bodyPr>
          <a:lstStyle/>
          <a:p>
            <a:r>
              <a:rPr lang="ar-PS" sz="4000" b="1" dirty="0">
                <a:solidFill>
                  <a:srgbClr val="0070C0"/>
                </a:solidFill>
                <a:sym typeface="Wingdings 2" panose="05020102010507070707" pitchFamily="18" charset="2"/>
              </a:rPr>
              <a:t></a:t>
            </a:r>
            <a:endParaRPr lang="en-US" sz="4000" b="1" dirty="0">
              <a:solidFill>
                <a:srgbClr val="0070C0"/>
              </a:solidFill>
              <a:sym typeface="Wingdings 2" panose="05020102010507070707" pitchFamily="18" charset="2"/>
            </a:endParaRPr>
          </a:p>
          <a:p>
            <a:endParaRPr lang="en-US" sz="2800" b="1" dirty="0">
              <a:solidFill>
                <a:srgbClr val="0070C0"/>
              </a:solidFill>
              <a:sym typeface="Wingdings 2" panose="05020102010507070707" pitchFamily="18" charset="2"/>
            </a:endParaRPr>
          </a:p>
          <a:p>
            <a:r>
              <a:rPr lang="ar-PS" sz="4000" b="1" dirty="0">
                <a:solidFill>
                  <a:srgbClr val="0070C0"/>
                </a:solidFill>
                <a:sym typeface="Wingdings 2" panose="05020102010507070707" pitchFamily="18" charset="2"/>
              </a:rPr>
              <a:t></a:t>
            </a:r>
            <a:endParaRPr lang="ar-PS" sz="4000" b="1" dirty="0">
              <a:solidFill>
                <a:srgbClr val="0070C0"/>
              </a:solidFill>
            </a:endParaRPr>
          </a:p>
        </p:txBody>
      </p:sp>
      <p:sp>
        <p:nvSpPr>
          <p:cNvPr id="21" name="Rectangle 2">
            <a:extLst>
              <a:ext uri="{FF2B5EF4-FFF2-40B4-BE49-F238E27FC236}">
                <a16:creationId xmlns:a16="http://schemas.microsoft.com/office/drawing/2014/main" id="{636CD132-35C9-8627-2489-44E71D405660}"/>
              </a:ext>
            </a:extLst>
          </p:cNvPr>
          <p:cNvSpPr txBox="1">
            <a:spLocks noChangeArrowheads="1"/>
          </p:cNvSpPr>
          <p:nvPr/>
        </p:nvSpPr>
        <p:spPr>
          <a:xfrm>
            <a:off x="3177220" y="228600"/>
            <a:ext cx="7262180"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Trace a Program Execution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59078"/>
                                        </p:tgtEl>
                                        <p:attrNameLst>
                                          <p:attrName>style.visibility</p:attrName>
                                        </p:attrNameLst>
                                      </p:cBhvr>
                                      <p:to>
                                        <p:strVal val="visible"/>
                                      </p:to>
                                    </p:set>
                                    <p:anim calcmode="lin" valueType="num">
                                      <p:cBhvr additive="base">
                                        <p:cTn id="7" dur="500" fill="hold"/>
                                        <p:tgtEl>
                                          <p:spTgt spid="259078"/>
                                        </p:tgtEl>
                                        <p:attrNameLst>
                                          <p:attrName>ppt_x</p:attrName>
                                        </p:attrNameLst>
                                      </p:cBhvr>
                                      <p:tavLst>
                                        <p:tav tm="0">
                                          <p:val>
                                            <p:strVal val="0-#ppt_w/2"/>
                                          </p:val>
                                        </p:tav>
                                        <p:tav tm="100000">
                                          <p:val>
                                            <p:strVal val="#ppt_x"/>
                                          </p:val>
                                        </p:tav>
                                      </p:tavLst>
                                    </p:anim>
                                    <p:anim calcmode="lin" valueType="num">
                                      <p:cBhvr additive="base">
                                        <p:cTn id="8" dur="500" fill="hold"/>
                                        <p:tgtEl>
                                          <p:spTgt spid="2590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4F7D1368-A6E7-50EE-D0D5-237817023002}"/>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B9DD1DCE-FB0A-46DF-86C8-0940AA636BE4}" type="slidenum">
              <a:rPr lang="en-US" altLang="en-US" sz="1400"/>
              <a:pPr>
                <a:spcBef>
                  <a:spcPct val="0"/>
                </a:spcBef>
                <a:buClrTx/>
                <a:buSzTx/>
                <a:buFontTx/>
                <a:buNone/>
              </a:pPr>
              <a:t>7</a:t>
            </a:fld>
            <a:endParaRPr lang="en-US" altLang="en-US" sz="1400"/>
          </a:p>
        </p:txBody>
      </p:sp>
      <p:sp>
        <p:nvSpPr>
          <p:cNvPr id="10244" name="Text Box 3">
            <a:extLst>
              <a:ext uri="{FF2B5EF4-FFF2-40B4-BE49-F238E27FC236}">
                <a16:creationId xmlns:a16="http://schemas.microsoft.com/office/drawing/2014/main" id="{659E89BD-ACC4-7F48-A354-31E3C53EE1D2}"/>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endParaRPr lang="en-US" altLang="en-US" sz="2400"/>
          </a:p>
        </p:txBody>
      </p:sp>
      <p:sp>
        <p:nvSpPr>
          <p:cNvPr id="10245" name="Text Box 4">
            <a:extLst>
              <a:ext uri="{FF2B5EF4-FFF2-40B4-BE49-F238E27FC236}">
                <a16:creationId xmlns:a16="http://schemas.microsoft.com/office/drawing/2014/main" id="{CE79F2A3-4A0D-5B7B-3ABC-EAE967FC1000}"/>
              </a:ext>
            </a:extLst>
          </p:cNvPr>
          <p:cNvSpPr txBox="1">
            <a:spLocks noChangeArrowheads="1"/>
          </p:cNvSpPr>
          <p:nvPr/>
        </p:nvSpPr>
        <p:spPr bwMode="auto">
          <a:xfrm>
            <a:off x="680894" y="1239915"/>
            <a:ext cx="11511105"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2800" dirty="0">
                <a:cs typeface="Courier New" panose="02070309020205020404" pitchFamily="49" charset="0"/>
              </a:rPr>
              <a:t>       1. Use the </a:t>
            </a:r>
            <a:r>
              <a:rPr lang="en-US" altLang="en-US" sz="2800" dirty="0">
                <a:solidFill>
                  <a:srgbClr val="C00000"/>
                </a:solidFill>
                <a:cs typeface="Courier New" panose="02070309020205020404" pitchFamily="49" charset="0"/>
              </a:rPr>
              <a:t>input</a:t>
            </a:r>
            <a:r>
              <a:rPr lang="en-US" altLang="en-US" sz="2800" dirty="0">
                <a:cs typeface="Courier New" panose="02070309020205020404" pitchFamily="49" charset="0"/>
              </a:rPr>
              <a:t> function     </a:t>
            </a:r>
            <a:r>
              <a:rPr lang="en-US" altLang="en-US" sz="2400" dirty="0">
                <a:latin typeface="Courier New" panose="02070309020205020404" pitchFamily="49" charset="0"/>
                <a:cs typeface="Courier New" panose="02070309020205020404" pitchFamily="49" charset="0"/>
              </a:rPr>
              <a:t>variable = input("Enter a string: ") </a:t>
            </a:r>
          </a:p>
          <a:p>
            <a:pPr>
              <a:spcBef>
                <a:spcPct val="50000"/>
              </a:spcBef>
              <a:buClrTx/>
              <a:buSzTx/>
              <a:buFontTx/>
              <a:buNone/>
            </a:pPr>
            <a:r>
              <a:rPr lang="en-US" altLang="en-US" sz="2800" dirty="0">
                <a:cs typeface="Courier New" panose="02070309020205020404" pitchFamily="49" charset="0"/>
              </a:rPr>
              <a:t>2. Use the </a:t>
            </a:r>
            <a:r>
              <a:rPr lang="en-US" altLang="en-US" sz="2800" dirty="0">
                <a:solidFill>
                  <a:srgbClr val="C00000"/>
                </a:solidFill>
                <a:cs typeface="Courier New" panose="02070309020205020404" pitchFamily="49" charset="0"/>
              </a:rPr>
              <a:t>eval</a:t>
            </a:r>
            <a:r>
              <a:rPr lang="en-US" altLang="en-US" sz="2800" dirty="0">
                <a:cs typeface="Courier New" panose="02070309020205020404" pitchFamily="49" charset="0"/>
              </a:rPr>
              <a:t> function              </a:t>
            </a:r>
            <a:r>
              <a:rPr lang="en-US" altLang="en-US" sz="2400" dirty="0">
                <a:latin typeface="Courier New" panose="02070309020205020404" pitchFamily="49" charset="0"/>
                <a:cs typeface="Courier New" panose="02070309020205020404" pitchFamily="49" charset="0"/>
              </a:rPr>
              <a:t>var = eval(</a:t>
            </a:r>
            <a:r>
              <a:rPr lang="en-US" altLang="en-US" sz="2400" dirty="0" err="1">
                <a:latin typeface="Courier New" panose="02070309020205020404" pitchFamily="49" charset="0"/>
                <a:cs typeface="Courier New" panose="02070309020205020404" pitchFamily="49" charset="0"/>
              </a:rPr>
              <a:t>stringVariable</a:t>
            </a:r>
            <a:r>
              <a:rPr lang="en-US" altLang="en-US" sz="2400" dirty="0">
                <a:latin typeface="Courier New" panose="02070309020205020404" pitchFamily="49" charset="0"/>
                <a:cs typeface="Courier New" panose="02070309020205020404" pitchFamily="49" charset="0"/>
              </a:rPr>
              <a:t>)</a:t>
            </a:r>
          </a:p>
          <a:p>
            <a:pPr lvl="1">
              <a:spcBef>
                <a:spcPct val="0"/>
              </a:spcBef>
              <a:buClrTx/>
              <a:buFontTx/>
              <a:buNone/>
            </a:pPr>
            <a:endParaRPr lang="en-US" altLang="en-US" sz="2400" dirty="0">
              <a:latin typeface="Courier New" panose="02070309020205020404" pitchFamily="49" charset="0"/>
              <a:cs typeface="Courier New" panose="02070309020205020404" pitchFamily="49" charset="0"/>
            </a:endParaRPr>
          </a:p>
          <a:p>
            <a:pPr lvl="1">
              <a:spcBef>
                <a:spcPct val="0"/>
              </a:spcBef>
              <a:buClrTx/>
              <a:buFontTx/>
              <a:buNone/>
            </a:pPr>
            <a:r>
              <a:rPr lang="en-US" altLang="en-US" dirty="0">
                <a:cs typeface="Courier New" panose="02070309020205020404" pitchFamily="49" charset="0"/>
              </a:rPr>
              <a:t>EX.1              </a:t>
            </a:r>
            <a:r>
              <a:rPr lang="en-US" altLang="en-US" sz="2400" dirty="0">
                <a:latin typeface="Courier New" panose="02070309020205020404" pitchFamily="49" charset="0"/>
                <a:cs typeface="Courier New" panose="02070309020205020404" pitchFamily="49" charset="0"/>
              </a:rPr>
              <a:t>eval("51 + (54 * (3 + 2))") </a:t>
            </a:r>
            <a:r>
              <a:rPr lang="en-US" altLang="en-US" dirty="0">
                <a:cs typeface="Courier New" panose="02070309020205020404" pitchFamily="49" charset="0"/>
              </a:rPr>
              <a:t>returns</a:t>
            </a:r>
            <a:r>
              <a:rPr lang="en-US" altLang="en-US" sz="2400" dirty="0">
                <a:latin typeface="Courier New" panose="02070309020205020404" pitchFamily="49" charset="0"/>
                <a:cs typeface="Courier New" panose="02070309020205020404" pitchFamily="49" charset="0"/>
              </a:rPr>
              <a:t> 321.</a:t>
            </a:r>
          </a:p>
        </p:txBody>
      </p:sp>
      <p:sp>
        <p:nvSpPr>
          <p:cNvPr id="2" name="Rectangle 2">
            <a:extLst>
              <a:ext uri="{FF2B5EF4-FFF2-40B4-BE49-F238E27FC236}">
                <a16:creationId xmlns:a16="http://schemas.microsoft.com/office/drawing/2014/main" id="{FF9655A3-C024-08CE-2D20-4BA19298D6B1}"/>
              </a:ext>
            </a:extLst>
          </p:cNvPr>
          <p:cNvSpPr txBox="1">
            <a:spLocks noChangeArrowheads="1"/>
          </p:cNvSpPr>
          <p:nvPr/>
        </p:nvSpPr>
        <p:spPr>
          <a:xfrm>
            <a:off x="1372185" y="228600"/>
            <a:ext cx="9981615"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Reading Input from the Console</a:t>
            </a:r>
          </a:p>
        </p:txBody>
      </p:sp>
      <p:pic>
        <p:nvPicPr>
          <p:cNvPr id="6" name="Picture 5">
            <a:extLst>
              <a:ext uri="{FF2B5EF4-FFF2-40B4-BE49-F238E27FC236}">
                <a16:creationId xmlns:a16="http://schemas.microsoft.com/office/drawing/2014/main" id="{F827C949-6CF8-5581-7062-5EBE2083F2D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2217096" y="3248799"/>
            <a:ext cx="9800686" cy="3159624"/>
          </a:xfrm>
          <a:prstGeom prst="rect">
            <a:avLst/>
          </a:prstGeom>
        </p:spPr>
      </p:pic>
      <p:sp>
        <p:nvSpPr>
          <p:cNvPr id="8" name="TextBox 7">
            <a:extLst>
              <a:ext uri="{FF2B5EF4-FFF2-40B4-BE49-F238E27FC236}">
                <a16:creationId xmlns:a16="http://schemas.microsoft.com/office/drawing/2014/main" id="{3365D91D-1F26-99AF-D904-829C7F110409}"/>
              </a:ext>
            </a:extLst>
          </p:cNvPr>
          <p:cNvSpPr txBox="1"/>
          <p:nvPr/>
        </p:nvSpPr>
        <p:spPr>
          <a:xfrm>
            <a:off x="1130550" y="3209685"/>
            <a:ext cx="1307850" cy="523220"/>
          </a:xfrm>
          <a:prstGeom prst="rect">
            <a:avLst/>
          </a:prstGeom>
          <a:noFill/>
        </p:spPr>
        <p:txBody>
          <a:bodyPr wrap="square">
            <a:spAutoFit/>
          </a:bodyPr>
          <a:lstStyle/>
          <a:p>
            <a:r>
              <a:rPr lang="en-US" altLang="en-US" sz="2800" dirty="0">
                <a:latin typeface="Times New Roman" panose="02020603050405020304" pitchFamily="18" charset="0"/>
                <a:cs typeface="Courier New" panose="02070309020205020404" pitchFamily="49" charset="0"/>
              </a:rPr>
              <a:t>EX.2 </a:t>
            </a:r>
            <a:endParaRPr lang="ar-PS" sz="2800" dirty="0">
              <a:latin typeface="Times New Roman" panose="02020603050405020304" pitchFamily="18" charset="0"/>
              <a:cs typeface="Courier New" panose="02070309020205020404" pitchFamily="49"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B111E1-5E27-1D86-6710-30CAEA11C9D0}"/>
              </a:ext>
            </a:extLst>
          </p:cNvPr>
          <p:cNvSpPr>
            <a:spLocks noGrp="1"/>
          </p:cNvSpPr>
          <p:nvPr>
            <p:ph type="sldNum" sz="quarter" idx="12"/>
          </p:nvPr>
        </p:nvSpPr>
        <p:spPr/>
        <p:txBody>
          <a:bodyPr/>
          <a:lstStyle/>
          <a:p>
            <a:fld id="{4CA66AB8-7757-424C-A8A6-193195F5CAF5}" type="slidenum">
              <a:rPr lang="en-US" altLang="en-US" smtClean="0"/>
              <a:pPr/>
              <a:t>8</a:t>
            </a:fld>
            <a:endParaRPr lang="en-US" altLang="en-US"/>
          </a:p>
        </p:txBody>
      </p:sp>
      <p:pic>
        <p:nvPicPr>
          <p:cNvPr id="6" name="Picture 5">
            <a:extLst>
              <a:ext uri="{FF2B5EF4-FFF2-40B4-BE49-F238E27FC236}">
                <a16:creationId xmlns:a16="http://schemas.microsoft.com/office/drawing/2014/main" id="{23A05905-331A-ECEE-2488-14BFCC7BAC1C}"/>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p:blipFill>
        <p:spPr>
          <a:xfrm>
            <a:off x="4521395" y="1164923"/>
            <a:ext cx="7161063" cy="5373989"/>
          </a:xfrm>
          <a:prstGeom prst="rect">
            <a:avLst/>
          </a:prstGeom>
        </p:spPr>
      </p:pic>
      <p:sp>
        <p:nvSpPr>
          <p:cNvPr id="7" name="Text Box 4">
            <a:extLst>
              <a:ext uri="{FF2B5EF4-FFF2-40B4-BE49-F238E27FC236}">
                <a16:creationId xmlns:a16="http://schemas.microsoft.com/office/drawing/2014/main" id="{6926C0BD-C2D1-25FF-FB8B-725771ED4114}"/>
              </a:ext>
            </a:extLst>
          </p:cNvPr>
          <p:cNvSpPr txBox="1">
            <a:spLocks noChangeArrowheads="1"/>
          </p:cNvSpPr>
          <p:nvPr/>
        </p:nvSpPr>
        <p:spPr bwMode="auto">
          <a:xfrm rot="20228449">
            <a:off x="708826" y="2313064"/>
            <a:ext cx="3574307" cy="183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2600" dirty="0">
                <a:cs typeface="Courier New" panose="02070309020205020404" pitchFamily="49" charset="0"/>
              </a:rPr>
              <a:t>Using the </a:t>
            </a:r>
            <a:r>
              <a:rPr lang="en-US" altLang="en-US" sz="2600" dirty="0">
                <a:solidFill>
                  <a:srgbClr val="C00000"/>
                </a:solidFill>
                <a:cs typeface="Courier New" panose="02070309020205020404" pitchFamily="49" charset="0"/>
              </a:rPr>
              <a:t>input</a:t>
            </a:r>
            <a:r>
              <a:rPr lang="en-US" altLang="en-US" sz="2600" dirty="0">
                <a:cs typeface="Courier New" panose="02070309020205020404" pitchFamily="49" charset="0"/>
              </a:rPr>
              <a:t> and </a:t>
            </a:r>
            <a:r>
              <a:rPr lang="en-US" altLang="en-US" sz="2600" dirty="0">
                <a:solidFill>
                  <a:srgbClr val="C00000"/>
                </a:solidFill>
                <a:cs typeface="Courier New" panose="02070309020205020404" pitchFamily="49" charset="0"/>
              </a:rPr>
              <a:t>eval </a:t>
            </a:r>
          </a:p>
          <a:p>
            <a:pPr>
              <a:spcBef>
                <a:spcPct val="50000"/>
              </a:spcBef>
              <a:buClrTx/>
              <a:buSzTx/>
              <a:buFontTx/>
              <a:buNone/>
            </a:pPr>
            <a:r>
              <a:rPr lang="en-US" altLang="en-US" sz="2600" dirty="0">
                <a:cs typeface="Courier New" panose="02070309020205020404" pitchFamily="49" charset="0"/>
              </a:rPr>
              <a:t>functions </a:t>
            </a:r>
          </a:p>
          <a:p>
            <a:pPr>
              <a:spcBef>
                <a:spcPct val="50000"/>
              </a:spcBef>
              <a:buClrTx/>
              <a:buSzTx/>
              <a:buFontTx/>
              <a:buNone/>
            </a:pPr>
            <a:r>
              <a:rPr lang="en-US" altLang="en-US" dirty="0">
                <a:cs typeface="Courier New" panose="02070309020205020404" pitchFamily="49" charset="0"/>
              </a:rPr>
              <a:t>                   EX.3</a:t>
            </a:r>
            <a:endParaRPr lang="en-US" altLang="en-US" sz="2400" dirty="0">
              <a:latin typeface="Courier New" panose="02070309020205020404" pitchFamily="49" charset="0"/>
              <a:cs typeface="Courier New" panose="02070309020205020404" pitchFamily="49" charset="0"/>
            </a:endParaRPr>
          </a:p>
        </p:txBody>
      </p:sp>
      <p:sp>
        <p:nvSpPr>
          <p:cNvPr id="8" name="Rectangle 2">
            <a:extLst>
              <a:ext uri="{FF2B5EF4-FFF2-40B4-BE49-F238E27FC236}">
                <a16:creationId xmlns:a16="http://schemas.microsoft.com/office/drawing/2014/main" id="{BCCF467E-8CC7-D658-B487-77A8A8B39B34}"/>
              </a:ext>
            </a:extLst>
          </p:cNvPr>
          <p:cNvSpPr txBox="1">
            <a:spLocks noChangeArrowheads="1"/>
          </p:cNvSpPr>
          <p:nvPr/>
        </p:nvSpPr>
        <p:spPr>
          <a:xfrm>
            <a:off x="1372185" y="228600"/>
            <a:ext cx="9981615"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Reading Input from the Console</a:t>
            </a:r>
          </a:p>
        </p:txBody>
      </p:sp>
    </p:spTree>
    <p:extLst>
      <p:ext uri="{BB962C8B-B14F-4D97-AF65-F5344CB8AC3E}">
        <p14:creationId xmlns:p14="http://schemas.microsoft.com/office/powerpoint/2010/main" val="4169827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a:extLst>
              <a:ext uri="{FF2B5EF4-FFF2-40B4-BE49-F238E27FC236}">
                <a16:creationId xmlns:a16="http://schemas.microsoft.com/office/drawing/2014/main" id="{3298E0D5-E5AE-82E5-D2F4-4766139BE6B8}"/>
              </a:ext>
            </a:extLst>
          </p:cNvPr>
          <p:cNvSpPr>
            <a:spLocks noGrp="1" noChangeArrowheads="1"/>
          </p:cNvSpPr>
          <p:nvPr>
            <p:ph idx="1"/>
          </p:nvPr>
        </p:nvSpPr>
        <p:spPr>
          <a:xfrm>
            <a:off x="488870" y="1606870"/>
            <a:ext cx="10522970" cy="1822130"/>
          </a:xfrm>
          <a:noFill/>
        </p:spPr>
        <p:txBody>
          <a:bodyPr>
            <a:normAutofit/>
          </a:bodyPr>
          <a:lstStyle/>
          <a:p>
            <a:pPr algn="l" rtl="0">
              <a:lnSpc>
                <a:spcPct val="90000"/>
              </a:lnSpc>
            </a:pPr>
            <a:r>
              <a:rPr lang="en-US" altLang="en-US" dirty="0"/>
              <a:t>An identifier is a sequence of characters that consists of letters, digits, underscores ( _ ), and asterisk (*).</a:t>
            </a:r>
          </a:p>
          <a:p>
            <a:pPr algn="l" rtl="0">
              <a:lnSpc>
                <a:spcPct val="90000"/>
              </a:lnSpc>
            </a:pPr>
            <a:r>
              <a:rPr lang="en-US" altLang="en-US" dirty="0"/>
              <a:t>An identifier must start with a letter or an underscore. </a:t>
            </a:r>
            <a:r>
              <a:rPr lang="en-US" altLang="en-US" dirty="0">
                <a:solidFill>
                  <a:srgbClr val="C00000"/>
                </a:solidFill>
              </a:rPr>
              <a:t>It cannot start with a digit.</a:t>
            </a:r>
          </a:p>
        </p:txBody>
      </p:sp>
      <p:sp>
        <p:nvSpPr>
          <p:cNvPr id="11266" name="Slide Number Placeholder 4">
            <a:extLst>
              <a:ext uri="{FF2B5EF4-FFF2-40B4-BE49-F238E27FC236}">
                <a16:creationId xmlns:a16="http://schemas.microsoft.com/office/drawing/2014/main" id="{4172084D-5773-F814-1D4C-600A6579B2DE}"/>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6D2C988A-1646-40CB-8694-8D1C7167F5BF}" type="slidenum">
              <a:rPr lang="en-US" altLang="en-US" sz="1400"/>
              <a:pPr>
                <a:spcBef>
                  <a:spcPct val="0"/>
                </a:spcBef>
                <a:buClrTx/>
                <a:buSzTx/>
                <a:buFontTx/>
                <a:buNone/>
              </a:pPr>
              <a:t>9</a:t>
            </a:fld>
            <a:endParaRPr lang="en-US" altLang="en-US" sz="1400"/>
          </a:p>
        </p:txBody>
      </p:sp>
      <p:sp>
        <p:nvSpPr>
          <p:cNvPr id="2" name="Rectangle 2">
            <a:extLst>
              <a:ext uri="{FF2B5EF4-FFF2-40B4-BE49-F238E27FC236}">
                <a16:creationId xmlns:a16="http://schemas.microsoft.com/office/drawing/2014/main" id="{43656D8F-8D6D-1E94-AEDB-FDF66B0E1037}"/>
              </a:ext>
            </a:extLst>
          </p:cNvPr>
          <p:cNvSpPr txBox="1">
            <a:spLocks noChangeArrowheads="1"/>
          </p:cNvSpPr>
          <p:nvPr/>
        </p:nvSpPr>
        <p:spPr>
          <a:xfrm>
            <a:off x="1981200" y="228600"/>
            <a:ext cx="8458200" cy="381000"/>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Identifiers</a:t>
            </a:r>
          </a:p>
        </p:txBody>
      </p:sp>
      <p:pic>
        <p:nvPicPr>
          <p:cNvPr id="6" name="Picture 5">
            <a:extLst>
              <a:ext uri="{FF2B5EF4-FFF2-40B4-BE49-F238E27FC236}">
                <a16:creationId xmlns:a16="http://schemas.microsoft.com/office/drawing/2014/main" id="{E090EA9F-2950-9F36-97D2-B6B2FD3E2E7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057595" y="3160165"/>
            <a:ext cx="5983555" cy="3243802"/>
          </a:xfrm>
          <a:prstGeom prst="rect">
            <a:avLst/>
          </a:prstGeom>
        </p:spPr>
      </p:pic>
      <p:sp>
        <p:nvSpPr>
          <p:cNvPr id="7" name="Rectangle 3">
            <a:extLst>
              <a:ext uri="{FF2B5EF4-FFF2-40B4-BE49-F238E27FC236}">
                <a16:creationId xmlns:a16="http://schemas.microsoft.com/office/drawing/2014/main" id="{BAA880B2-9FFE-1C15-FE0F-9522F80E287E}"/>
              </a:ext>
            </a:extLst>
          </p:cNvPr>
          <p:cNvSpPr txBox="1">
            <a:spLocks noChangeArrowheads="1"/>
          </p:cNvSpPr>
          <p:nvPr/>
        </p:nvSpPr>
        <p:spPr>
          <a:xfrm>
            <a:off x="608066" y="3565173"/>
            <a:ext cx="5603149" cy="2791177"/>
          </a:xfrm>
          <a:prstGeom prst="rect">
            <a:avLst/>
          </a:prstGeom>
          <a:noFill/>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r>
              <a:rPr lang="en-US" altLang="en-US" dirty="0"/>
              <a:t>An identifier cannot be a reserved word. </a:t>
            </a:r>
            <a:r>
              <a:rPr lang="en-US" altLang="en-US" dirty="0">
                <a:solidFill>
                  <a:srgbClr val="002060"/>
                </a:solidFill>
              </a:rPr>
              <a:t>Reserved words have special meanings in Python, which we will later.</a:t>
            </a:r>
          </a:p>
          <a:p>
            <a:pPr algn="l" rtl="0"/>
            <a:r>
              <a:rPr lang="en-US" altLang="en-US" dirty="0"/>
              <a:t>An identifier can be of any length.</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3">
            <a:extLst>
              <a:ext uri="{FF2B5EF4-FFF2-40B4-BE49-F238E27FC236}">
                <a16:creationId xmlns:a16="http://schemas.microsoft.com/office/drawing/2014/main" id="{5CF3C48A-D765-9637-3D5C-616AD6389DE8}"/>
              </a:ext>
            </a:extLst>
          </p:cNvPr>
          <p:cNvSpPr>
            <a:spLocks noGrp="1" noChangeArrowheads="1"/>
          </p:cNvSpPr>
          <p:nvPr>
            <p:ph idx="1"/>
          </p:nvPr>
        </p:nvSpPr>
        <p:spPr>
          <a:xfrm>
            <a:off x="2562735" y="1277938"/>
            <a:ext cx="8794750" cy="4953000"/>
          </a:xfrm>
          <a:solidFill>
            <a:schemeClr val="tx1"/>
          </a:solidFill>
        </p:spPr>
        <p:txBody>
          <a:bodyPr>
            <a:normAutofit lnSpcReduction="10000"/>
          </a:bodyPr>
          <a:lstStyle/>
          <a:p>
            <a:pPr algn="l" rtl="0">
              <a:lnSpc>
                <a:spcPct val="90000"/>
              </a:lnSpc>
              <a:buFont typeface="Monotype Sorts" pitchFamily="2" charset="2"/>
              <a:buNone/>
            </a:pPr>
            <a:r>
              <a:rPr lang="en-US" altLang="en-US" dirty="0">
                <a:solidFill>
                  <a:schemeClr val="bg2"/>
                </a:solidFill>
                <a:latin typeface="Courier New" panose="02070309020205020404" pitchFamily="49" charset="0"/>
              </a:rPr>
              <a:t># Compute the first area</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radius = 1.0</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area = radius * radius * 3.14159</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print("The area is ", area, </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    " for  radius ", radius)</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 Compute the second area</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radius = 2.0</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area = radius * radius * 3.14159</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print("The area is ", area, </a:t>
            </a:r>
          </a:p>
          <a:p>
            <a:pPr algn="l" rtl="0">
              <a:lnSpc>
                <a:spcPct val="90000"/>
              </a:lnSpc>
              <a:buFont typeface="Monotype Sorts" pitchFamily="2" charset="2"/>
              <a:buNone/>
            </a:pPr>
            <a:r>
              <a:rPr lang="en-US" altLang="en-US" dirty="0">
                <a:solidFill>
                  <a:schemeClr val="bg2"/>
                </a:solidFill>
                <a:latin typeface="Courier New" panose="02070309020205020404" pitchFamily="49" charset="0"/>
              </a:rPr>
              <a:t>    " for radius ", radius)</a:t>
            </a:r>
          </a:p>
        </p:txBody>
      </p:sp>
      <p:sp>
        <p:nvSpPr>
          <p:cNvPr id="13314" name="Slide Number Placeholder 4">
            <a:extLst>
              <a:ext uri="{FF2B5EF4-FFF2-40B4-BE49-F238E27FC236}">
                <a16:creationId xmlns:a16="http://schemas.microsoft.com/office/drawing/2014/main" id="{FFE7C759-5B82-ED77-02B4-C2C976F14173}"/>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F6914E7E-025C-4AB4-A33F-7666381DC600}" type="slidenum">
              <a:rPr lang="en-US" altLang="en-US" sz="1400"/>
              <a:pPr>
                <a:spcBef>
                  <a:spcPct val="0"/>
                </a:spcBef>
                <a:buClrTx/>
                <a:buSzTx/>
                <a:buFontTx/>
                <a:buNone/>
              </a:pPr>
              <a:t>10</a:t>
            </a:fld>
            <a:endParaRPr lang="en-US" altLang="en-US" sz="1400"/>
          </a:p>
        </p:txBody>
      </p:sp>
      <p:sp>
        <p:nvSpPr>
          <p:cNvPr id="2" name="Rectangle 2">
            <a:extLst>
              <a:ext uri="{FF2B5EF4-FFF2-40B4-BE49-F238E27FC236}">
                <a16:creationId xmlns:a16="http://schemas.microsoft.com/office/drawing/2014/main" id="{10EA285A-DD7F-0E8B-A755-86A6F266B2C4}"/>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Variables</a:t>
            </a:r>
          </a:p>
        </p:txBody>
      </p:sp>
      <p:sp>
        <p:nvSpPr>
          <p:cNvPr id="3" name="Rectangle 2">
            <a:extLst>
              <a:ext uri="{FF2B5EF4-FFF2-40B4-BE49-F238E27FC236}">
                <a16:creationId xmlns:a16="http://schemas.microsoft.com/office/drawing/2014/main" id="{A8335EB7-0017-3447-45A6-A380BF70D802}"/>
              </a:ext>
            </a:extLst>
          </p:cNvPr>
          <p:cNvSpPr txBox="1">
            <a:spLocks noChangeArrowheads="1"/>
          </p:cNvSpPr>
          <p:nvPr/>
        </p:nvSpPr>
        <p:spPr>
          <a:xfrm>
            <a:off x="412060" y="1547155"/>
            <a:ext cx="172822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2800" b="1" dirty="0"/>
              <a:t>Variables</a:t>
            </a:r>
          </a:p>
        </p:txBody>
      </p:sp>
      <p:cxnSp>
        <p:nvCxnSpPr>
          <p:cNvPr id="5" name="Straight Arrow Connector 4">
            <a:extLst>
              <a:ext uri="{FF2B5EF4-FFF2-40B4-BE49-F238E27FC236}">
                <a16:creationId xmlns:a16="http://schemas.microsoft.com/office/drawing/2014/main" id="{9FCB3954-4655-820A-C0F9-6C2590DC0ADF}"/>
              </a:ext>
            </a:extLst>
          </p:cNvPr>
          <p:cNvCxnSpPr/>
          <p:nvPr/>
        </p:nvCxnSpPr>
        <p:spPr>
          <a:xfrm>
            <a:off x="1981200" y="1931205"/>
            <a:ext cx="46632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2">
            <a:extLst>
              <a:ext uri="{FF2B5EF4-FFF2-40B4-BE49-F238E27FC236}">
                <a16:creationId xmlns:a16="http://schemas.microsoft.com/office/drawing/2014/main" id="{41108BAF-C259-13A4-9983-56B63EBC2927}"/>
              </a:ext>
            </a:extLst>
          </p:cNvPr>
          <p:cNvSpPr txBox="1">
            <a:spLocks noChangeArrowheads="1"/>
          </p:cNvSpPr>
          <p:nvPr/>
        </p:nvSpPr>
        <p:spPr>
          <a:xfrm>
            <a:off x="412060" y="3966670"/>
            <a:ext cx="172822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2800" b="1" dirty="0"/>
              <a:t>Variables</a:t>
            </a:r>
          </a:p>
        </p:txBody>
      </p:sp>
      <p:cxnSp>
        <p:nvCxnSpPr>
          <p:cNvPr id="7" name="Straight Arrow Connector 6">
            <a:extLst>
              <a:ext uri="{FF2B5EF4-FFF2-40B4-BE49-F238E27FC236}">
                <a16:creationId xmlns:a16="http://schemas.microsoft.com/office/drawing/2014/main" id="{8B0B6DCF-9A09-5BC0-2186-CE9396148FCE}"/>
              </a:ext>
            </a:extLst>
          </p:cNvPr>
          <p:cNvCxnSpPr/>
          <p:nvPr/>
        </p:nvCxnSpPr>
        <p:spPr>
          <a:xfrm>
            <a:off x="1981200" y="4350720"/>
            <a:ext cx="46632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a:extLst>
              <a:ext uri="{FF2B5EF4-FFF2-40B4-BE49-F238E27FC236}">
                <a16:creationId xmlns:a16="http://schemas.microsoft.com/office/drawing/2014/main" id="{7B8925C6-0A24-CCC7-ADB1-6D53E740136C}"/>
              </a:ext>
            </a:extLst>
          </p:cNvPr>
          <p:cNvSpPr>
            <a:spLocks noGrp="1" noChangeArrowheads="1"/>
          </p:cNvSpPr>
          <p:nvPr>
            <p:ph idx="1"/>
          </p:nvPr>
        </p:nvSpPr>
        <p:spPr>
          <a:xfrm>
            <a:off x="680895" y="1563625"/>
            <a:ext cx="11137450" cy="4208080"/>
          </a:xfrm>
          <a:solidFill>
            <a:schemeClr val="tx1"/>
          </a:solidFill>
        </p:spPr>
        <p:txBody>
          <a:bodyPr>
            <a:noAutofit/>
          </a:bodyPr>
          <a:lstStyle/>
          <a:p>
            <a:pPr algn="l" rtl="0">
              <a:lnSpc>
                <a:spcPct val="80000"/>
              </a:lnSpc>
              <a:buFont typeface="Monotype Sorts" pitchFamily="2" charset="2"/>
              <a:buNone/>
            </a:pPr>
            <a:r>
              <a:rPr lang="en-US" altLang="en-US" dirty="0">
                <a:solidFill>
                  <a:schemeClr val="bg2"/>
                </a:solidFill>
                <a:latin typeface="Courier New" panose="02070309020205020404" pitchFamily="49" charset="0"/>
              </a:rPr>
              <a:t>x = 1             # Assign 1 to variable x</a:t>
            </a:r>
          </a:p>
          <a:p>
            <a:pPr algn="l" rtl="0">
              <a:lnSpc>
                <a:spcPct val="80000"/>
              </a:lnSpc>
              <a:buFont typeface="Monotype Sorts" pitchFamily="2" charset="2"/>
              <a:buNone/>
            </a:pPr>
            <a:r>
              <a:rPr lang="en-US" altLang="en-US" dirty="0">
                <a:solidFill>
                  <a:schemeClr val="bg2"/>
                </a:solidFill>
                <a:latin typeface="Courier New" panose="02070309020205020404" pitchFamily="49" charset="0"/>
              </a:rPr>
              <a:t>radius = 1.0      # Assign 1.0 to variable radius</a:t>
            </a:r>
          </a:p>
          <a:p>
            <a:pPr algn="l" rtl="0">
              <a:lnSpc>
                <a:spcPct val="80000"/>
              </a:lnSpc>
              <a:buFont typeface="Monotype Sorts" pitchFamily="2" charset="2"/>
              <a:buNone/>
            </a:pPr>
            <a:endParaRPr lang="en-US" altLang="en-US" dirty="0">
              <a:solidFill>
                <a:schemeClr val="bg2"/>
              </a:solidFill>
              <a:latin typeface="Courier New" panose="02070309020205020404" pitchFamily="49" charset="0"/>
            </a:endParaRPr>
          </a:p>
          <a:p>
            <a:pPr algn="l" rtl="0">
              <a:lnSpc>
                <a:spcPct val="80000"/>
              </a:lnSpc>
              <a:buFont typeface="Monotype Sorts" pitchFamily="2" charset="2"/>
              <a:buNone/>
            </a:pPr>
            <a:r>
              <a:rPr lang="en-US" altLang="en-US" dirty="0">
                <a:solidFill>
                  <a:schemeClr val="bg2"/>
                </a:solidFill>
                <a:latin typeface="Courier New" panose="02070309020205020404" pitchFamily="49" charset="0"/>
              </a:rPr>
              <a:t># Assign the value of the expression to x</a:t>
            </a:r>
          </a:p>
          <a:p>
            <a:pPr algn="l" rtl="0">
              <a:lnSpc>
                <a:spcPct val="80000"/>
              </a:lnSpc>
              <a:buFont typeface="Monotype Sorts" pitchFamily="2" charset="2"/>
              <a:buNone/>
            </a:pPr>
            <a:r>
              <a:rPr lang="en-US" altLang="en-US" dirty="0">
                <a:solidFill>
                  <a:schemeClr val="bg2"/>
                </a:solidFill>
                <a:latin typeface="Courier New" panose="02070309020205020404" pitchFamily="49" charset="0"/>
              </a:rPr>
              <a:t>x = 5 * (3 / 2) + 3 * 2  </a:t>
            </a:r>
          </a:p>
          <a:p>
            <a:pPr algn="l" rtl="0">
              <a:lnSpc>
                <a:spcPct val="80000"/>
              </a:lnSpc>
              <a:buFont typeface="Monotype Sorts" pitchFamily="2" charset="2"/>
              <a:buNone/>
            </a:pPr>
            <a:endParaRPr lang="en-US" altLang="en-US" dirty="0">
              <a:solidFill>
                <a:schemeClr val="bg2"/>
              </a:solidFill>
              <a:latin typeface="Courier New" panose="02070309020205020404" pitchFamily="49" charset="0"/>
            </a:endParaRPr>
          </a:p>
          <a:p>
            <a:pPr algn="l" rtl="0">
              <a:lnSpc>
                <a:spcPct val="80000"/>
              </a:lnSpc>
              <a:buFont typeface="Monotype Sorts" pitchFamily="2" charset="2"/>
              <a:buNone/>
            </a:pPr>
            <a:r>
              <a:rPr lang="en-US" altLang="en-US" dirty="0">
                <a:solidFill>
                  <a:schemeClr val="bg2"/>
                </a:solidFill>
                <a:latin typeface="Courier New" panose="02070309020205020404" pitchFamily="49" charset="0"/>
              </a:rPr>
              <a:t>x = y + 1     # Assign the addition of y and 1 to x</a:t>
            </a:r>
          </a:p>
          <a:p>
            <a:pPr algn="l" rtl="0">
              <a:lnSpc>
                <a:spcPct val="80000"/>
              </a:lnSpc>
              <a:buFont typeface="Monotype Sorts" pitchFamily="2" charset="2"/>
              <a:buNone/>
            </a:pPr>
            <a:r>
              <a:rPr lang="en-US" altLang="en-US" dirty="0">
                <a:solidFill>
                  <a:schemeClr val="bg2"/>
                </a:solidFill>
                <a:latin typeface="Courier New" panose="02070309020205020404" pitchFamily="49" charset="0"/>
              </a:rPr>
              <a:t>area = radius * radius * 3.14159 # Compute area </a:t>
            </a:r>
          </a:p>
          <a:p>
            <a:pPr algn="l" rtl="0">
              <a:lnSpc>
                <a:spcPct val="80000"/>
              </a:lnSpc>
              <a:buFont typeface="Monotype Sorts" pitchFamily="2" charset="2"/>
              <a:buNone/>
            </a:pPr>
            <a:endParaRPr lang="en-US" altLang="en-US" dirty="0">
              <a:latin typeface="Courier New" panose="02070309020205020404" pitchFamily="49" charset="0"/>
            </a:endParaRPr>
          </a:p>
        </p:txBody>
      </p:sp>
      <p:sp>
        <p:nvSpPr>
          <p:cNvPr id="14338" name="Slide Number Placeholder 4">
            <a:extLst>
              <a:ext uri="{FF2B5EF4-FFF2-40B4-BE49-F238E27FC236}">
                <a16:creationId xmlns:a16="http://schemas.microsoft.com/office/drawing/2014/main" id="{CBF7A904-5E5D-5079-BEF4-11B20D04A66B}"/>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2593570D-381B-4484-950B-2C631D6001A0}" type="slidenum">
              <a:rPr lang="en-US" altLang="en-US" sz="1400"/>
              <a:pPr>
                <a:spcBef>
                  <a:spcPct val="0"/>
                </a:spcBef>
                <a:buClrTx/>
                <a:buSzTx/>
                <a:buFontTx/>
                <a:buNone/>
              </a:pPr>
              <a:t>11</a:t>
            </a:fld>
            <a:endParaRPr lang="en-US" altLang="en-US" sz="1400"/>
          </a:p>
        </p:txBody>
      </p:sp>
      <p:sp>
        <p:nvSpPr>
          <p:cNvPr id="2" name="Rectangle 2">
            <a:extLst>
              <a:ext uri="{FF2B5EF4-FFF2-40B4-BE49-F238E27FC236}">
                <a16:creationId xmlns:a16="http://schemas.microsoft.com/office/drawing/2014/main" id="{936AD277-116C-25ED-04C2-D1CBD536F3C4}"/>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Expression</a:t>
            </a:r>
          </a:p>
        </p:txBody>
      </p:sp>
      <p:sp>
        <p:nvSpPr>
          <p:cNvPr id="3" name="Rectangle 2">
            <a:extLst>
              <a:ext uri="{FF2B5EF4-FFF2-40B4-BE49-F238E27FC236}">
                <a16:creationId xmlns:a16="http://schemas.microsoft.com/office/drawing/2014/main" id="{C4BB8887-2436-B98A-E963-6E172A389C18}"/>
              </a:ext>
            </a:extLst>
          </p:cNvPr>
          <p:cNvSpPr txBox="1">
            <a:spLocks noChangeArrowheads="1"/>
          </p:cNvSpPr>
          <p:nvPr/>
        </p:nvSpPr>
        <p:spPr>
          <a:xfrm>
            <a:off x="10104808" y="3390595"/>
            <a:ext cx="1728220" cy="779054"/>
          </a:xfrm>
          <a:prstGeom prst="rect">
            <a:avLst/>
          </a:prstGeom>
          <a:solidFill>
            <a:schemeClr val="bg1"/>
          </a:solid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2800" b="1" dirty="0"/>
              <a:t>Expression</a:t>
            </a:r>
          </a:p>
        </p:txBody>
      </p:sp>
      <p:cxnSp>
        <p:nvCxnSpPr>
          <p:cNvPr id="4" name="Straight Arrow Connector 3">
            <a:extLst>
              <a:ext uri="{FF2B5EF4-FFF2-40B4-BE49-F238E27FC236}">
                <a16:creationId xmlns:a16="http://schemas.microsoft.com/office/drawing/2014/main" id="{B8ADB6C0-3996-AC63-1863-8650A56C7725}"/>
              </a:ext>
            </a:extLst>
          </p:cNvPr>
          <p:cNvCxnSpPr>
            <a:cxnSpLocks/>
          </p:cNvCxnSpPr>
          <p:nvPr/>
        </p:nvCxnSpPr>
        <p:spPr>
          <a:xfrm flipH="1">
            <a:off x="5865570" y="3623667"/>
            <a:ext cx="4239238"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8D9571E-E7A7-5061-D683-025FEEA67396}"/>
              </a:ext>
            </a:extLst>
          </p:cNvPr>
          <p:cNvSpPr txBox="1"/>
          <p:nvPr/>
        </p:nvSpPr>
        <p:spPr>
          <a:xfrm>
            <a:off x="1372185" y="983187"/>
            <a:ext cx="3802095" cy="523220"/>
          </a:xfrm>
          <a:prstGeom prst="rect">
            <a:avLst/>
          </a:prstGeom>
          <a:noFill/>
        </p:spPr>
        <p:txBody>
          <a:bodyPr wrap="square">
            <a:spAutoFit/>
          </a:bodyPr>
          <a:lstStyle/>
          <a:p>
            <a:r>
              <a:rPr lang="en-US" sz="2800" b="0" i="0" dirty="0">
                <a:solidFill>
                  <a:srgbClr val="FF0000"/>
                </a:solidFill>
                <a:effectLst/>
                <a:latin typeface="LucidaSansTypewriter"/>
              </a:rPr>
              <a:t>variable = expression</a:t>
            </a:r>
            <a:r>
              <a:rPr lang="en-US" sz="2800" dirty="0">
                <a:solidFill>
                  <a:srgbClr val="FF0000"/>
                </a:solidFill>
              </a:rPr>
              <a:t> </a:t>
            </a:r>
            <a:endParaRPr lang="ar-PS" sz="2800" dirty="0">
              <a:solidFill>
                <a:srgbClr val="FF0000"/>
              </a:solidFill>
            </a:endParaRPr>
          </a:p>
        </p:txBody>
      </p:sp>
      <p:cxnSp>
        <p:nvCxnSpPr>
          <p:cNvPr id="9" name="Straight Arrow Connector 8">
            <a:extLst>
              <a:ext uri="{FF2B5EF4-FFF2-40B4-BE49-F238E27FC236}">
                <a16:creationId xmlns:a16="http://schemas.microsoft.com/office/drawing/2014/main" id="{1EA5DA09-278B-B567-5495-6D93A4CBDB3B}"/>
              </a:ext>
            </a:extLst>
          </p:cNvPr>
          <p:cNvCxnSpPr>
            <a:cxnSpLocks/>
          </p:cNvCxnSpPr>
          <p:nvPr/>
        </p:nvCxnSpPr>
        <p:spPr>
          <a:xfrm flipH="1">
            <a:off x="2946790" y="3736240"/>
            <a:ext cx="7158018" cy="76810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5F760B6-AC74-2307-BC5F-6416B986D2CA}"/>
              </a:ext>
            </a:extLst>
          </p:cNvPr>
          <p:cNvCxnSpPr>
            <a:cxnSpLocks/>
          </p:cNvCxnSpPr>
          <p:nvPr/>
        </p:nvCxnSpPr>
        <p:spPr>
          <a:xfrm flipH="1">
            <a:off x="5865570" y="3889860"/>
            <a:ext cx="4239238" cy="99853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FD666A62-A589-3A13-9D23-9DEC8019708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872919" y="5884277"/>
            <a:ext cx="2933599" cy="472073"/>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3">
            <a:extLst>
              <a:ext uri="{FF2B5EF4-FFF2-40B4-BE49-F238E27FC236}">
                <a16:creationId xmlns:a16="http://schemas.microsoft.com/office/drawing/2014/main" id="{F87AB52F-CFA1-5DD2-1AB4-7D388BB2A4B6}"/>
              </a:ext>
            </a:extLst>
          </p:cNvPr>
          <p:cNvSpPr>
            <a:spLocks noGrp="1" noChangeArrowheads="1"/>
          </p:cNvSpPr>
          <p:nvPr>
            <p:ph idx="1"/>
          </p:nvPr>
        </p:nvSpPr>
        <p:spPr>
          <a:xfrm>
            <a:off x="1947864" y="1371600"/>
            <a:ext cx="8415337" cy="2990850"/>
          </a:xfrm>
          <a:solidFill>
            <a:schemeClr val="tx1"/>
          </a:solidFill>
        </p:spPr>
        <p:txBody>
          <a:bodyPr/>
          <a:lstStyle/>
          <a:p>
            <a:pPr algn="l" rtl="0">
              <a:spcAft>
                <a:spcPct val="25000"/>
              </a:spcAft>
              <a:buFont typeface="Monotype Sorts" pitchFamily="2" charset="2"/>
              <a:buNone/>
            </a:pPr>
            <a:r>
              <a:rPr lang="en-US" altLang="en-US" sz="3500" dirty="0">
                <a:solidFill>
                  <a:schemeClr val="bg2"/>
                </a:solidFill>
                <a:latin typeface="Courier New" panose="02070309020205020404" pitchFamily="49" charset="0"/>
              </a:rPr>
              <a:t>x = 1       # Assign 1 to x</a:t>
            </a:r>
          </a:p>
          <a:p>
            <a:pPr algn="l" rtl="0">
              <a:spcBef>
                <a:spcPct val="50000"/>
              </a:spcBef>
              <a:buFont typeface="Monotype Sorts" pitchFamily="2" charset="2"/>
              <a:buNone/>
            </a:pPr>
            <a:r>
              <a:rPr lang="en-US" altLang="en-US" sz="3500" dirty="0">
                <a:solidFill>
                  <a:schemeClr val="bg2"/>
                </a:solidFill>
                <a:latin typeface="Courier New" panose="02070309020205020404" pitchFamily="49" charset="0"/>
              </a:rPr>
              <a:t>x = x + 1</a:t>
            </a:r>
          </a:p>
          <a:p>
            <a:pPr algn="l" rtl="0">
              <a:spcBef>
                <a:spcPct val="50000"/>
              </a:spcBef>
              <a:buFont typeface="Monotype Sorts" pitchFamily="2" charset="2"/>
              <a:buNone/>
            </a:pPr>
            <a:r>
              <a:rPr lang="en-US" altLang="en-US" sz="3500" dirty="0" err="1">
                <a:solidFill>
                  <a:schemeClr val="bg2"/>
                </a:solidFill>
                <a:latin typeface="Courier New" panose="02070309020205020404" pitchFamily="49" charset="0"/>
              </a:rPr>
              <a:t>i</a:t>
            </a:r>
            <a:r>
              <a:rPr lang="en-US" altLang="en-US" sz="3500" dirty="0">
                <a:solidFill>
                  <a:schemeClr val="bg2"/>
                </a:solidFill>
                <a:latin typeface="Courier New" panose="02070309020205020404" pitchFamily="49" charset="0"/>
              </a:rPr>
              <a:t> = j = k = 1</a:t>
            </a:r>
            <a:r>
              <a:rPr lang="en-US" altLang="en-US" sz="3500" dirty="0">
                <a:latin typeface="Courier New" panose="02070309020205020404" pitchFamily="49" charset="0"/>
              </a:rPr>
              <a:t> </a:t>
            </a:r>
            <a:endParaRPr lang="en-US" altLang="en-US" sz="3600" dirty="0">
              <a:latin typeface="Courier New" panose="02070309020205020404" pitchFamily="49" charset="0"/>
            </a:endParaRPr>
          </a:p>
        </p:txBody>
      </p:sp>
      <p:sp>
        <p:nvSpPr>
          <p:cNvPr id="15362" name="Slide Number Placeholder 4">
            <a:extLst>
              <a:ext uri="{FF2B5EF4-FFF2-40B4-BE49-F238E27FC236}">
                <a16:creationId xmlns:a16="http://schemas.microsoft.com/office/drawing/2014/main" id="{8348D2DE-22FF-B21B-1FDD-9811F1A5E477}"/>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0B1C4401-152C-4E15-A92E-9054C7B574DD}" type="slidenum">
              <a:rPr lang="en-US" altLang="en-US" sz="1400"/>
              <a:pPr>
                <a:spcBef>
                  <a:spcPct val="0"/>
                </a:spcBef>
                <a:buClrTx/>
                <a:buSzTx/>
                <a:buFontTx/>
                <a:buNone/>
              </a:pPr>
              <a:t>12</a:t>
            </a:fld>
            <a:endParaRPr lang="en-US" altLang="en-US" sz="1400"/>
          </a:p>
        </p:txBody>
      </p:sp>
      <p:sp>
        <p:nvSpPr>
          <p:cNvPr id="2" name="Rectangle 2">
            <a:extLst>
              <a:ext uri="{FF2B5EF4-FFF2-40B4-BE49-F238E27FC236}">
                <a16:creationId xmlns:a16="http://schemas.microsoft.com/office/drawing/2014/main" id="{D4F33E3E-32BB-1A60-E4C3-EB4F09626B12}"/>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Assignment Statements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3">
            <a:extLst>
              <a:ext uri="{FF2B5EF4-FFF2-40B4-BE49-F238E27FC236}">
                <a16:creationId xmlns:a16="http://schemas.microsoft.com/office/drawing/2014/main" id="{5C1B5EC3-BD95-AB59-E151-818901CBA019}"/>
              </a:ext>
            </a:extLst>
          </p:cNvPr>
          <p:cNvSpPr>
            <a:spLocks noGrp="1" noChangeArrowheads="1"/>
          </p:cNvSpPr>
          <p:nvPr>
            <p:ph idx="1"/>
          </p:nvPr>
        </p:nvSpPr>
        <p:spPr>
          <a:xfrm>
            <a:off x="1410590" y="1317548"/>
            <a:ext cx="8985949" cy="1133629"/>
          </a:xfrm>
          <a:solidFill>
            <a:schemeClr val="tx1"/>
          </a:solidFill>
        </p:spPr>
        <p:txBody>
          <a:bodyPr>
            <a:normAutofit/>
          </a:bodyPr>
          <a:lstStyle/>
          <a:p>
            <a:pPr algn="l" rtl="0">
              <a:buFont typeface="Monotype Sorts" pitchFamily="2" charset="2"/>
              <a:buNone/>
            </a:pPr>
            <a:r>
              <a:rPr lang="en-US" altLang="en-US" dirty="0">
                <a:solidFill>
                  <a:schemeClr val="bg2"/>
                </a:solidFill>
              </a:rPr>
              <a:t>var</a:t>
            </a:r>
            <a:r>
              <a:rPr lang="en-US" altLang="en-US" baseline="-25000" dirty="0">
                <a:solidFill>
                  <a:schemeClr val="bg2"/>
                </a:solidFill>
              </a:rPr>
              <a:t>1</a:t>
            </a:r>
            <a:r>
              <a:rPr lang="en-US" altLang="en-US" dirty="0">
                <a:solidFill>
                  <a:schemeClr val="bg2"/>
                </a:solidFill>
              </a:rPr>
              <a:t>, var</a:t>
            </a:r>
            <a:r>
              <a:rPr lang="en-US" altLang="en-US" baseline="-25000" dirty="0">
                <a:solidFill>
                  <a:schemeClr val="bg2"/>
                </a:solidFill>
              </a:rPr>
              <a:t>2</a:t>
            </a:r>
            <a:r>
              <a:rPr lang="en-US" altLang="en-US" dirty="0">
                <a:solidFill>
                  <a:schemeClr val="bg2"/>
                </a:solidFill>
              </a:rPr>
              <a:t>, ..., </a:t>
            </a:r>
            <a:r>
              <a:rPr lang="en-US" altLang="en-US" dirty="0" err="1">
                <a:solidFill>
                  <a:schemeClr val="bg2"/>
                </a:solidFill>
              </a:rPr>
              <a:t>var</a:t>
            </a:r>
            <a:r>
              <a:rPr lang="en-US" altLang="en-US" baseline="-25000" dirty="0" err="1">
                <a:solidFill>
                  <a:schemeClr val="bg2"/>
                </a:solidFill>
              </a:rPr>
              <a:t>n</a:t>
            </a:r>
            <a:r>
              <a:rPr lang="en-US" altLang="en-US" dirty="0">
                <a:solidFill>
                  <a:schemeClr val="bg2"/>
                </a:solidFill>
              </a:rPr>
              <a:t> = exp</a:t>
            </a:r>
            <a:r>
              <a:rPr lang="en-US" altLang="en-US" baseline="-25000" dirty="0">
                <a:solidFill>
                  <a:schemeClr val="bg2"/>
                </a:solidFill>
              </a:rPr>
              <a:t>1</a:t>
            </a:r>
            <a:r>
              <a:rPr lang="en-US" altLang="en-US" dirty="0">
                <a:solidFill>
                  <a:schemeClr val="bg2"/>
                </a:solidFill>
              </a:rPr>
              <a:t>, exp</a:t>
            </a:r>
            <a:r>
              <a:rPr lang="en-US" altLang="en-US" baseline="-25000" dirty="0">
                <a:solidFill>
                  <a:schemeClr val="bg2"/>
                </a:solidFill>
              </a:rPr>
              <a:t>2</a:t>
            </a:r>
            <a:r>
              <a:rPr lang="en-US" altLang="en-US" dirty="0">
                <a:solidFill>
                  <a:schemeClr val="bg2"/>
                </a:solidFill>
              </a:rPr>
              <a:t>, ..., </a:t>
            </a:r>
            <a:r>
              <a:rPr lang="en-US" altLang="en-US" dirty="0" err="1">
                <a:solidFill>
                  <a:schemeClr val="bg2"/>
                </a:solidFill>
              </a:rPr>
              <a:t>exp</a:t>
            </a:r>
            <a:r>
              <a:rPr lang="en-US" altLang="en-US" baseline="-25000" dirty="0" err="1">
                <a:solidFill>
                  <a:schemeClr val="bg2"/>
                </a:solidFill>
              </a:rPr>
              <a:t>n</a:t>
            </a:r>
            <a:endParaRPr lang="en-US" altLang="en-US" baseline="-25000" dirty="0">
              <a:solidFill>
                <a:schemeClr val="bg2"/>
              </a:solidFill>
            </a:endParaRPr>
          </a:p>
          <a:p>
            <a:pPr algn="l" rtl="0">
              <a:buFont typeface="Monotype Sorts" pitchFamily="2" charset="2"/>
              <a:buNone/>
            </a:pPr>
            <a:r>
              <a:rPr lang="pl-PL" altLang="en-US" dirty="0">
                <a:solidFill>
                  <a:schemeClr val="bg2"/>
                </a:solidFill>
                <a:latin typeface="Courier New" panose="02070309020205020404" pitchFamily="49" charset="0"/>
              </a:rPr>
              <a:t>X</a:t>
            </a:r>
            <a:r>
              <a:rPr lang="en-US" altLang="en-US" dirty="0">
                <a:solidFill>
                  <a:schemeClr val="bg2"/>
                </a:solidFill>
                <a:latin typeface="Courier New" panose="02070309020205020404" pitchFamily="49" charset="0"/>
              </a:rPr>
              <a:t> </a:t>
            </a:r>
            <a:r>
              <a:rPr lang="pl-PL" altLang="en-US" dirty="0">
                <a:solidFill>
                  <a:schemeClr val="bg2"/>
                </a:solidFill>
                <a:latin typeface="Courier New" panose="02070309020205020404" pitchFamily="49" charset="0"/>
              </a:rPr>
              <a:t>, y</a:t>
            </a:r>
            <a:r>
              <a:rPr lang="en-US" altLang="en-US" dirty="0">
                <a:solidFill>
                  <a:schemeClr val="bg2"/>
                </a:solidFill>
                <a:latin typeface="Courier New" panose="02070309020205020404" pitchFamily="49" charset="0"/>
              </a:rPr>
              <a:t> </a:t>
            </a:r>
            <a:r>
              <a:rPr lang="pl-PL" altLang="en-US" dirty="0">
                <a:solidFill>
                  <a:schemeClr val="bg2"/>
                </a:solidFill>
                <a:latin typeface="Courier New" panose="02070309020205020404" pitchFamily="49" charset="0"/>
              </a:rPr>
              <a:t>, z = 4 , 6 , 7</a:t>
            </a:r>
            <a:endParaRPr lang="en-US" altLang="en-US" dirty="0">
              <a:solidFill>
                <a:schemeClr val="bg2"/>
              </a:solidFill>
              <a:latin typeface="Courier New" panose="02070309020205020404" pitchFamily="49" charset="0"/>
            </a:endParaRPr>
          </a:p>
        </p:txBody>
      </p:sp>
      <p:sp>
        <p:nvSpPr>
          <p:cNvPr id="16386" name="Slide Number Placeholder 4">
            <a:extLst>
              <a:ext uri="{FF2B5EF4-FFF2-40B4-BE49-F238E27FC236}">
                <a16:creationId xmlns:a16="http://schemas.microsoft.com/office/drawing/2014/main" id="{6C54569B-DA56-F1A0-8DCB-88153D6DBD3B}"/>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7C7FAA55-61D9-4B3D-BFBA-8CBD55DE0C1F}" type="slidenum">
              <a:rPr lang="en-US" altLang="en-US" sz="1400"/>
              <a:pPr>
                <a:spcBef>
                  <a:spcPct val="0"/>
                </a:spcBef>
                <a:buClrTx/>
                <a:buSzTx/>
                <a:buFontTx/>
                <a:buNone/>
              </a:pPr>
              <a:t>13</a:t>
            </a:fld>
            <a:endParaRPr lang="en-US" altLang="en-US" sz="1400"/>
          </a:p>
        </p:txBody>
      </p:sp>
      <p:sp>
        <p:nvSpPr>
          <p:cNvPr id="2" name="Rectangle 2">
            <a:extLst>
              <a:ext uri="{FF2B5EF4-FFF2-40B4-BE49-F238E27FC236}">
                <a16:creationId xmlns:a16="http://schemas.microsoft.com/office/drawing/2014/main" id="{CAC9B134-6E86-633B-397C-E3A6A5CD4DDA}"/>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b="1" dirty="0">
                <a:solidFill>
                  <a:srgbClr val="C00000"/>
                </a:solidFill>
              </a:rPr>
              <a:t>Simultaneous Assignments </a:t>
            </a:r>
            <a:endParaRPr lang="en-US" altLang="en-US" b="1" dirty="0">
              <a:solidFill>
                <a:srgbClr val="C00000"/>
              </a:solidFill>
            </a:endParaRPr>
          </a:p>
        </p:txBody>
      </p:sp>
      <p:sp>
        <p:nvSpPr>
          <p:cNvPr id="4" name="TextBox 3">
            <a:extLst>
              <a:ext uri="{FF2B5EF4-FFF2-40B4-BE49-F238E27FC236}">
                <a16:creationId xmlns:a16="http://schemas.microsoft.com/office/drawing/2014/main" id="{F8503AE3-1C4A-172F-0E3E-C2E777FAA409}"/>
              </a:ext>
            </a:extLst>
          </p:cNvPr>
          <p:cNvSpPr txBox="1"/>
          <p:nvPr/>
        </p:nvSpPr>
        <p:spPr>
          <a:xfrm>
            <a:off x="612264" y="2583238"/>
            <a:ext cx="11579736" cy="1384995"/>
          </a:xfrm>
          <a:prstGeom prst="rect">
            <a:avLst/>
          </a:prstGeom>
          <a:noFill/>
        </p:spPr>
        <p:txBody>
          <a:bodyPr wrap="square">
            <a:spAutoFit/>
          </a:bodyPr>
          <a:lstStyle/>
          <a:p>
            <a:pPr>
              <a:buNone/>
            </a:pPr>
            <a:r>
              <a:rPr lang="en-US" sz="2800" b="0" i="0" dirty="0">
                <a:solidFill>
                  <a:srgbClr val="231F20"/>
                </a:solidFill>
                <a:effectLst/>
                <a:latin typeface="Times-Roman"/>
              </a:rPr>
              <a:t>Ex: Consider two variables: </a:t>
            </a:r>
            <a:r>
              <a:rPr lang="en-US" sz="2800" b="1" i="0" dirty="0">
                <a:solidFill>
                  <a:srgbClr val="00AEEF"/>
                </a:solidFill>
                <a:effectLst/>
                <a:latin typeface="LucidaSansTypewriter-Bd"/>
              </a:rPr>
              <a:t>x </a:t>
            </a:r>
            <a:r>
              <a:rPr lang="en-US" sz="2800" b="0" i="0" dirty="0">
                <a:solidFill>
                  <a:srgbClr val="231F20"/>
                </a:solidFill>
                <a:effectLst/>
                <a:latin typeface="Times-Roman"/>
              </a:rPr>
              <a:t>and </a:t>
            </a:r>
            <a:r>
              <a:rPr lang="en-US" sz="2800" b="1" i="0" dirty="0">
                <a:solidFill>
                  <a:srgbClr val="00AEEF"/>
                </a:solidFill>
                <a:effectLst/>
                <a:latin typeface="LucidaSansTypewriter-Bd"/>
              </a:rPr>
              <a:t>y</a:t>
            </a:r>
            <a:r>
              <a:rPr lang="en-US" sz="2800" b="0" i="0" dirty="0">
                <a:solidFill>
                  <a:srgbClr val="231F20"/>
                </a:solidFill>
                <a:effectLst/>
                <a:latin typeface="Times-Roman"/>
              </a:rPr>
              <a:t>. How do you write the code to swap their values? A common approach is to introduce a temporary variable as follows:</a:t>
            </a:r>
            <a:r>
              <a:rPr lang="en-US" sz="2800" dirty="0"/>
              <a:t> </a:t>
            </a:r>
            <a:br>
              <a:rPr lang="en-US" sz="2800" dirty="0"/>
            </a:br>
            <a:endParaRPr lang="ar-PS" sz="2800" dirty="0"/>
          </a:p>
        </p:txBody>
      </p:sp>
      <p:pic>
        <p:nvPicPr>
          <p:cNvPr id="6" name="Picture 5">
            <a:extLst>
              <a:ext uri="{FF2B5EF4-FFF2-40B4-BE49-F238E27FC236}">
                <a16:creationId xmlns:a16="http://schemas.microsoft.com/office/drawing/2014/main" id="{1EC238A8-5BA3-867D-2E04-85A48DCD9B1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p:blipFill>
        <p:spPr>
          <a:xfrm>
            <a:off x="594293" y="3562796"/>
            <a:ext cx="6265873" cy="1728965"/>
          </a:xfrm>
          <a:prstGeom prst="rect">
            <a:avLst/>
          </a:prstGeom>
        </p:spPr>
      </p:pic>
      <p:pic>
        <p:nvPicPr>
          <p:cNvPr id="8" name="Picture 7">
            <a:extLst>
              <a:ext uri="{FF2B5EF4-FFF2-40B4-BE49-F238E27FC236}">
                <a16:creationId xmlns:a16="http://schemas.microsoft.com/office/drawing/2014/main" id="{B471EEC8-A88F-1D56-DBC1-71180186887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5558330" y="5480255"/>
            <a:ext cx="6356355" cy="876095"/>
          </a:xfrm>
          <a:prstGeom prst="rect">
            <a:avLst/>
          </a:prstGeom>
        </p:spPr>
      </p:pic>
      <p:sp>
        <p:nvSpPr>
          <p:cNvPr id="9" name="Rectangle 2">
            <a:extLst>
              <a:ext uri="{FF2B5EF4-FFF2-40B4-BE49-F238E27FC236}">
                <a16:creationId xmlns:a16="http://schemas.microsoft.com/office/drawing/2014/main" id="{73B6D8AC-D5E8-B000-1786-A41FFEBD4B30}"/>
              </a:ext>
            </a:extLst>
          </p:cNvPr>
          <p:cNvSpPr txBox="1">
            <a:spLocks noChangeArrowheads="1"/>
          </p:cNvSpPr>
          <p:nvPr/>
        </p:nvSpPr>
        <p:spPr>
          <a:xfrm>
            <a:off x="1180160" y="5480255"/>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sz="2800" b="1" dirty="0"/>
              <a:t>Simultaneous Assignments </a:t>
            </a:r>
            <a:endParaRPr lang="en-US" altLang="en-US" sz="2800" b="1" dirty="0"/>
          </a:p>
        </p:txBody>
      </p:sp>
      <p:cxnSp>
        <p:nvCxnSpPr>
          <p:cNvPr id="11" name="Straight Arrow Connector 10">
            <a:extLst>
              <a:ext uri="{FF2B5EF4-FFF2-40B4-BE49-F238E27FC236}">
                <a16:creationId xmlns:a16="http://schemas.microsoft.com/office/drawing/2014/main" id="{EBC6D00A-93BE-8836-FEA5-4FA9BA56BD5B}"/>
              </a:ext>
            </a:extLst>
          </p:cNvPr>
          <p:cNvCxnSpPr>
            <a:cxnSpLocks/>
          </p:cNvCxnSpPr>
          <p:nvPr/>
        </p:nvCxnSpPr>
        <p:spPr>
          <a:xfrm>
            <a:off x="5097470" y="5918302"/>
            <a:ext cx="57607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78663301-5E15-CFE2-47AE-D433AA2BD4BF}"/>
              </a:ext>
            </a:extLst>
          </p:cNvPr>
          <p:cNvSpPr txBox="1">
            <a:spLocks noChangeArrowheads="1"/>
          </p:cNvSpPr>
          <p:nvPr/>
        </p:nvSpPr>
        <p:spPr>
          <a:xfrm>
            <a:off x="7581925" y="3964477"/>
            <a:ext cx="33147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sz="2800" dirty="0">
                <a:solidFill>
                  <a:srgbClr val="231F20"/>
                </a:solidFill>
                <a:latin typeface="Times-Roman"/>
              </a:rPr>
              <a:t>A common approach</a:t>
            </a:r>
            <a:endParaRPr lang="en-US" altLang="en-US" sz="2800" b="1" dirty="0"/>
          </a:p>
        </p:txBody>
      </p:sp>
      <p:cxnSp>
        <p:nvCxnSpPr>
          <p:cNvPr id="14" name="Straight Arrow Connector 13">
            <a:extLst>
              <a:ext uri="{FF2B5EF4-FFF2-40B4-BE49-F238E27FC236}">
                <a16:creationId xmlns:a16="http://schemas.microsoft.com/office/drawing/2014/main" id="{DC670D66-422A-24DB-07A0-8559B45A5B08}"/>
              </a:ext>
            </a:extLst>
          </p:cNvPr>
          <p:cNvCxnSpPr>
            <a:cxnSpLocks/>
          </p:cNvCxnSpPr>
          <p:nvPr/>
        </p:nvCxnSpPr>
        <p:spPr>
          <a:xfrm flipH="1">
            <a:off x="6860166" y="4389125"/>
            <a:ext cx="618414"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EAC13-D49E-448B-9B58-39B25874D3F2}"/>
            </a:ext>
          </a:extLst>
        </p:cNvPr>
        <p:cNvGrpSpPr/>
        <p:nvPr/>
      </p:nvGrpSpPr>
      <p:grpSpPr>
        <a:xfrm>
          <a:off x="0" y="0"/>
          <a:ext cx="0" cy="0"/>
          <a:chOff x="0" y="0"/>
          <a:chExt cx="0" cy="0"/>
        </a:xfrm>
      </p:grpSpPr>
      <p:sp>
        <p:nvSpPr>
          <p:cNvPr id="16386" name="Slide Number Placeholder 4">
            <a:extLst>
              <a:ext uri="{FF2B5EF4-FFF2-40B4-BE49-F238E27FC236}">
                <a16:creationId xmlns:a16="http://schemas.microsoft.com/office/drawing/2014/main" id="{7A8E6290-B5B6-5467-B125-6D87808AEACF}"/>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7C7FAA55-61D9-4B3D-BFBA-8CBD55DE0C1F}" type="slidenum">
              <a:rPr lang="en-US" altLang="en-US" sz="1400"/>
              <a:pPr>
                <a:spcBef>
                  <a:spcPct val="0"/>
                </a:spcBef>
                <a:buClrTx/>
                <a:buSzTx/>
                <a:buFontTx/>
                <a:buNone/>
              </a:pPr>
              <a:t>14</a:t>
            </a:fld>
            <a:endParaRPr lang="en-US" altLang="en-US" sz="1400"/>
          </a:p>
        </p:txBody>
      </p:sp>
      <p:sp>
        <p:nvSpPr>
          <p:cNvPr id="2" name="Rectangle 2">
            <a:extLst>
              <a:ext uri="{FF2B5EF4-FFF2-40B4-BE49-F238E27FC236}">
                <a16:creationId xmlns:a16="http://schemas.microsoft.com/office/drawing/2014/main" id="{1C4A5AE3-5378-5026-9449-3F2A00E90EA0}"/>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b="1" dirty="0">
                <a:solidFill>
                  <a:srgbClr val="C00000"/>
                </a:solidFill>
              </a:rPr>
              <a:t>Simultaneous Assignments Example </a:t>
            </a:r>
            <a:endParaRPr lang="en-US" altLang="en-US" b="1" dirty="0">
              <a:solidFill>
                <a:srgbClr val="C00000"/>
              </a:solidFill>
            </a:endParaRPr>
          </a:p>
        </p:txBody>
      </p:sp>
      <p:pic>
        <p:nvPicPr>
          <p:cNvPr id="10" name="Picture 9">
            <a:extLst>
              <a:ext uri="{FF2B5EF4-FFF2-40B4-BE49-F238E27FC236}">
                <a16:creationId xmlns:a16="http://schemas.microsoft.com/office/drawing/2014/main" id="{1DF6225E-A809-7747-044C-810A688EBEB4}"/>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064945" y="1278320"/>
            <a:ext cx="10676590" cy="5237843"/>
          </a:xfrm>
          <a:prstGeom prst="rect">
            <a:avLst/>
          </a:prstGeom>
        </p:spPr>
      </p:pic>
    </p:spTree>
    <p:extLst>
      <p:ext uri="{BB962C8B-B14F-4D97-AF65-F5344CB8AC3E}">
        <p14:creationId xmlns:p14="http://schemas.microsoft.com/office/powerpoint/2010/main" val="64857885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3">
            <a:extLst>
              <a:ext uri="{FF2B5EF4-FFF2-40B4-BE49-F238E27FC236}">
                <a16:creationId xmlns:a16="http://schemas.microsoft.com/office/drawing/2014/main" id="{F5808670-0AB4-81E2-7BCB-8C9C06CBFBFE}"/>
              </a:ext>
            </a:extLst>
          </p:cNvPr>
          <p:cNvSpPr>
            <a:spLocks noGrp="1" noChangeArrowheads="1"/>
          </p:cNvSpPr>
          <p:nvPr>
            <p:ph idx="1"/>
          </p:nvPr>
        </p:nvSpPr>
        <p:spPr>
          <a:xfrm>
            <a:off x="1332635" y="1510302"/>
            <a:ext cx="9755329" cy="4114800"/>
          </a:xfrm>
          <a:noFill/>
        </p:spPr>
        <p:txBody>
          <a:bodyPr/>
          <a:lstStyle/>
          <a:p>
            <a:pPr algn="l" rtl="0">
              <a:buFont typeface="Monotype Sorts" pitchFamily="2" charset="2"/>
              <a:buNone/>
            </a:pPr>
            <a:r>
              <a:rPr lang="en-US" altLang="en-US" dirty="0"/>
              <a:t>* The value of a variable may change during the execution of a program, </a:t>
            </a:r>
            <a:r>
              <a:rPr lang="en-US" altLang="en-US" dirty="0">
                <a:solidFill>
                  <a:srgbClr val="C00000"/>
                </a:solidFill>
              </a:rPr>
              <a:t>but a </a:t>
            </a:r>
            <a:r>
              <a:rPr lang="en-US" altLang="en-US" i="1" dirty="0">
                <a:solidFill>
                  <a:srgbClr val="C00000"/>
                </a:solidFill>
              </a:rPr>
              <a:t>named constant</a:t>
            </a:r>
            <a:r>
              <a:rPr lang="en-US" altLang="en-US" dirty="0">
                <a:solidFill>
                  <a:srgbClr val="C00000"/>
                </a:solidFill>
              </a:rPr>
              <a:t> or simply </a:t>
            </a:r>
            <a:r>
              <a:rPr lang="en-US" altLang="en-US" i="1" dirty="0">
                <a:solidFill>
                  <a:srgbClr val="C00000"/>
                </a:solidFill>
              </a:rPr>
              <a:t>constant </a:t>
            </a:r>
            <a:r>
              <a:rPr lang="en-US" altLang="en-US" dirty="0">
                <a:solidFill>
                  <a:srgbClr val="C00000"/>
                </a:solidFill>
              </a:rPr>
              <a:t>represents permanent data that never changes</a:t>
            </a:r>
            <a:r>
              <a:rPr lang="en-US" altLang="en-US" dirty="0"/>
              <a:t>. </a:t>
            </a:r>
          </a:p>
          <a:p>
            <a:pPr algn="l" rtl="0">
              <a:buFont typeface="Monotype Sorts" pitchFamily="2" charset="2"/>
              <a:buNone/>
            </a:pPr>
            <a:r>
              <a:rPr lang="en-US" altLang="en-US" dirty="0"/>
              <a:t>* Python does not have a special syntax for naming constants. </a:t>
            </a:r>
          </a:p>
          <a:p>
            <a:pPr algn="l" rtl="0">
              <a:buFont typeface="Monotype Sorts" pitchFamily="2" charset="2"/>
              <a:buNone/>
            </a:pPr>
            <a:r>
              <a:rPr lang="en-US" altLang="en-US" dirty="0">
                <a:solidFill>
                  <a:srgbClr val="FF0000"/>
                </a:solidFill>
              </a:rPr>
              <a:t>* You can simply create a variable to denote a constant. </a:t>
            </a:r>
          </a:p>
          <a:p>
            <a:pPr algn="l" rtl="0">
              <a:buFont typeface="Monotype Sorts" pitchFamily="2" charset="2"/>
              <a:buNone/>
            </a:pPr>
            <a:r>
              <a:rPr lang="en-US" altLang="en-US" dirty="0"/>
              <a:t>* To distinguish a constant from a variable, use all </a:t>
            </a:r>
            <a:r>
              <a:rPr lang="en-US" altLang="en-US" b="1" u="sng" dirty="0"/>
              <a:t>uppercase letters</a:t>
            </a:r>
            <a:r>
              <a:rPr lang="en-US" altLang="en-US" dirty="0"/>
              <a:t> to name a constant. </a:t>
            </a:r>
          </a:p>
        </p:txBody>
      </p:sp>
      <p:sp>
        <p:nvSpPr>
          <p:cNvPr id="17410" name="Slide Number Placeholder 4">
            <a:extLst>
              <a:ext uri="{FF2B5EF4-FFF2-40B4-BE49-F238E27FC236}">
                <a16:creationId xmlns:a16="http://schemas.microsoft.com/office/drawing/2014/main" id="{40DD713C-B521-DA43-5773-656ED9281725}"/>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CFDCE293-B407-4E19-A163-7DAC9A43373F}" type="slidenum">
              <a:rPr lang="en-US" altLang="en-US" sz="1400"/>
              <a:pPr>
                <a:spcBef>
                  <a:spcPct val="0"/>
                </a:spcBef>
                <a:buClrTx/>
                <a:buSzTx/>
                <a:buFontTx/>
                <a:buNone/>
              </a:pPr>
              <a:t>15</a:t>
            </a:fld>
            <a:endParaRPr lang="en-US" altLang="en-US" sz="1400"/>
          </a:p>
        </p:txBody>
      </p:sp>
      <p:sp>
        <p:nvSpPr>
          <p:cNvPr id="2" name="Rectangle 2">
            <a:extLst>
              <a:ext uri="{FF2B5EF4-FFF2-40B4-BE49-F238E27FC236}">
                <a16:creationId xmlns:a16="http://schemas.microsoft.com/office/drawing/2014/main" id="{60FD0985-D524-E00D-E4DC-986DED7A4C42}"/>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Named Constants</a:t>
            </a:r>
            <a:r>
              <a:rPr lang="en-US" b="1" dirty="0">
                <a:solidFill>
                  <a:srgbClr val="C00000"/>
                </a:solidFill>
              </a:rPr>
              <a:t> </a:t>
            </a:r>
            <a:endParaRPr lang="en-US" altLang="en-US" b="1" dirty="0">
              <a:solidFill>
                <a:srgbClr val="C0000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93292C5-D035-3CDD-88A6-2A71ACD46011}"/>
              </a:ext>
            </a:extLst>
          </p:cNvPr>
          <p:cNvSpPr/>
          <p:nvPr/>
        </p:nvSpPr>
        <p:spPr>
          <a:xfrm>
            <a:off x="565680" y="1547155"/>
            <a:ext cx="3533260" cy="2419515"/>
          </a:xfrm>
          <a:prstGeom prst="roundRect">
            <a:avLst>
              <a:gd name="adj" fmla="val 26844"/>
            </a:avLst>
          </a:prstGeom>
          <a:scene3d>
            <a:camera prst="orthographicFront"/>
            <a:lightRig rig="threePt" dir="t"/>
          </a:scene3d>
          <a:sp3d>
            <a:bevelT w="165100" prst="coolSlant"/>
          </a:sp3d>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dirty="0"/>
          </a:p>
        </p:txBody>
      </p:sp>
      <p:sp>
        <p:nvSpPr>
          <p:cNvPr id="18437" name="Rectangle 8">
            <a:extLst>
              <a:ext uri="{FF2B5EF4-FFF2-40B4-BE49-F238E27FC236}">
                <a16:creationId xmlns:a16="http://schemas.microsoft.com/office/drawing/2014/main" id="{CB2187AC-DF61-C451-7CA0-3696673D06BC}"/>
              </a:ext>
            </a:extLst>
          </p:cNvPr>
          <p:cNvSpPr>
            <a:spLocks noGrp="1" noChangeArrowheads="1"/>
          </p:cNvSpPr>
          <p:nvPr>
            <p:ph idx="1"/>
          </p:nvPr>
        </p:nvSpPr>
        <p:spPr>
          <a:xfrm>
            <a:off x="642490" y="1709697"/>
            <a:ext cx="3533260" cy="2256973"/>
          </a:xfrm>
          <a:noFill/>
        </p:spPr>
        <p:txBody>
          <a:bodyPr>
            <a:normAutofit fontScale="92500" lnSpcReduction="10000"/>
          </a:bodyPr>
          <a:lstStyle/>
          <a:p>
            <a:pPr algn="l" rtl="0"/>
            <a:r>
              <a:rPr lang="en-US" altLang="en-US" sz="3600" dirty="0"/>
              <a:t>Integer numbers: </a:t>
            </a:r>
          </a:p>
          <a:p>
            <a:pPr algn="l" rtl="0"/>
            <a:r>
              <a:rPr lang="en-US" altLang="en-US" sz="3600" dirty="0"/>
              <a:t>e.g., 3, 4</a:t>
            </a:r>
          </a:p>
          <a:p>
            <a:pPr algn="l" rtl="0"/>
            <a:r>
              <a:rPr lang="en-US" altLang="en-US" sz="3600" dirty="0"/>
              <a:t>Float numbers : </a:t>
            </a:r>
          </a:p>
          <a:p>
            <a:pPr algn="l" rtl="0"/>
            <a:r>
              <a:rPr lang="en-US" altLang="en-US" sz="3600" dirty="0"/>
              <a:t>e.g., 3.0, 4.0</a:t>
            </a:r>
          </a:p>
        </p:txBody>
      </p:sp>
      <p:sp>
        <p:nvSpPr>
          <p:cNvPr id="18434" name="Slide Number Placeholder 4">
            <a:extLst>
              <a:ext uri="{FF2B5EF4-FFF2-40B4-BE49-F238E27FC236}">
                <a16:creationId xmlns:a16="http://schemas.microsoft.com/office/drawing/2014/main" id="{629E5C28-B880-D404-9B10-CE797131AD88}"/>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BB6C4E8C-3B5B-4401-888F-995E890C2905}" type="slidenum">
              <a:rPr lang="en-US" altLang="en-US" sz="1400"/>
              <a:pPr>
                <a:spcBef>
                  <a:spcPct val="0"/>
                </a:spcBef>
                <a:buClrTx/>
                <a:buSzTx/>
                <a:buFontTx/>
                <a:buNone/>
              </a:pPr>
              <a:t>16</a:t>
            </a:fld>
            <a:endParaRPr lang="en-US" altLang="en-US" sz="1400"/>
          </a:p>
        </p:txBody>
      </p:sp>
      <p:sp>
        <p:nvSpPr>
          <p:cNvPr id="18436" name="Rectangle 7">
            <a:extLst>
              <a:ext uri="{FF2B5EF4-FFF2-40B4-BE49-F238E27FC236}">
                <a16:creationId xmlns:a16="http://schemas.microsoft.com/office/drawing/2014/main" id="{BBDCDDCA-D58C-FABB-0597-65D2260F626C}"/>
              </a:ext>
            </a:extLst>
          </p:cNvPr>
          <p:cNvSpPr>
            <a:spLocks noChangeArrowheads="1"/>
          </p:cNvSpPr>
          <p:nvPr/>
        </p:nvSpPr>
        <p:spPr bwMode="auto">
          <a:xfrm>
            <a:off x="1524001" y="191828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 name="Rectangle 2">
            <a:extLst>
              <a:ext uri="{FF2B5EF4-FFF2-40B4-BE49-F238E27FC236}">
                <a16:creationId xmlns:a16="http://schemas.microsoft.com/office/drawing/2014/main" id="{FF42D513-826D-5DA1-ED0C-9358811C7596}"/>
              </a:ext>
            </a:extLst>
          </p:cNvPr>
          <p:cNvSpPr txBox="1">
            <a:spLocks noChangeArrowheads="1"/>
          </p:cNvSpPr>
          <p:nvPr/>
        </p:nvSpPr>
        <p:spPr>
          <a:xfrm>
            <a:off x="1981200" y="1"/>
            <a:ext cx="845820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Numerical Data Types and Operators</a:t>
            </a:r>
            <a:r>
              <a:rPr lang="en-US" b="1" dirty="0">
                <a:solidFill>
                  <a:srgbClr val="C00000"/>
                </a:solidFill>
              </a:rPr>
              <a:t> </a:t>
            </a:r>
            <a:endParaRPr lang="en-US" altLang="en-US" b="1" dirty="0">
              <a:solidFill>
                <a:srgbClr val="C00000"/>
              </a:solidFill>
            </a:endParaRPr>
          </a:p>
        </p:txBody>
      </p:sp>
      <p:pic>
        <p:nvPicPr>
          <p:cNvPr id="4" name="Picture 3">
            <a:extLst>
              <a:ext uri="{FF2B5EF4-FFF2-40B4-BE49-F238E27FC236}">
                <a16:creationId xmlns:a16="http://schemas.microsoft.com/office/drawing/2014/main" id="{BEA9C76B-21FF-705B-2DBF-C68A57884410}"/>
              </a:ext>
            </a:extLst>
          </p:cNvPr>
          <p:cNvPicPr>
            <a:picLocks noChangeAspect="1"/>
          </p:cNvPicPr>
          <p:nvPr/>
        </p:nvPicPr>
        <p:blipFill>
          <a:blip r:embed="rId2">
            <a:clrChange>
              <a:clrFrom>
                <a:srgbClr val="E6E6E6"/>
              </a:clrFrom>
              <a:clrTo>
                <a:srgbClr val="E6E6E6">
                  <a:alpha val="0"/>
                </a:srgbClr>
              </a:clrTo>
            </a:clrChange>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Lst>
          </a:blip>
          <a:stretch>
            <a:fillRect/>
          </a:stretch>
        </p:blipFill>
        <p:spPr>
          <a:xfrm>
            <a:off x="4609712" y="1810915"/>
            <a:ext cx="7247038" cy="4421650"/>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a:extLst>
              <a:ext uri="{FF2B5EF4-FFF2-40B4-BE49-F238E27FC236}">
                <a16:creationId xmlns:a16="http://schemas.microsoft.com/office/drawing/2014/main" id="{8E8F0268-FE97-1C44-DDDC-85AB50240616}"/>
              </a:ext>
            </a:extLst>
          </p:cNvPr>
          <p:cNvSpPr>
            <a:spLocks noGrp="1"/>
          </p:cNvSpPr>
          <p:nvPr>
            <p:ph idx="1"/>
          </p:nvPr>
        </p:nvSpPr>
        <p:spPr>
          <a:xfrm>
            <a:off x="838200" y="3429000"/>
            <a:ext cx="10515600" cy="2699923"/>
          </a:xfrm>
        </p:spPr>
        <p:txBody>
          <a:bodyPr>
            <a:normAutofit/>
          </a:bodyPr>
          <a:lstStyle/>
          <a:p>
            <a:pPr algn="l" rtl="0"/>
            <a:r>
              <a:rPr lang="en-US" altLang="ar-PS" dirty="0"/>
              <a:t>The // operator works as expected with positive numbers</a:t>
            </a:r>
          </a:p>
          <a:p>
            <a:pPr marL="457200" lvl="1" indent="0" algn="l" rtl="0">
              <a:buNone/>
            </a:pPr>
            <a:r>
              <a:rPr lang="en-US" altLang="ar-PS" sz="2800" dirty="0"/>
              <a:t>37 // 5 evaluates to 7</a:t>
            </a:r>
          </a:p>
          <a:p>
            <a:pPr marL="0" indent="0" algn="l" rtl="0">
              <a:buNone/>
            </a:pPr>
            <a:r>
              <a:rPr lang="en-US" altLang="ar-PS" dirty="0"/>
              <a:t>                            37 / 5 is 7 remainder 2 in Euclidian Division</a:t>
            </a:r>
          </a:p>
          <a:p>
            <a:pPr algn="l" rtl="0"/>
            <a:r>
              <a:rPr lang="en-US" altLang="ar-PS" dirty="0"/>
              <a:t>But …</a:t>
            </a:r>
          </a:p>
          <a:p>
            <a:pPr marL="457200" lvl="1" indent="0" algn="l" rtl="0">
              <a:buNone/>
            </a:pPr>
            <a:r>
              <a:rPr lang="en-US" altLang="ar-PS" sz="2800" dirty="0"/>
              <a:t>37 // – 5 evaluates to – 8</a:t>
            </a:r>
          </a:p>
          <a:p>
            <a:pPr marL="457200" lvl="1" indent="0" algn="l" rtl="0">
              <a:buNone/>
            </a:pPr>
            <a:endParaRPr lang="en-US" altLang="ar-PS" sz="2800" dirty="0"/>
          </a:p>
          <a:p>
            <a:pPr marL="457200" lvl="1" indent="0" algn="l" rtl="0">
              <a:buNone/>
            </a:pPr>
            <a:endParaRPr lang="en-US" altLang="ar-PS" sz="2800" dirty="0"/>
          </a:p>
        </p:txBody>
      </p:sp>
      <p:sp>
        <p:nvSpPr>
          <p:cNvPr id="20484" name="Slide Number Placeholder 3">
            <a:extLst>
              <a:ext uri="{FF2B5EF4-FFF2-40B4-BE49-F238E27FC236}">
                <a16:creationId xmlns:a16="http://schemas.microsoft.com/office/drawing/2014/main" id="{F30AA01B-F6A5-3774-BC87-E431D3855D34}"/>
              </a:ext>
            </a:extLst>
          </p:cNvPr>
          <p:cNvSpPr>
            <a:spLocks noGrp="1"/>
          </p:cNvSpPr>
          <p:nvPr>
            <p:ph type="sldNum" sz="quarter" idx="12"/>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C4348444-6E2F-4CFF-B179-99F0280A934C}" type="slidenum">
              <a:rPr lang="en-US" altLang="en-US" sz="1400"/>
              <a:pPr/>
              <a:t>17</a:t>
            </a:fld>
            <a:endParaRPr lang="en-US" altLang="en-US" sz="1400"/>
          </a:p>
        </p:txBody>
      </p:sp>
      <p:sp>
        <p:nvSpPr>
          <p:cNvPr id="2" name="Rectangle 2">
            <a:extLst>
              <a:ext uri="{FF2B5EF4-FFF2-40B4-BE49-F238E27FC236}">
                <a16:creationId xmlns:a16="http://schemas.microsoft.com/office/drawing/2014/main" id="{A8C106E0-9A89-89EE-126F-AAEA4A60BBD2}"/>
              </a:ext>
            </a:extLst>
          </p:cNvPr>
          <p:cNvSpPr txBox="1">
            <a:spLocks noChangeArrowheads="1"/>
          </p:cNvSpPr>
          <p:nvPr/>
        </p:nvSpPr>
        <p:spPr>
          <a:xfrm>
            <a:off x="1981200" y="1"/>
            <a:ext cx="503652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ar-PS" b="1" dirty="0">
                <a:solidFill>
                  <a:srgbClr val="C00000"/>
                </a:solidFill>
              </a:rPr>
              <a:t>Floor division</a:t>
            </a:r>
            <a:endParaRPr lang="en-US" altLang="en-US" b="1" dirty="0">
              <a:solidFill>
                <a:srgbClr val="C00000"/>
              </a:solidFill>
            </a:endParaRPr>
          </a:p>
        </p:txBody>
      </p:sp>
      <p:pic>
        <p:nvPicPr>
          <p:cNvPr id="4" name="Picture 3">
            <a:extLst>
              <a:ext uri="{FF2B5EF4-FFF2-40B4-BE49-F238E27FC236}">
                <a16:creationId xmlns:a16="http://schemas.microsoft.com/office/drawing/2014/main" id="{C91E2483-BA77-7DFE-E7C9-24973CD22DB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237769" y="1344176"/>
            <a:ext cx="9716462" cy="176663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a:extLst>
              <a:ext uri="{FF2B5EF4-FFF2-40B4-BE49-F238E27FC236}">
                <a16:creationId xmlns:a16="http://schemas.microsoft.com/office/drawing/2014/main" id="{13B68843-3706-DA08-D44F-7415D6530D3D}"/>
              </a:ext>
            </a:extLst>
          </p:cNvPr>
          <p:cNvSpPr>
            <a:spLocks noGrp="1"/>
          </p:cNvSpPr>
          <p:nvPr>
            <p:ph idx="1"/>
          </p:nvPr>
        </p:nvSpPr>
        <p:spPr>
          <a:xfrm>
            <a:off x="642490" y="1562241"/>
            <a:ext cx="9509296" cy="1866759"/>
          </a:xfrm>
        </p:spPr>
        <p:txBody>
          <a:bodyPr>
            <a:normAutofit/>
          </a:bodyPr>
          <a:lstStyle/>
          <a:p>
            <a:pPr marL="0" indent="0" algn="l" rtl="0">
              <a:buNone/>
            </a:pPr>
            <a:r>
              <a:rPr lang="en-US" altLang="ar-PS" dirty="0"/>
              <a:t>* Division of integers (/) yields a float, while floor division of integers (//) results in an integer; the result is the </a:t>
            </a:r>
            <a:r>
              <a:rPr lang="en-US" altLang="ar-PS" b="1" dirty="0">
                <a:solidFill>
                  <a:srgbClr val="C00000"/>
                </a:solidFill>
              </a:rPr>
              <a:t>‘floor’ </a:t>
            </a:r>
            <a:r>
              <a:rPr lang="en-US" altLang="ar-PS" dirty="0">
                <a:solidFill>
                  <a:srgbClr val="C00000"/>
                </a:solidFill>
              </a:rPr>
              <a:t>function</a:t>
            </a:r>
            <a:r>
              <a:rPr lang="en-US" altLang="ar-PS" dirty="0"/>
              <a:t> applied to the result.</a:t>
            </a:r>
          </a:p>
        </p:txBody>
      </p:sp>
      <p:sp>
        <p:nvSpPr>
          <p:cNvPr id="21508" name="Slide Number Placeholder 3">
            <a:extLst>
              <a:ext uri="{FF2B5EF4-FFF2-40B4-BE49-F238E27FC236}">
                <a16:creationId xmlns:a16="http://schemas.microsoft.com/office/drawing/2014/main" id="{1E5090C9-6C79-9004-E983-3875D14BA6D3}"/>
              </a:ext>
            </a:extLst>
          </p:cNvPr>
          <p:cNvSpPr>
            <a:spLocks noGrp="1"/>
          </p:cNvSpPr>
          <p:nvPr>
            <p:ph type="sldNum" sz="quarter" idx="12"/>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4BE5DA04-B5F6-460F-9E28-F0C8653BA21C}" type="slidenum">
              <a:rPr lang="en-US" altLang="en-US" sz="1400"/>
              <a:pPr/>
              <a:t>18</a:t>
            </a:fld>
            <a:endParaRPr lang="en-US" altLang="en-US" sz="1400"/>
          </a:p>
        </p:txBody>
      </p:sp>
      <p:grpSp>
        <p:nvGrpSpPr>
          <p:cNvPr id="9" name="Group 8">
            <a:extLst>
              <a:ext uri="{FF2B5EF4-FFF2-40B4-BE49-F238E27FC236}">
                <a16:creationId xmlns:a16="http://schemas.microsoft.com/office/drawing/2014/main" id="{2BEF9097-D124-B0C4-0466-EFC62F0FBDFA}"/>
              </a:ext>
            </a:extLst>
          </p:cNvPr>
          <p:cNvGrpSpPr/>
          <p:nvPr/>
        </p:nvGrpSpPr>
        <p:grpSpPr>
          <a:xfrm>
            <a:off x="10282145" y="1454944"/>
            <a:ext cx="1550011" cy="4564063"/>
            <a:chOff x="10282145" y="1454944"/>
            <a:chExt cx="1550011" cy="4564063"/>
          </a:xfrm>
        </p:grpSpPr>
        <p:cxnSp>
          <p:nvCxnSpPr>
            <p:cNvPr id="21511" name="Straight Connector 11">
              <a:extLst>
                <a:ext uri="{FF2B5EF4-FFF2-40B4-BE49-F238E27FC236}">
                  <a16:creationId xmlns:a16="http://schemas.microsoft.com/office/drawing/2014/main" id="{8074BD3A-45FF-F94C-09AE-60FF67EA26EE}"/>
                </a:ext>
              </a:extLst>
            </p:cNvPr>
            <p:cNvCxnSpPr>
              <a:cxnSpLocks noChangeShapeType="1"/>
            </p:cNvCxnSpPr>
            <p:nvPr/>
          </p:nvCxnSpPr>
          <p:spPr bwMode="auto">
            <a:xfrm>
              <a:off x="10658366" y="2028727"/>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20" name="TextBox 23">
              <a:extLst>
                <a:ext uri="{FF2B5EF4-FFF2-40B4-BE49-F238E27FC236}">
                  <a16:creationId xmlns:a16="http://schemas.microsoft.com/office/drawing/2014/main" id="{85FA2047-DC10-0801-D7D4-193C2CC42695}"/>
                </a:ext>
              </a:extLst>
            </p:cNvPr>
            <p:cNvSpPr txBox="1">
              <a:spLocks noChangeArrowheads="1"/>
            </p:cNvSpPr>
            <p:nvPr/>
          </p:nvSpPr>
          <p:spPr bwMode="auto">
            <a:xfrm>
              <a:off x="10394841" y="1812827"/>
              <a:ext cx="312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dirty="0"/>
                <a:t>3</a:t>
              </a:r>
            </a:p>
          </p:txBody>
        </p:sp>
        <p:grpSp>
          <p:nvGrpSpPr>
            <p:cNvPr id="5" name="Group 4">
              <a:extLst>
                <a:ext uri="{FF2B5EF4-FFF2-40B4-BE49-F238E27FC236}">
                  <a16:creationId xmlns:a16="http://schemas.microsoft.com/office/drawing/2014/main" id="{C0E6433D-E2D4-9B6D-F44C-297D1478ACAA}"/>
                </a:ext>
              </a:extLst>
            </p:cNvPr>
            <p:cNvGrpSpPr/>
            <p:nvPr/>
          </p:nvGrpSpPr>
          <p:grpSpPr>
            <a:xfrm>
              <a:off x="10282145" y="1454944"/>
              <a:ext cx="1550011" cy="4564063"/>
              <a:chOff x="8329003" y="323215"/>
              <a:chExt cx="1550011" cy="4564063"/>
            </a:xfrm>
          </p:grpSpPr>
          <p:cxnSp>
            <p:nvCxnSpPr>
              <p:cNvPr id="21509" name="Straight Arrow Connector 5">
                <a:extLst>
                  <a:ext uri="{FF2B5EF4-FFF2-40B4-BE49-F238E27FC236}">
                    <a16:creationId xmlns:a16="http://schemas.microsoft.com/office/drawing/2014/main" id="{5B122283-732F-1932-8753-D0364FD4353A}"/>
                  </a:ext>
                </a:extLst>
              </p:cNvPr>
              <p:cNvCxnSpPr>
                <a:cxnSpLocks noChangeShapeType="1"/>
              </p:cNvCxnSpPr>
              <p:nvPr/>
            </p:nvCxnSpPr>
            <p:spPr bwMode="auto">
              <a:xfrm flipH="1">
                <a:off x="9282906" y="323215"/>
                <a:ext cx="30163" cy="4564063"/>
              </a:xfrm>
              <a:prstGeom prst="straightConnector1">
                <a:avLst/>
              </a:prstGeom>
              <a:noFill/>
              <a:ln w="127000" algn="ctr">
                <a:solidFill>
                  <a:schemeClr val="tx1"/>
                </a:solidFill>
                <a:round/>
                <a:headEnd type="triangl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10" name="Straight Connector 8">
                <a:extLst>
                  <a:ext uri="{FF2B5EF4-FFF2-40B4-BE49-F238E27FC236}">
                    <a16:creationId xmlns:a16="http://schemas.microsoft.com/office/drawing/2014/main" id="{5424D508-757D-2ED1-7660-612DF0183A53}"/>
                  </a:ext>
                </a:extLst>
              </p:cNvPr>
              <p:cNvCxnSpPr>
                <a:cxnSpLocks noChangeShapeType="1"/>
              </p:cNvCxnSpPr>
              <p:nvPr/>
            </p:nvCxnSpPr>
            <p:spPr bwMode="auto">
              <a:xfrm>
                <a:off x="8764589" y="1443038"/>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12" name="Straight Connector 12">
                <a:extLst>
                  <a:ext uri="{FF2B5EF4-FFF2-40B4-BE49-F238E27FC236}">
                    <a16:creationId xmlns:a16="http://schemas.microsoft.com/office/drawing/2014/main" id="{91076F97-D6D0-8987-E89C-50DD53EA64A1}"/>
                  </a:ext>
                </a:extLst>
              </p:cNvPr>
              <p:cNvCxnSpPr>
                <a:cxnSpLocks noChangeShapeType="1"/>
              </p:cNvCxnSpPr>
              <p:nvPr/>
            </p:nvCxnSpPr>
            <p:spPr bwMode="auto">
              <a:xfrm>
                <a:off x="8764589" y="4197350"/>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13" name="Straight Connector 14">
                <a:extLst>
                  <a:ext uri="{FF2B5EF4-FFF2-40B4-BE49-F238E27FC236}">
                    <a16:creationId xmlns:a16="http://schemas.microsoft.com/office/drawing/2014/main" id="{9D0ACF93-854E-B62A-754D-040325CFCB70}"/>
                  </a:ext>
                </a:extLst>
              </p:cNvPr>
              <p:cNvCxnSpPr>
                <a:cxnSpLocks noChangeShapeType="1"/>
              </p:cNvCxnSpPr>
              <p:nvPr/>
            </p:nvCxnSpPr>
            <p:spPr bwMode="auto">
              <a:xfrm>
                <a:off x="8764589" y="2003425"/>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14" name="Straight Connector 15">
                <a:extLst>
                  <a:ext uri="{FF2B5EF4-FFF2-40B4-BE49-F238E27FC236}">
                    <a16:creationId xmlns:a16="http://schemas.microsoft.com/office/drawing/2014/main" id="{AED167BE-6DC6-80BF-5238-C8E2BD66C0FF}"/>
                  </a:ext>
                </a:extLst>
              </p:cNvPr>
              <p:cNvCxnSpPr>
                <a:cxnSpLocks noChangeShapeType="1"/>
              </p:cNvCxnSpPr>
              <p:nvPr/>
            </p:nvCxnSpPr>
            <p:spPr bwMode="auto">
              <a:xfrm>
                <a:off x="8764589" y="2565400"/>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15" name="Straight Connector 17">
                <a:extLst>
                  <a:ext uri="{FF2B5EF4-FFF2-40B4-BE49-F238E27FC236}">
                    <a16:creationId xmlns:a16="http://schemas.microsoft.com/office/drawing/2014/main" id="{638315EC-7EAB-1B4A-B0E3-B2CD4C82C9CE}"/>
                  </a:ext>
                </a:extLst>
              </p:cNvPr>
              <p:cNvCxnSpPr>
                <a:cxnSpLocks noChangeShapeType="1"/>
              </p:cNvCxnSpPr>
              <p:nvPr/>
            </p:nvCxnSpPr>
            <p:spPr bwMode="auto">
              <a:xfrm>
                <a:off x="8764589" y="3125788"/>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516" name="Straight Connector 19">
                <a:extLst>
                  <a:ext uri="{FF2B5EF4-FFF2-40B4-BE49-F238E27FC236}">
                    <a16:creationId xmlns:a16="http://schemas.microsoft.com/office/drawing/2014/main" id="{F9FA9398-803B-9715-BC84-74E14BC47921}"/>
                  </a:ext>
                </a:extLst>
              </p:cNvPr>
              <p:cNvCxnSpPr>
                <a:cxnSpLocks noChangeShapeType="1"/>
              </p:cNvCxnSpPr>
              <p:nvPr/>
            </p:nvCxnSpPr>
            <p:spPr bwMode="auto">
              <a:xfrm>
                <a:off x="8764589" y="3686175"/>
                <a:ext cx="1114425" cy="0"/>
              </a:xfrm>
              <a:prstGeom prst="line">
                <a:avLst/>
              </a:prstGeom>
              <a:noFill/>
              <a:ln w="12700" algn="ctr">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17" name="TextBox 20">
                <a:extLst>
                  <a:ext uri="{FF2B5EF4-FFF2-40B4-BE49-F238E27FC236}">
                    <a16:creationId xmlns:a16="http://schemas.microsoft.com/office/drawing/2014/main" id="{0DF34ADD-E3D2-7416-8E52-B501154CEA33}"/>
                  </a:ext>
                </a:extLst>
              </p:cNvPr>
              <p:cNvSpPr txBox="1">
                <a:spLocks noChangeArrowheads="1"/>
              </p:cNvSpPr>
              <p:nvPr/>
            </p:nvSpPr>
            <p:spPr bwMode="auto">
              <a:xfrm>
                <a:off x="8501064" y="2395538"/>
                <a:ext cx="312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a:t>0</a:t>
                </a:r>
              </a:p>
            </p:txBody>
          </p:sp>
          <p:sp>
            <p:nvSpPr>
              <p:cNvPr id="21518" name="TextBox 21">
                <a:extLst>
                  <a:ext uri="{FF2B5EF4-FFF2-40B4-BE49-F238E27FC236}">
                    <a16:creationId xmlns:a16="http://schemas.microsoft.com/office/drawing/2014/main" id="{A15695C5-2B91-CAA4-7A5E-5C98B3443745}"/>
                  </a:ext>
                </a:extLst>
              </p:cNvPr>
              <p:cNvSpPr txBox="1">
                <a:spLocks noChangeArrowheads="1"/>
              </p:cNvSpPr>
              <p:nvPr/>
            </p:nvSpPr>
            <p:spPr bwMode="auto">
              <a:xfrm>
                <a:off x="8501064" y="1827213"/>
                <a:ext cx="312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a:t>1</a:t>
                </a:r>
              </a:p>
            </p:txBody>
          </p:sp>
          <p:sp>
            <p:nvSpPr>
              <p:cNvPr id="21519" name="TextBox 22">
                <a:extLst>
                  <a:ext uri="{FF2B5EF4-FFF2-40B4-BE49-F238E27FC236}">
                    <a16:creationId xmlns:a16="http://schemas.microsoft.com/office/drawing/2014/main" id="{86D762A5-4D3F-9446-9528-F277B7E49A7D}"/>
                  </a:ext>
                </a:extLst>
              </p:cNvPr>
              <p:cNvSpPr txBox="1">
                <a:spLocks noChangeArrowheads="1"/>
              </p:cNvSpPr>
              <p:nvPr/>
            </p:nvSpPr>
            <p:spPr bwMode="auto">
              <a:xfrm>
                <a:off x="8501064" y="1257300"/>
                <a:ext cx="312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a:t>2</a:t>
                </a:r>
              </a:p>
            </p:txBody>
          </p:sp>
          <p:sp>
            <p:nvSpPr>
              <p:cNvPr id="21521" name="TextBox 26">
                <a:extLst>
                  <a:ext uri="{FF2B5EF4-FFF2-40B4-BE49-F238E27FC236}">
                    <a16:creationId xmlns:a16="http://schemas.microsoft.com/office/drawing/2014/main" id="{AA242A2D-6147-D956-7979-0692EFB12030}"/>
                  </a:ext>
                </a:extLst>
              </p:cNvPr>
              <p:cNvSpPr txBox="1">
                <a:spLocks noChangeArrowheads="1"/>
              </p:cNvSpPr>
              <p:nvPr/>
            </p:nvSpPr>
            <p:spPr bwMode="auto">
              <a:xfrm>
                <a:off x="8337245" y="2925763"/>
                <a:ext cx="5294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dirty="0">
                    <a:sym typeface="Symbol" panose="05050102010706020507" pitchFamily="18" charset="2"/>
                  </a:rPr>
                  <a:t>– </a:t>
                </a:r>
                <a:r>
                  <a:rPr lang="en-US" altLang="ar-PS" sz="2000" dirty="0"/>
                  <a:t>1</a:t>
                </a:r>
              </a:p>
            </p:txBody>
          </p:sp>
          <p:sp>
            <p:nvSpPr>
              <p:cNvPr id="21522" name="TextBox 27">
                <a:extLst>
                  <a:ext uri="{FF2B5EF4-FFF2-40B4-BE49-F238E27FC236}">
                    <a16:creationId xmlns:a16="http://schemas.microsoft.com/office/drawing/2014/main" id="{A2B931B6-89C8-9FBA-5E70-7E27F9E33834}"/>
                  </a:ext>
                </a:extLst>
              </p:cNvPr>
              <p:cNvSpPr txBox="1">
                <a:spLocks noChangeArrowheads="1"/>
              </p:cNvSpPr>
              <p:nvPr/>
            </p:nvSpPr>
            <p:spPr bwMode="auto">
              <a:xfrm>
                <a:off x="8329003" y="3508375"/>
                <a:ext cx="5052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dirty="0">
                    <a:sym typeface="Symbol" panose="05050102010706020507" pitchFamily="18" charset="2"/>
                  </a:rPr>
                  <a:t>– </a:t>
                </a:r>
                <a:r>
                  <a:rPr lang="en-US" altLang="ar-PS" sz="2000" dirty="0"/>
                  <a:t>2</a:t>
                </a:r>
              </a:p>
            </p:txBody>
          </p:sp>
          <p:sp>
            <p:nvSpPr>
              <p:cNvPr id="21523" name="TextBox 28">
                <a:extLst>
                  <a:ext uri="{FF2B5EF4-FFF2-40B4-BE49-F238E27FC236}">
                    <a16:creationId xmlns:a16="http://schemas.microsoft.com/office/drawing/2014/main" id="{9B486C3E-4529-4B53-30E3-34854C9F5C5C}"/>
                  </a:ext>
                </a:extLst>
              </p:cNvPr>
              <p:cNvSpPr txBox="1">
                <a:spLocks noChangeArrowheads="1"/>
              </p:cNvSpPr>
              <p:nvPr/>
            </p:nvSpPr>
            <p:spPr bwMode="auto">
              <a:xfrm>
                <a:off x="8329003" y="3970338"/>
                <a:ext cx="5052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r>
                  <a:rPr lang="en-US" altLang="ar-PS" sz="2000" dirty="0">
                    <a:sym typeface="Symbol" panose="05050102010706020507" pitchFamily="18" charset="2"/>
                  </a:rPr>
                  <a:t>– </a:t>
                </a:r>
                <a:r>
                  <a:rPr lang="en-US" altLang="ar-PS" sz="2000" dirty="0"/>
                  <a:t>3</a:t>
                </a:r>
              </a:p>
            </p:txBody>
          </p:sp>
        </p:grpSp>
      </p:grpSp>
      <p:sp>
        <p:nvSpPr>
          <p:cNvPr id="2" name="Rectangle 2">
            <a:extLst>
              <a:ext uri="{FF2B5EF4-FFF2-40B4-BE49-F238E27FC236}">
                <a16:creationId xmlns:a16="http://schemas.microsoft.com/office/drawing/2014/main" id="{53D44893-F88A-D62F-0B96-64425083DB84}"/>
              </a:ext>
            </a:extLst>
          </p:cNvPr>
          <p:cNvSpPr txBox="1">
            <a:spLocks noChangeArrowheads="1"/>
          </p:cNvSpPr>
          <p:nvPr/>
        </p:nvSpPr>
        <p:spPr>
          <a:xfrm>
            <a:off x="1981200" y="1"/>
            <a:ext cx="503652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ar-PS" b="1" dirty="0">
                <a:solidFill>
                  <a:srgbClr val="C00000"/>
                </a:solidFill>
              </a:rPr>
              <a:t>Floor division</a:t>
            </a:r>
            <a:endParaRPr lang="en-US" altLang="en-US" b="1" dirty="0">
              <a:solidFill>
                <a:srgbClr val="C00000"/>
              </a:solidFill>
            </a:endParaRPr>
          </a:p>
        </p:txBody>
      </p:sp>
      <p:sp>
        <p:nvSpPr>
          <p:cNvPr id="6" name="Content Placeholder 2">
            <a:extLst>
              <a:ext uri="{FF2B5EF4-FFF2-40B4-BE49-F238E27FC236}">
                <a16:creationId xmlns:a16="http://schemas.microsoft.com/office/drawing/2014/main" id="{90286F33-CEC6-833B-185D-EBA75530B90B}"/>
              </a:ext>
            </a:extLst>
          </p:cNvPr>
          <p:cNvSpPr txBox="1">
            <a:spLocks/>
          </p:cNvSpPr>
          <p:nvPr/>
        </p:nvSpPr>
        <p:spPr>
          <a:xfrm>
            <a:off x="838200" y="2958942"/>
            <a:ext cx="9509296" cy="3899058"/>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r>
              <a:rPr lang="en-US" altLang="ar-PS" dirty="0" err="1"/>
              <a:t>math.floor</a:t>
            </a:r>
            <a:r>
              <a:rPr lang="en-US" altLang="ar-PS" dirty="0"/>
              <a:t> (</a:t>
            </a:r>
            <a:r>
              <a:rPr lang="en-US" altLang="ar-PS" dirty="0">
                <a:sym typeface="Symbol" panose="05050102010706020507" pitchFamily="18" charset="2"/>
              </a:rPr>
              <a:t>– </a:t>
            </a:r>
            <a:r>
              <a:rPr lang="en-US" altLang="ar-PS" dirty="0"/>
              <a:t>1.95)  = </a:t>
            </a:r>
            <a:r>
              <a:rPr lang="en-US" altLang="ar-PS" dirty="0">
                <a:sym typeface="Symbol" panose="05050102010706020507" pitchFamily="18" charset="2"/>
              </a:rPr>
              <a:t> – </a:t>
            </a:r>
            <a:r>
              <a:rPr lang="en-US" altLang="ar-PS" dirty="0"/>
              <a:t>1.95</a:t>
            </a:r>
            <a:r>
              <a:rPr lang="en-US" altLang="ar-PS" dirty="0">
                <a:sym typeface="Symbol" panose="05050102010706020507" pitchFamily="18" charset="2"/>
              </a:rPr>
              <a:t> </a:t>
            </a:r>
            <a:r>
              <a:rPr lang="en-US" altLang="ar-PS" dirty="0"/>
              <a:t>evaluates to </a:t>
            </a:r>
            <a:r>
              <a:rPr lang="en-US" altLang="ar-PS" dirty="0">
                <a:sym typeface="Symbol" panose="05050102010706020507" pitchFamily="18" charset="2"/>
              </a:rPr>
              <a:t>– </a:t>
            </a:r>
            <a:r>
              <a:rPr lang="en-US" altLang="ar-PS" dirty="0"/>
              <a:t>2</a:t>
            </a:r>
          </a:p>
          <a:p>
            <a:pPr algn="l" rtl="0"/>
            <a:r>
              <a:rPr lang="en-US" altLang="ar-PS" dirty="0" err="1"/>
              <a:t>math.floor</a:t>
            </a:r>
            <a:r>
              <a:rPr lang="en-US" altLang="ar-PS" dirty="0"/>
              <a:t> (1.95) evaluates to 1</a:t>
            </a:r>
          </a:p>
          <a:p>
            <a:pPr algn="l" rtl="0"/>
            <a:r>
              <a:rPr lang="en-US" altLang="ar-PS" dirty="0" err="1"/>
              <a:t>math.floor</a:t>
            </a:r>
            <a:r>
              <a:rPr lang="en-US" altLang="ar-PS" dirty="0"/>
              <a:t> (1.0) evaluates to 1</a:t>
            </a:r>
          </a:p>
          <a:p>
            <a:pPr algn="l" rtl="0"/>
            <a:r>
              <a:rPr lang="en-US" altLang="ar-PS" dirty="0" err="1"/>
              <a:t>math.floor</a:t>
            </a:r>
            <a:r>
              <a:rPr lang="en-US" altLang="ar-PS" dirty="0"/>
              <a:t> (</a:t>
            </a:r>
            <a:r>
              <a:rPr lang="en-US" altLang="ar-PS" dirty="0">
                <a:sym typeface="Symbol" panose="05050102010706020507" pitchFamily="18" charset="2"/>
              </a:rPr>
              <a:t>– </a:t>
            </a:r>
            <a:r>
              <a:rPr lang="en-US" altLang="ar-PS" dirty="0"/>
              <a:t>2.05) evaluates to </a:t>
            </a:r>
            <a:r>
              <a:rPr lang="en-US" altLang="ar-PS" dirty="0">
                <a:sym typeface="Symbol" panose="05050102010706020507" pitchFamily="18" charset="2"/>
              </a:rPr>
              <a:t>– </a:t>
            </a:r>
            <a:r>
              <a:rPr lang="en-US" altLang="ar-PS" dirty="0"/>
              <a:t>3</a:t>
            </a:r>
          </a:p>
          <a:p>
            <a:pPr algn="l" rtl="0"/>
            <a:r>
              <a:rPr lang="en-US" altLang="ar-PS" dirty="0" err="1"/>
              <a:t>math.floor</a:t>
            </a:r>
            <a:r>
              <a:rPr lang="en-US" altLang="ar-PS" dirty="0"/>
              <a:t> (</a:t>
            </a:r>
            <a:r>
              <a:rPr lang="en-US" altLang="ar-PS" dirty="0">
                <a:sym typeface="Symbol" panose="05050102010706020507" pitchFamily="18" charset="2"/>
              </a:rPr>
              <a:t>– </a:t>
            </a:r>
            <a:r>
              <a:rPr lang="en-US" altLang="ar-PS" dirty="0"/>
              <a:t>2.55) evaluates to </a:t>
            </a:r>
            <a:r>
              <a:rPr lang="en-US" altLang="ar-PS" dirty="0">
                <a:sym typeface="Symbol" panose="05050102010706020507" pitchFamily="18" charset="2"/>
              </a:rPr>
              <a:t>– </a:t>
            </a:r>
            <a:r>
              <a:rPr lang="en-US" altLang="ar-PS" dirty="0"/>
              <a:t>3</a:t>
            </a:r>
          </a:p>
          <a:p>
            <a:pPr algn="l" rtl="0"/>
            <a:r>
              <a:rPr lang="en-US" altLang="ar-PS" dirty="0"/>
              <a:t>The floor is the integer value "underneath" the number unless it is a whole number</a:t>
            </a:r>
          </a:p>
        </p:txBody>
      </p:sp>
      <p:cxnSp>
        <p:nvCxnSpPr>
          <p:cNvPr id="8" name="Straight Arrow Connector 7">
            <a:extLst>
              <a:ext uri="{FF2B5EF4-FFF2-40B4-BE49-F238E27FC236}">
                <a16:creationId xmlns:a16="http://schemas.microsoft.com/office/drawing/2014/main" id="{7DA632EA-1C4E-9B7B-AD6E-0B53AF5E7B74}"/>
              </a:ext>
            </a:extLst>
          </p:cNvPr>
          <p:cNvCxnSpPr>
            <a:cxnSpLocks/>
          </p:cNvCxnSpPr>
          <p:nvPr/>
        </p:nvCxnSpPr>
        <p:spPr>
          <a:xfrm>
            <a:off x="10151786" y="4696365"/>
            <a:ext cx="1037612"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9B0359B-BCC1-45DB-A55E-7ADE79E491D5}"/>
              </a:ext>
            </a:extLst>
          </p:cNvPr>
          <p:cNvCxnSpPr/>
          <p:nvPr/>
        </p:nvCxnSpPr>
        <p:spPr>
          <a:xfrm>
            <a:off x="10015923" y="2690603"/>
            <a:ext cx="1214493"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A2BCE87-2613-9E41-843B-B1D1596781EC}"/>
              </a:ext>
            </a:extLst>
          </p:cNvPr>
          <p:cNvCxnSpPr>
            <a:cxnSpLocks/>
          </p:cNvCxnSpPr>
          <p:nvPr/>
        </p:nvCxnSpPr>
        <p:spPr>
          <a:xfrm flipV="1">
            <a:off x="10151786" y="4888390"/>
            <a:ext cx="1037612" cy="20081"/>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5C2F062-AE5A-5F2A-BE05-393DCBFE8E34}"/>
              </a:ext>
            </a:extLst>
          </p:cNvPr>
          <p:cNvCxnSpPr>
            <a:cxnSpLocks/>
          </p:cNvCxnSpPr>
          <p:nvPr/>
        </p:nvCxnSpPr>
        <p:spPr>
          <a:xfrm flipV="1">
            <a:off x="10151786" y="5080415"/>
            <a:ext cx="1037612" cy="2165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CE55373-2BA7-43D4-D637-BC0CAE91D53C}"/>
              </a:ext>
            </a:extLst>
          </p:cNvPr>
          <p:cNvCxnSpPr/>
          <p:nvPr/>
        </p:nvCxnSpPr>
        <p:spPr>
          <a:xfrm>
            <a:off x="9974905" y="3135828"/>
            <a:ext cx="1214493"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B5615BB-32C3-1EA4-93D0-39E669F32B98}"/>
              </a:ext>
            </a:extLst>
          </p:cNvPr>
          <p:cNvSpPr txBox="1"/>
          <p:nvPr/>
        </p:nvSpPr>
        <p:spPr>
          <a:xfrm>
            <a:off x="9403188" y="2528333"/>
            <a:ext cx="919255" cy="2831544"/>
          </a:xfrm>
          <a:prstGeom prst="rect">
            <a:avLst/>
          </a:prstGeom>
          <a:noFill/>
        </p:spPr>
        <p:txBody>
          <a:bodyPr wrap="square" rtlCol="1">
            <a:spAutoFit/>
          </a:bodyPr>
          <a:lstStyle/>
          <a:p>
            <a:r>
              <a:rPr lang="en-US" altLang="ar-PS" dirty="0"/>
              <a:t>1.95</a:t>
            </a:r>
          </a:p>
          <a:p>
            <a:endParaRPr lang="en-US" altLang="ar-PS" sz="800" dirty="0"/>
          </a:p>
          <a:p>
            <a:r>
              <a:rPr lang="en-US" altLang="ar-PS" dirty="0"/>
              <a:t>1.0</a:t>
            </a:r>
          </a:p>
          <a:p>
            <a:endParaRPr lang="en-US" altLang="ar-PS" dirty="0"/>
          </a:p>
          <a:p>
            <a:endParaRPr lang="en-US" altLang="ar-PS" dirty="0"/>
          </a:p>
          <a:p>
            <a:endParaRPr lang="en-US" altLang="ar-PS" dirty="0"/>
          </a:p>
          <a:p>
            <a:endParaRPr lang="en-US" altLang="ar-PS" sz="800" dirty="0"/>
          </a:p>
          <a:p>
            <a:endParaRPr lang="en-US" altLang="ar-PS" dirty="0"/>
          </a:p>
          <a:p>
            <a:r>
              <a:rPr lang="en-US" altLang="ar-PS" dirty="0">
                <a:sym typeface="Symbol" panose="05050102010706020507" pitchFamily="18" charset="2"/>
              </a:rPr>
              <a:t>– </a:t>
            </a:r>
            <a:r>
              <a:rPr lang="en-US" altLang="ar-PS" dirty="0"/>
              <a:t>1.95</a:t>
            </a:r>
          </a:p>
          <a:p>
            <a:r>
              <a:rPr lang="en-US" altLang="ar-PS" dirty="0">
                <a:sym typeface="Symbol" panose="05050102010706020507" pitchFamily="18" charset="2"/>
              </a:rPr>
              <a:t>– </a:t>
            </a:r>
            <a:r>
              <a:rPr lang="en-US" altLang="ar-PS" dirty="0"/>
              <a:t>2.05</a:t>
            </a:r>
          </a:p>
          <a:p>
            <a:r>
              <a:rPr lang="en-US" altLang="ar-PS" dirty="0">
                <a:sym typeface="Symbol" panose="05050102010706020507" pitchFamily="18" charset="2"/>
              </a:rPr>
              <a:t>– </a:t>
            </a:r>
            <a:r>
              <a:rPr lang="en-US" altLang="ar-PS" dirty="0"/>
              <a:t>2.55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4">
            <a:extLst>
              <a:ext uri="{FF2B5EF4-FFF2-40B4-BE49-F238E27FC236}">
                <a16:creationId xmlns:a16="http://schemas.microsoft.com/office/drawing/2014/main" id="{CE0AAE31-DD01-CBBD-99C9-BFD1ED095EB2}"/>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2DE3EB8D-A944-4945-89B2-7A8CDC005ECE}" type="slidenum">
              <a:rPr lang="en-US" altLang="en-US" sz="1400"/>
              <a:pPr>
                <a:spcBef>
                  <a:spcPct val="0"/>
                </a:spcBef>
                <a:buClrTx/>
                <a:buSzTx/>
                <a:buFontTx/>
                <a:buNone/>
              </a:pPr>
              <a:t>19</a:t>
            </a:fld>
            <a:endParaRPr lang="en-US" altLang="en-US" sz="1400"/>
          </a:p>
        </p:txBody>
      </p:sp>
      <p:sp>
        <p:nvSpPr>
          <p:cNvPr id="24580" name="Rectangle 6">
            <a:extLst>
              <a:ext uri="{FF2B5EF4-FFF2-40B4-BE49-F238E27FC236}">
                <a16:creationId xmlns:a16="http://schemas.microsoft.com/office/drawing/2014/main" id="{D78C95DB-CA50-36AD-BF21-D1FFE97D9818}"/>
              </a:ext>
            </a:extLst>
          </p:cNvPr>
          <p:cNvSpPr>
            <a:spLocks noChangeArrowheads="1"/>
          </p:cNvSpPr>
          <p:nvPr/>
        </p:nvSpPr>
        <p:spPr bwMode="auto">
          <a:xfrm>
            <a:off x="1524001" y="-169277"/>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pic>
        <p:nvPicPr>
          <p:cNvPr id="3" name="Picture 2">
            <a:extLst>
              <a:ext uri="{FF2B5EF4-FFF2-40B4-BE49-F238E27FC236}">
                <a16:creationId xmlns:a16="http://schemas.microsoft.com/office/drawing/2014/main" id="{CCCF9699-FA15-EE4C-B7DA-47D429A3D0F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34515" y="1163105"/>
            <a:ext cx="9520236" cy="1730953"/>
          </a:xfrm>
          <a:prstGeom prst="rect">
            <a:avLst/>
          </a:prstGeom>
        </p:spPr>
      </p:pic>
      <p:sp>
        <p:nvSpPr>
          <p:cNvPr id="4" name="Rectangle 2">
            <a:extLst>
              <a:ext uri="{FF2B5EF4-FFF2-40B4-BE49-F238E27FC236}">
                <a16:creationId xmlns:a16="http://schemas.microsoft.com/office/drawing/2014/main" id="{DEBAFE46-F543-9EF2-697D-C6B1AD20C759}"/>
              </a:ext>
            </a:extLst>
          </p:cNvPr>
          <p:cNvSpPr txBox="1">
            <a:spLocks noChangeArrowheads="1"/>
          </p:cNvSpPr>
          <p:nvPr/>
        </p:nvSpPr>
        <p:spPr>
          <a:xfrm>
            <a:off x="1981199" y="1"/>
            <a:ext cx="8686799"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The % Operator = Modulo Operator</a:t>
            </a:r>
          </a:p>
        </p:txBody>
      </p:sp>
      <p:sp>
        <p:nvSpPr>
          <p:cNvPr id="7" name="Rectangle 3">
            <a:extLst>
              <a:ext uri="{FF2B5EF4-FFF2-40B4-BE49-F238E27FC236}">
                <a16:creationId xmlns:a16="http://schemas.microsoft.com/office/drawing/2014/main" id="{21E0A0A7-6BDB-4903-4F1A-D0FFE73DAA33}"/>
              </a:ext>
            </a:extLst>
          </p:cNvPr>
          <p:cNvSpPr>
            <a:spLocks noGrp="1" noChangeArrowheads="1"/>
          </p:cNvSpPr>
          <p:nvPr>
            <p:ph idx="1"/>
          </p:nvPr>
        </p:nvSpPr>
        <p:spPr>
          <a:xfrm>
            <a:off x="770280" y="2968140"/>
            <a:ext cx="11163279" cy="2876550"/>
          </a:xfrm>
          <a:noFill/>
        </p:spPr>
        <p:txBody>
          <a:bodyPr/>
          <a:lstStyle/>
          <a:p>
            <a:pPr marL="0" indent="0" algn="l" rtl="0">
              <a:spcBef>
                <a:spcPct val="0"/>
              </a:spcBef>
              <a:buNone/>
            </a:pPr>
            <a:r>
              <a:rPr lang="en-US" altLang="en-US" sz="2600" dirty="0"/>
              <a:t>For example, </a:t>
            </a:r>
            <a:r>
              <a:rPr lang="en-US" altLang="en-US" sz="2600" dirty="0">
                <a:solidFill>
                  <a:srgbClr val="C00000"/>
                </a:solidFill>
              </a:rPr>
              <a:t>an even number % 2 is always 0 </a:t>
            </a:r>
            <a:r>
              <a:rPr lang="en-US" altLang="en-US" sz="2600" dirty="0"/>
              <a:t>and </a:t>
            </a:r>
            <a:r>
              <a:rPr lang="en-US" altLang="en-US" sz="2600" dirty="0">
                <a:solidFill>
                  <a:srgbClr val="0070C0"/>
                </a:solidFill>
              </a:rPr>
              <a:t>an odd number % 2 is always 1. </a:t>
            </a:r>
            <a:r>
              <a:rPr lang="en-US" altLang="en-US" sz="2600" dirty="0"/>
              <a:t>So, you can determine whether a number is even or odd. </a:t>
            </a:r>
          </a:p>
          <a:p>
            <a:pPr marL="0" indent="0" algn="l" rtl="0">
              <a:spcBef>
                <a:spcPct val="0"/>
              </a:spcBef>
              <a:buNone/>
            </a:pPr>
            <a:r>
              <a:rPr lang="en-US" altLang="en-US" dirty="0">
                <a:solidFill>
                  <a:schemeClr val="accent5">
                    <a:lumMod val="75000"/>
                  </a:schemeClr>
                </a:solidFill>
              </a:rPr>
              <a:t>Suppose today is Saturday </a:t>
            </a:r>
            <a:r>
              <a:rPr lang="en-US" altLang="en-US" dirty="0"/>
              <a:t>and you and your friends are </a:t>
            </a:r>
            <a:r>
              <a:rPr lang="en-US" altLang="en-US" dirty="0">
                <a:solidFill>
                  <a:schemeClr val="accent4">
                    <a:lumMod val="75000"/>
                  </a:schemeClr>
                </a:solidFill>
              </a:rPr>
              <a:t>going to meet in 10 days</a:t>
            </a:r>
            <a:r>
              <a:rPr lang="en-US" altLang="en-US" dirty="0"/>
              <a:t>. </a:t>
            </a:r>
            <a:r>
              <a:rPr lang="en-US" altLang="en-US" u="sng" dirty="0"/>
              <a:t>What day is in 10 days? </a:t>
            </a:r>
            <a:r>
              <a:rPr lang="en-US" altLang="en-US" dirty="0">
                <a:solidFill>
                  <a:srgbClr val="FF0000"/>
                </a:solidFill>
              </a:rPr>
              <a:t>that day is Tuesday </a:t>
            </a:r>
            <a:r>
              <a:rPr lang="en-US" altLang="en-US" dirty="0"/>
              <a:t>using the expression: </a:t>
            </a:r>
          </a:p>
        </p:txBody>
      </p:sp>
      <p:sp>
        <p:nvSpPr>
          <p:cNvPr id="9" name="TextBox 8">
            <a:extLst>
              <a:ext uri="{FF2B5EF4-FFF2-40B4-BE49-F238E27FC236}">
                <a16:creationId xmlns:a16="http://schemas.microsoft.com/office/drawing/2014/main" id="{3391026B-459E-8626-4AAD-0C569EB71036}"/>
              </a:ext>
            </a:extLst>
          </p:cNvPr>
          <p:cNvSpPr txBox="1"/>
          <p:nvPr/>
        </p:nvSpPr>
        <p:spPr>
          <a:xfrm>
            <a:off x="10346241" y="2238445"/>
            <a:ext cx="1974975" cy="707886"/>
          </a:xfrm>
          <a:prstGeom prst="rect">
            <a:avLst/>
          </a:prstGeom>
          <a:noFill/>
        </p:spPr>
        <p:txBody>
          <a:bodyPr wrap="square">
            <a:spAutoFit/>
          </a:bodyPr>
          <a:lstStyle/>
          <a:p>
            <a:r>
              <a:rPr lang="en-US" altLang="en-US" sz="2000" dirty="0"/>
              <a:t>is very useful in programming. </a:t>
            </a:r>
            <a:endParaRPr lang="ar-PS" sz="2000" dirty="0"/>
          </a:p>
        </p:txBody>
      </p:sp>
      <p:graphicFrame>
        <p:nvGraphicFramePr>
          <p:cNvPr id="10" name="Object 6">
            <a:extLst>
              <a:ext uri="{FF2B5EF4-FFF2-40B4-BE49-F238E27FC236}">
                <a16:creationId xmlns:a16="http://schemas.microsoft.com/office/drawing/2014/main" id="{96122105-1BD5-17D9-DDE3-0E3FC3E8CCC8}"/>
              </a:ext>
            </a:extLst>
          </p:cNvPr>
          <p:cNvGraphicFramePr>
            <a:graphicFrameLocks noChangeAspect="1"/>
          </p:cNvGraphicFramePr>
          <p:nvPr>
            <p:extLst>
              <p:ext uri="{D42A27DB-BD31-4B8C-83A1-F6EECF244321}">
                <p14:modId xmlns:p14="http://schemas.microsoft.com/office/powerpoint/2010/main" val="1534044141"/>
              </p:ext>
            </p:extLst>
          </p:nvPr>
        </p:nvGraphicFramePr>
        <p:xfrm>
          <a:off x="1524001" y="4657960"/>
          <a:ext cx="8061325" cy="1846262"/>
        </p:xfrm>
        <a:graphic>
          <a:graphicData uri="http://schemas.openxmlformats.org/presentationml/2006/ole">
            <mc:AlternateContent xmlns:mc="http://schemas.openxmlformats.org/markup-compatibility/2006">
              <mc:Choice xmlns:v="urn:schemas-microsoft-com:vml" Requires="v">
                <p:oleObj name="Picture" r:id="rId3" imgW="4760669" imgH="1092660" progId="Word.Picture.8">
                  <p:embed/>
                </p:oleObj>
              </mc:Choice>
              <mc:Fallback>
                <p:oleObj name="Picture" r:id="rId3" imgW="4760669" imgH="1092660" progId="Word.Picture.8">
                  <p:embed/>
                  <p:pic>
                    <p:nvPicPr>
                      <p:cNvPr id="25607" name="Object 6">
                        <a:extLst>
                          <a:ext uri="{FF2B5EF4-FFF2-40B4-BE49-F238E27FC236}">
                            <a16:creationId xmlns:a16="http://schemas.microsoft.com/office/drawing/2014/main" id="{6291E134-B2A2-F36D-BA17-F25A20C981AF}"/>
                          </a:ext>
                        </a:extLst>
                      </p:cNvPr>
                      <p:cNvPicPr>
                        <a:picLocks noChangeAspect="1" noChangeArrowheads="1"/>
                      </p:cNvPicPr>
                      <p:nvPr/>
                    </p:nvPicPr>
                    <p:blipFill>
                      <a:blip r:embed="rId4"/>
                      <a:srcRect/>
                      <a:stretch>
                        <a:fillRect/>
                      </a:stretch>
                    </p:blipFill>
                    <p:spPr bwMode="auto">
                      <a:xfrm>
                        <a:off x="1524001" y="4657960"/>
                        <a:ext cx="8061325" cy="1846262"/>
                      </a:xfrm>
                      <a:prstGeom prst="rect">
                        <a:avLst/>
                      </a:prstGeom>
                      <a:noFill/>
                      <a:ln>
                        <a:noFill/>
                      </a:ln>
                    </p:spPr>
                  </p:pic>
                </p:oleObj>
              </mc:Fallback>
            </mc:AlternateContent>
          </a:graphicData>
        </a:graphic>
      </p:graphicFrame>
      <p:sp>
        <p:nvSpPr>
          <p:cNvPr id="11" name="TextBox 10">
            <a:extLst>
              <a:ext uri="{FF2B5EF4-FFF2-40B4-BE49-F238E27FC236}">
                <a16:creationId xmlns:a16="http://schemas.microsoft.com/office/drawing/2014/main" id="{CE6AD724-CA77-17C6-FC6C-C4E9E3065A8D}"/>
              </a:ext>
            </a:extLst>
          </p:cNvPr>
          <p:cNvSpPr txBox="1"/>
          <p:nvPr/>
        </p:nvSpPr>
        <p:spPr>
          <a:xfrm>
            <a:off x="10388066" y="4458834"/>
            <a:ext cx="1545493" cy="2031325"/>
          </a:xfrm>
          <a:prstGeom prst="rect">
            <a:avLst/>
          </a:prstGeom>
          <a:noFill/>
        </p:spPr>
        <p:txBody>
          <a:bodyPr wrap="square">
            <a:spAutoFit/>
          </a:bodyPr>
          <a:lstStyle/>
          <a:p>
            <a:r>
              <a:rPr lang="en-US" dirty="0"/>
              <a:t>1- Saturday</a:t>
            </a:r>
          </a:p>
          <a:p>
            <a:r>
              <a:rPr lang="en-US" dirty="0"/>
              <a:t>2- Sunday</a:t>
            </a:r>
          </a:p>
          <a:p>
            <a:r>
              <a:rPr lang="en-US" dirty="0"/>
              <a:t>3- Monday</a:t>
            </a:r>
          </a:p>
          <a:p>
            <a:r>
              <a:rPr lang="en-US" dirty="0"/>
              <a:t>4- Tuesday</a:t>
            </a:r>
          </a:p>
          <a:p>
            <a:r>
              <a:rPr lang="en-US" dirty="0"/>
              <a:t>5- Wednesday</a:t>
            </a:r>
          </a:p>
          <a:p>
            <a:r>
              <a:rPr lang="en-US" dirty="0"/>
              <a:t>6- Thursday</a:t>
            </a:r>
          </a:p>
          <a:p>
            <a:r>
              <a:rPr lang="en-US" dirty="0"/>
              <a:t>7- Friday</a:t>
            </a:r>
            <a:endParaRPr lang="ar-P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a:extLst>
              <a:ext uri="{FF2B5EF4-FFF2-40B4-BE49-F238E27FC236}">
                <a16:creationId xmlns:a16="http://schemas.microsoft.com/office/drawing/2014/main" id="{109F4008-4044-5215-CB97-0FBE0501A30B}"/>
              </a:ext>
            </a:extLst>
          </p:cNvPr>
          <p:cNvSpPr>
            <a:spLocks noGrp="1"/>
          </p:cNvSpPr>
          <p:nvPr>
            <p:ph idx="1"/>
          </p:nvPr>
        </p:nvSpPr>
        <p:spPr>
          <a:xfrm>
            <a:off x="719301" y="1393535"/>
            <a:ext cx="10753400" cy="2793923"/>
          </a:xfrm>
        </p:spPr>
        <p:txBody>
          <a:bodyPr/>
          <a:lstStyle/>
          <a:p>
            <a:pPr algn="l" rtl="0"/>
            <a:r>
              <a:rPr lang="en-US" altLang="ar-PS" dirty="0"/>
              <a:t>For positive values Modulo works as if performing Euclidian Division</a:t>
            </a:r>
          </a:p>
          <a:p>
            <a:pPr algn="l" rtl="0"/>
            <a:r>
              <a:rPr lang="en-US" altLang="ar-PS" dirty="0">
                <a:solidFill>
                  <a:srgbClr val="FF0000"/>
                </a:solidFill>
              </a:rPr>
              <a:t>37 % 5 evaluates to 2 </a:t>
            </a:r>
            <a:r>
              <a:rPr lang="en-US" altLang="ar-PS" dirty="0"/>
              <a:t> because    </a:t>
            </a:r>
            <a:r>
              <a:rPr lang="en-US" altLang="ar-PS" dirty="0">
                <a:solidFill>
                  <a:schemeClr val="accent5">
                    <a:lumMod val="75000"/>
                  </a:schemeClr>
                </a:solidFill>
              </a:rPr>
              <a:t>37 / 5 is 7 </a:t>
            </a:r>
            <a:r>
              <a:rPr lang="en-US" altLang="ar-PS" dirty="0"/>
              <a:t>remainder 2</a:t>
            </a:r>
          </a:p>
          <a:p>
            <a:pPr algn="l" rtl="0"/>
            <a:r>
              <a:rPr lang="en-US" altLang="ar-PS" dirty="0"/>
              <a:t>But with negative values?</a:t>
            </a:r>
          </a:p>
          <a:p>
            <a:pPr algn="l" rtl="0"/>
            <a:r>
              <a:rPr lang="en-US" altLang="ar-PS" dirty="0">
                <a:solidFill>
                  <a:srgbClr val="FF0000"/>
                </a:solidFill>
              </a:rPr>
              <a:t>37 % -5 evaluates to -3 </a:t>
            </a:r>
            <a:r>
              <a:rPr lang="en-US" altLang="ar-PS" dirty="0"/>
              <a:t>even though    </a:t>
            </a:r>
            <a:r>
              <a:rPr lang="en-US" altLang="ar-PS" dirty="0">
                <a:solidFill>
                  <a:schemeClr val="accent5">
                    <a:lumMod val="75000"/>
                  </a:schemeClr>
                </a:solidFill>
              </a:rPr>
              <a:t>37 / - 5 is -7 </a:t>
            </a:r>
            <a:r>
              <a:rPr lang="en-US" altLang="ar-PS" dirty="0"/>
              <a:t>remainder -2</a:t>
            </a:r>
          </a:p>
          <a:p>
            <a:pPr algn="l" rtl="0"/>
            <a:r>
              <a:rPr lang="en-US" altLang="ar-PS" dirty="0"/>
              <a:t>But recall, floor division …</a:t>
            </a:r>
          </a:p>
        </p:txBody>
      </p:sp>
      <p:sp>
        <p:nvSpPr>
          <p:cNvPr id="26628" name="Slide Number Placeholder 3">
            <a:extLst>
              <a:ext uri="{FF2B5EF4-FFF2-40B4-BE49-F238E27FC236}">
                <a16:creationId xmlns:a16="http://schemas.microsoft.com/office/drawing/2014/main" id="{3B7788CB-452B-AB57-2EA1-DEB34D3E678B}"/>
              </a:ext>
            </a:extLst>
          </p:cNvPr>
          <p:cNvSpPr>
            <a:spLocks noGrp="1"/>
          </p:cNvSpPr>
          <p:nvPr>
            <p:ph type="sldNum" sz="quarter" idx="12"/>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B4B51784-B577-46E2-A5B6-EF2B6E827D26}" type="slidenum">
              <a:rPr lang="en-US" altLang="en-US" sz="1400"/>
              <a:pPr/>
              <a:t>20</a:t>
            </a:fld>
            <a:endParaRPr lang="en-US" altLang="en-US" sz="1400"/>
          </a:p>
        </p:txBody>
      </p:sp>
      <p:sp>
        <p:nvSpPr>
          <p:cNvPr id="2" name="Rectangle 2">
            <a:extLst>
              <a:ext uri="{FF2B5EF4-FFF2-40B4-BE49-F238E27FC236}">
                <a16:creationId xmlns:a16="http://schemas.microsoft.com/office/drawing/2014/main" id="{BDC844BD-9908-42F0-8628-99B4BDFEF8CF}"/>
              </a:ext>
            </a:extLst>
          </p:cNvPr>
          <p:cNvSpPr txBox="1">
            <a:spLocks noChangeArrowheads="1"/>
          </p:cNvSpPr>
          <p:nvPr/>
        </p:nvSpPr>
        <p:spPr>
          <a:xfrm>
            <a:off x="1981199" y="1"/>
            <a:ext cx="8686799"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ar-PS" b="1" dirty="0">
                <a:solidFill>
                  <a:srgbClr val="C00000"/>
                </a:solidFill>
              </a:rPr>
              <a:t>More on the Modulo Operator</a:t>
            </a:r>
            <a:endParaRPr lang="en-US" altLang="en-US" b="1" dirty="0">
              <a:solidFill>
                <a:srgbClr val="C00000"/>
              </a:solidFill>
            </a:endParaRPr>
          </a:p>
        </p:txBody>
      </p:sp>
      <p:sp>
        <p:nvSpPr>
          <p:cNvPr id="4" name="TextBox 3">
            <a:extLst>
              <a:ext uri="{FF2B5EF4-FFF2-40B4-BE49-F238E27FC236}">
                <a16:creationId xmlns:a16="http://schemas.microsoft.com/office/drawing/2014/main" id="{320CB499-C313-0580-BF2A-5F4555130CF5}"/>
              </a:ext>
            </a:extLst>
          </p:cNvPr>
          <p:cNvSpPr txBox="1"/>
          <p:nvPr/>
        </p:nvSpPr>
        <p:spPr>
          <a:xfrm>
            <a:off x="719299" y="4043480"/>
            <a:ext cx="9409226" cy="2246769"/>
          </a:xfrm>
          <a:prstGeom prst="rect">
            <a:avLst/>
          </a:prstGeom>
          <a:noFill/>
        </p:spPr>
        <p:txBody>
          <a:bodyPr wrap="square">
            <a:spAutoFit/>
          </a:bodyPr>
          <a:lstStyle/>
          <a:p>
            <a:pPr algn="l" rtl="0"/>
            <a:r>
              <a:rPr lang="en-US" altLang="ar-PS" sz="2800" dirty="0"/>
              <a:t>Recall, </a:t>
            </a:r>
            <a:r>
              <a:rPr lang="en-US" altLang="ar-PS" sz="2800" dirty="0">
                <a:solidFill>
                  <a:schemeClr val="accent5">
                    <a:lumMod val="75000"/>
                  </a:schemeClr>
                </a:solidFill>
              </a:rPr>
              <a:t>37 // -5 evaluates to -8 </a:t>
            </a:r>
            <a:r>
              <a:rPr lang="en-US" altLang="ar-PS" sz="2800" dirty="0"/>
              <a:t>in Python due to floor division.</a:t>
            </a:r>
          </a:p>
          <a:p>
            <a:pPr algn="l" rtl="0"/>
            <a:r>
              <a:rPr lang="en-US" altLang="ar-PS" sz="2800" dirty="0"/>
              <a:t>So </a:t>
            </a:r>
            <a:r>
              <a:rPr lang="en-US" altLang="ar-PS" sz="2800" dirty="0">
                <a:solidFill>
                  <a:srgbClr val="C00000"/>
                </a:solidFill>
              </a:rPr>
              <a:t>-5 * -8 evaluates to 40</a:t>
            </a:r>
            <a:r>
              <a:rPr lang="en-US" altLang="ar-PS" sz="2800" dirty="0"/>
              <a:t>, So what do we need to add to  -5 * -8 to get 37?           </a:t>
            </a:r>
            <a:r>
              <a:rPr lang="en-US" altLang="ar-PS" sz="2800" dirty="0">
                <a:solidFill>
                  <a:srgbClr val="C00000"/>
                </a:solidFill>
              </a:rPr>
              <a:t> -3       </a:t>
            </a:r>
            <a:r>
              <a:rPr lang="en-US" altLang="ar-PS" sz="2800" dirty="0"/>
              <a:t>!!!! Ah-Ha!!!!</a:t>
            </a:r>
          </a:p>
          <a:p>
            <a:pPr algn="l" rtl="0"/>
            <a:r>
              <a:rPr lang="en-US" altLang="ar-PS" sz="2800" dirty="0"/>
              <a:t>"The floor division and modulo operators are connected by the following identity:    x == (x // y) * y + ( x % y) </a:t>
            </a:r>
          </a:p>
        </p:txBody>
      </p:sp>
      <p:pic>
        <p:nvPicPr>
          <p:cNvPr id="1026" name="Picture 2" descr="Smart light bulb mascot. symbol for education, study. smart symbol.  thinking lamp | Premium Vector">
            <a:extLst>
              <a:ext uri="{FF2B5EF4-FFF2-40B4-BE49-F238E27FC236}">
                <a16:creationId xmlns:a16="http://schemas.microsoft.com/office/drawing/2014/main" id="{E9577D5D-A34D-0593-20A9-E70F0DD3D4C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96478" y="4187459"/>
            <a:ext cx="2246769" cy="22467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a:extLst>
              <a:ext uri="{FF2B5EF4-FFF2-40B4-BE49-F238E27FC236}">
                <a16:creationId xmlns:a16="http://schemas.microsoft.com/office/drawing/2014/main" id="{26D5A2DD-D251-4755-0FE8-210B1DED82A9}"/>
              </a:ext>
            </a:extLst>
          </p:cNvPr>
          <p:cNvSpPr>
            <a:spLocks noGrp="1" noChangeArrowheads="1"/>
          </p:cNvSpPr>
          <p:nvPr>
            <p:ph idx="1"/>
          </p:nvPr>
        </p:nvSpPr>
        <p:spPr>
          <a:xfrm>
            <a:off x="1218565" y="1140695"/>
            <a:ext cx="10577772" cy="679543"/>
          </a:xfrm>
          <a:noFill/>
        </p:spPr>
        <p:txBody>
          <a:bodyPr>
            <a:normAutofit/>
          </a:bodyPr>
          <a:lstStyle/>
          <a:p>
            <a:pPr marL="0" indent="0" algn="l" rtl="0">
              <a:spcBef>
                <a:spcPct val="0"/>
              </a:spcBef>
              <a:buNone/>
            </a:pPr>
            <a:r>
              <a:rPr lang="en-US" altLang="en-US" dirty="0"/>
              <a:t>Write a program that obtains hours and minutes from seconds. </a:t>
            </a:r>
          </a:p>
        </p:txBody>
      </p:sp>
      <p:sp>
        <p:nvSpPr>
          <p:cNvPr id="28674" name="Slide Number Placeholder 4">
            <a:extLst>
              <a:ext uri="{FF2B5EF4-FFF2-40B4-BE49-F238E27FC236}">
                <a16:creationId xmlns:a16="http://schemas.microsoft.com/office/drawing/2014/main" id="{5D4E50D2-85B7-7366-3683-B7350D4B8F47}"/>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5C9DEBD9-C384-4809-96DB-4F0B04A34755}" type="slidenum">
              <a:rPr lang="en-US" altLang="en-US" sz="1400"/>
              <a:pPr>
                <a:spcBef>
                  <a:spcPct val="0"/>
                </a:spcBef>
                <a:buClrTx/>
                <a:buSzTx/>
                <a:buFontTx/>
                <a:buNone/>
              </a:pPr>
              <a:t>21</a:t>
            </a:fld>
            <a:endParaRPr lang="en-US" altLang="en-US" sz="1400"/>
          </a:p>
        </p:txBody>
      </p:sp>
      <p:sp>
        <p:nvSpPr>
          <p:cNvPr id="28677" name="Rectangle 4">
            <a:extLst>
              <a:ext uri="{FF2B5EF4-FFF2-40B4-BE49-F238E27FC236}">
                <a16:creationId xmlns:a16="http://schemas.microsoft.com/office/drawing/2014/main" id="{DA66FFAC-8EE0-F195-4034-7CFC187B2761}"/>
              </a:ext>
            </a:extLst>
          </p:cNvPr>
          <p:cNvSpPr>
            <a:spLocks noChangeArrowheads="1"/>
          </p:cNvSpPr>
          <p:nvPr/>
        </p:nvSpPr>
        <p:spPr bwMode="auto">
          <a:xfrm>
            <a:off x="3714750" y="2881313"/>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 name="Rectangle 2">
            <a:extLst>
              <a:ext uri="{FF2B5EF4-FFF2-40B4-BE49-F238E27FC236}">
                <a16:creationId xmlns:a16="http://schemas.microsoft.com/office/drawing/2014/main" id="{9E32963C-EF23-ED2D-F1BD-73D078DD6E20}"/>
              </a:ext>
            </a:extLst>
          </p:cNvPr>
          <p:cNvSpPr txBox="1">
            <a:spLocks noChangeArrowheads="1"/>
          </p:cNvSpPr>
          <p:nvPr/>
        </p:nvSpPr>
        <p:spPr>
          <a:xfrm>
            <a:off x="1981199" y="1"/>
            <a:ext cx="7187201"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Problem: Displaying Time</a:t>
            </a:r>
          </a:p>
        </p:txBody>
      </p:sp>
      <p:pic>
        <p:nvPicPr>
          <p:cNvPr id="4" name="Picture 3">
            <a:extLst>
              <a:ext uri="{FF2B5EF4-FFF2-40B4-BE49-F238E27FC236}">
                <a16:creationId xmlns:a16="http://schemas.microsoft.com/office/drawing/2014/main" id="{0DB775C9-264D-51E0-7C30-0E468188839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180160" y="1663030"/>
            <a:ext cx="9290325" cy="4875882"/>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a:extLst>
              <a:ext uri="{FF2B5EF4-FFF2-40B4-BE49-F238E27FC236}">
                <a16:creationId xmlns:a16="http://schemas.microsoft.com/office/drawing/2014/main" id="{2516FB6A-3919-2168-F91F-F2A7CF6B8756}"/>
              </a:ext>
            </a:extLst>
          </p:cNvPr>
          <p:cNvSpPr>
            <a:spLocks noGrp="1" noChangeArrowheads="1"/>
          </p:cNvSpPr>
          <p:nvPr>
            <p:ph idx="1"/>
          </p:nvPr>
        </p:nvSpPr>
        <p:spPr>
          <a:xfrm>
            <a:off x="1218522" y="1304192"/>
            <a:ext cx="10292539" cy="1709925"/>
          </a:xfrm>
          <a:noFill/>
        </p:spPr>
        <p:txBody>
          <a:bodyPr>
            <a:normAutofit/>
          </a:bodyPr>
          <a:lstStyle/>
          <a:p>
            <a:pPr marL="0" indent="0" algn="l" rtl="0">
              <a:spcAft>
                <a:spcPct val="25000"/>
              </a:spcAft>
              <a:buNone/>
            </a:pPr>
            <a:r>
              <a:rPr lang="en-US" altLang="en-US" dirty="0"/>
              <a:t>When a variable is assigned a value that is too large (</a:t>
            </a:r>
            <a:r>
              <a:rPr lang="en-US" altLang="en-US" i="1" dirty="0"/>
              <a:t>in size</a:t>
            </a:r>
            <a:r>
              <a:rPr lang="en-US" altLang="en-US" dirty="0"/>
              <a:t>) to be stored, it causes </a:t>
            </a:r>
            <a:r>
              <a:rPr lang="en-US" altLang="en-US" i="1" dirty="0">
                <a:solidFill>
                  <a:srgbClr val="C00000"/>
                </a:solidFill>
              </a:rPr>
              <a:t>overflow</a:t>
            </a:r>
            <a:r>
              <a:rPr lang="en-US" altLang="en-US" dirty="0"/>
              <a:t>. For example, executing the following statement causes </a:t>
            </a:r>
            <a:r>
              <a:rPr lang="en-US" altLang="en-US" i="1" dirty="0"/>
              <a:t>overflow</a:t>
            </a:r>
            <a:r>
              <a:rPr lang="en-US" altLang="en-US" dirty="0"/>
              <a:t>. </a:t>
            </a:r>
          </a:p>
        </p:txBody>
      </p:sp>
      <p:sp>
        <p:nvSpPr>
          <p:cNvPr id="29698" name="Slide Number Placeholder 4">
            <a:extLst>
              <a:ext uri="{FF2B5EF4-FFF2-40B4-BE49-F238E27FC236}">
                <a16:creationId xmlns:a16="http://schemas.microsoft.com/office/drawing/2014/main" id="{BC98CC8B-9A4B-6589-469A-7D7882873FF6}"/>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C5DA9226-54A5-48CF-AFBC-F1C100B59892}" type="slidenum">
              <a:rPr lang="en-US" altLang="en-US" sz="1400"/>
              <a:pPr>
                <a:spcBef>
                  <a:spcPct val="0"/>
                </a:spcBef>
                <a:buClrTx/>
                <a:buSzTx/>
                <a:buFontTx/>
                <a:buNone/>
              </a:pPr>
              <a:t>22</a:t>
            </a:fld>
            <a:endParaRPr lang="en-US" altLang="en-US" sz="1400"/>
          </a:p>
        </p:txBody>
      </p:sp>
      <p:sp>
        <p:nvSpPr>
          <p:cNvPr id="2" name="Rectangle 2">
            <a:extLst>
              <a:ext uri="{FF2B5EF4-FFF2-40B4-BE49-F238E27FC236}">
                <a16:creationId xmlns:a16="http://schemas.microsoft.com/office/drawing/2014/main" id="{B13A6941-56B9-C674-7463-E6A24E25B472}"/>
              </a:ext>
            </a:extLst>
          </p:cNvPr>
          <p:cNvSpPr txBox="1">
            <a:spLocks noChangeArrowheads="1"/>
          </p:cNvSpPr>
          <p:nvPr/>
        </p:nvSpPr>
        <p:spPr>
          <a:xfrm>
            <a:off x="1981199" y="1"/>
            <a:ext cx="7187201"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Overflow and Underflow</a:t>
            </a:r>
          </a:p>
        </p:txBody>
      </p:sp>
      <p:pic>
        <p:nvPicPr>
          <p:cNvPr id="4" name="Picture 3">
            <a:extLst>
              <a:ext uri="{FF2B5EF4-FFF2-40B4-BE49-F238E27FC236}">
                <a16:creationId xmlns:a16="http://schemas.microsoft.com/office/drawing/2014/main" id="{2C96BB98-0000-46C4-EB45-9CC6100534E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2221067" y="2660369"/>
            <a:ext cx="7749866" cy="1651946"/>
          </a:xfrm>
          <a:prstGeom prst="rect">
            <a:avLst/>
          </a:prstGeom>
        </p:spPr>
      </p:pic>
      <p:sp>
        <p:nvSpPr>
          <p:cNvPr id="5" name="Rectangle: Rounded Corners 4">
            <a:extLst>
              <a:ext uri="{FF2B5EF4-FFF2-40B4-BE49-F238E27FC236}">
                <a16:creationId xmlns:a16="http://schemas.microsoft.com/office/drawing/2014/main" id="{9743764A-A277-7385-E82E-2829EBAD5F20}"/>
              </a:ext>
            </a:extLst>
          </p:cNvPr>
          <p:cNvSpPr/>
          <p:nvPr/>
        </p:nvSpPr>
        <p:spPr>
          <a:xfrm>
            <a:off x="2793170" y="3928265"/>
            <a:ext cx="6836090" cy="407537"/>
          </a:xfrm>
          <a:prstGeom prst="roundRect">
            <a:avLst>
              <a:gd name="adj" fmla="val 27023"/>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
        <p:nvSpPr>
          <p:cNvPr id="6" name="Rectangle 3">
            <a:extLst>
              <a:ext uri="{FF2B5EF4-FFF2-40B4-BE49-F238E27FC236}">
                <a16:creationId xmlns:a16="http://schemas.microsoft.com/office/drawing/2014/main" id="{D4906E9D-B65F-3F28-CDAB-F92C27F59EC5}"/>
              </a:ext>
            </a:extLst>
          </p:cNvPr>
          <p:cNvSpPr txBox="1">
            <a:spLocks noChangeArrowheads="1"/>
          </p:cNvSpPr>
          <p:nvPr/>
        </p:nvSpPr>
        <p:spPr>
          <a:xfrm>
            <a:off x="1045700" y="4811580"/>
            <a:ext cx="10638185" cy="1459390"/>
          </a:xfrm>
          <a:prstGeom prst="rect">
            <a:avLst/>
          </a:prstGeom>
          <a:noFill/>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Aft>
                <a:spcPct val="25000"/>
              </a:spcAft>
              <a:buFont typeface="Arial" panose="020B0604020202020204" pitchFamily="34" charset="0"/>
              <a:buNone/>
            </a:pPr>
            <a:r>
              <a:rPr lang="en-US" altLang="en-US" dirty="0"/>
              <a:t>When a floating-point number is too small (i.e., too close to zero) to be stored, it causes </a:t>
            </a:r>
            <a:r>
              <a:rPr lang="en-US" altLang="en-US" i="1" dirty="0">
                <a:solidFill>
                  <a:srgbClr val="C00000"/>
                </a:solidFill>
              </a:rPr>
              <a:t>underflow</a:t>
            </a:r>
            <a:r>
              <a:rPr lang="en-US" altLang="en-US" dirty="0"/>
              <a:t>. Python approximates it to zero. So normally you should not be concerned with underflow.</a:t>
            </a:r>
            <a:endParaRPr lang="en-US" altLang="en-US" sz="34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3">
            <a:extLst>
              <a:ext uri="{FF2B5EF4-FFF2-40B4-BE49-F238E27FC236}">
                <a16:creationId xmlns:a16="http://schemas.microsoft.com/office/drawing/2014/main" id="{DBCA6D2A-D4C9-D96C-A949-63CD5D01836D}"/>
              </a:ext>
            </a:extLst>
          </p:cNvPr>
          <p:cNvSpPr>
            <a:spLocks noGrp="1" noChangeArrowheads="1"/>
          </p:cNvSpPr>
          <p:nvPr>
            <p:ph idx="1"/>
          </p:nvPr>
        </p:nvSpPr>
        <p:spPr>
          <a:xfrm>
            <a:off x="988135" y="1510302"/>
            <a:ext cx="10599780" cy="3570113"/>
          </a:xfrm>
          <a:noFill/>
        </p:spPr>
        <p:txBody>
          <a:bodyPr/>
          <a:lstStyle/>
          <a:p>
            <a:pPr marL="0" indent="0" algn="just" rtl="0">
              <a:spcAft>
                <a:spcPct val="25000"/>
              </a:spcAft>
              <a:buNone/>
            </a:pPr>
            <a:r>
              <a:rPr lang="en-US" altLang="en-US" sz="3000" dirty="0">
                <a:cs typeface="Times New Roman" panose="02020603050405020304" pitchFamily="18" charset="0"/>
              </a:rPr>
              <a:t>Floating-point literals can also be specified in scientific notation, </a:t>
            </a:r>
          </a:p>
          <a:p>
            <a:pPr marL="0" indent="0" algn="just" rtl="0">
              <a:spcAft>
                <a:spcPct val="25000"/>
              </a:spcAft>
              <a:buNone/>
            </a:pPr>
            <a:r>
              <a:rPr lang="en-US" altLang="en-US" sz="3000" dirty="0">
                <a:solidFill>
                  <a:srgbClr val="C00000"/>
                </a:solidFill>
                <a:cs typeface="Times New Roman" panose="02020603050405020304" pitchFamily="18" charset="0"/>
              </a:rPr>
              <a:t>For example</a:t>
            </a:r>
            <a:r>
              <a:rPr lang="en-US" altLang="en-US" sz="3000" dirty="0">
                <a:cs typeface="Times New Roman" panose="02020603050405020304" pitchFamily="18" charset="0"/>
              </a:rPr>
              <a:t>, </a:t>
            </a:r>
            <a:r>
              <a:rPr lang="en-US" altLang="en-US" sz="3000" dirty="0">
                <a:solidFill>
                  <a:srgbClr val="002060"/>
                </a:solidFill>
                <a:cs typeface="Times New Roman" panose="02020603050405020304" pitchFamily="18" charset="0"/>
              </a:rPr>
              <a:t>1.23456e+2</a:t>
            </a:r>
            <a:r>
              <a:rPr lang="en-US" altLang="en-US" sz="3000" dirty="0">
                <a:cs typeface="Times New Roman" panose="02020603050405020304" pitchFamily="18" charset="0"/>
              </a:rPr>
              <a:t>, same as </a:t>
            </a:r>
            <a:r>
              <a:rPr lang="en-US" altLang="en-US" sz="3000" dirty="0">
                <a:solidFill>
                  <a:srgbClr val="002060"/>
                </a:solidFill>
                <a:cs typeface="Times New Roman" panose="02020603050405020304" pitchFamily="18" charset="0"/>
              </a:rPr>
              <a:t>1.23456e2</a:t>
            </a:r>
            <a:r>
              <a:rPr lang="en-US" altLang="en-US" sz="3000" dirty="0">
                <a:cs typeface="Times New Roman" panose="02020603050405020304" pitchFamily="18" charset="0"/>
              </a:rPr>
              <a:t>, is equivalent to </a:t>
            </a:r>
            <a:r>
              <a:rPr lang="en-US" altLang="en-US" sz="3000" dirty="0">
                <a:solidFill>
                  <a:srgbClr val="002060"/>
                </a:solidFill>
                <a:cs typeface="Times New Roman" panose="02020603050405020304" pitchFamily="18" charset="0"/>
              </a:rPr>
              <a:t>123.456</a:t>
            </a:r>
            <a:r>
              <a:rPr lang="en-US" altLang="en-US" sz="3000" dirty="0">
                <a:cs typeface="Times New Roman" panose="02020603050405020304" pitchFamily="18" charset="0"/>
              </a:rPr>
              <a:t>, </a:t>
            </a:r>
          </a:p>
          <a:p>
            <a:pPr marL="0" indent="0" algn="just" rtl="0">
              <a:spcAft>
                <a:spcPct val="25000"/>
              </a:spcAft>
              <a:buNone/>
            </a:pPr>
            <a:r>
              <a:rPr lang="en-US" altLang="en-US" sz="3000" dirty="0">
                <a:cs typeface="Times New Roman" panose="02020603050405020304" pitchFamily="18" charset="0"/>
              </a:rPr>
              <a:t>and </a:t>
            </a:r>
            <a:r>
              <a:rPr lang="en-US" altLang="en-US" sz="3000" dirty="0">
                <a:solidFill>
                  <a:srgbClr val="FF0000"/>
                </a:solidFill>
                <a:cs typeface="Times New Roman" panose="02020603050405020304" pitchFamily="18" charset="0"/>
              </a:rPr>
              <a:t>1.23456e–2</a:t>
            </a:r>
            <a:r>
              <a:rPr lang="en-US" altLang="en-US" sz="3000" dirty="0">
                <a:cs typeface="Times New Roman" panose="02020603050405020304" pitchFamily="18" charset="0"/>
              </a:rPr>
              <a:t> is equivalent to </a:t>
            </a:r>
            <a:r>
              <a:rPr lang="en-US" altLang="en-US" sz="3000" dirty="0">
                <a:solidFill>
                  <a:srgbClr val="FF0000"/>
                </a:solidFill>
                <a:cs typeface="Times New Roman" panose="02020603050405020304" pitchFamily="18" charset="0"/>
              </a:rPr>
              <a:t>0.0123456</a:t>
            </a:r>
            <a:r>
              <a:rPr lang="en-US" altLang="en-US" sz="3000" dirty="0">
                <a:cs typeface="Times New Roman" panose="02020603050405020304" pitchFamily="18" charset="0"/>
              </a:rPr>
              <a:t>. </a:t>
            </a:r>
          </a:p>
          <a:p>
            <a:pPr marL="0" indent="0" algn="just" rtl="0">
              <a:spcAft>
                <a:spcPct val="25000"/>
              </a:spcAft>
              <a:buNone/>
            </a:pPr>
            <a:r>
              <a:rPr lang="en-US" altLang="en-US" sz="3000" dirty="0">
                <a:cs typeface="Times New Roman" panose="02020603050405020304" pitchFamily="18" charset="0"/>
              </a:rPr>
              <a:t>E (or e) represents an exponent and it can be either in lowercase or uppercase.</a:t>
            </a:r>
          </a:p>
        </p:txBody>
      </p:sp>
      <p:sp>
        <p:nvSpPr>
          <p:cNvPr id="31746" name="Slide Number Placeholder 4">
            <a:extLst>
              <a:ext uri="{FF2B5EF4-FFF2-40B4-BE49-F238E27FC236}">
                <a16:creationId xmlns:a16="http://schemas.microsoft.com/office/drawing/2014/main" id="{F7E17A3B-537F-21B4-4942-130BC64D9D69}"/>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A8D19CD2-0C4B-43B2-A678-6F24412FA8FB}" type="slidenum">
              <a:rPr lang="en-US" altLang="en-US" sz="1400"/>
              <a:pPr>
                <a:spcBef>
                  <a:spcPct val="0"/>
                </a:spcBef>
                <a:buClrTx/>
                <a:buSzTx/>
                <a:buFontTx/>
                <a:buNone/>
              </a:pPr>
              <a:t>23</a:t>
            </a:fld>
            <a:endParaRPr lang="en-US" altLang="en-US" sz="1400"/>
          </a:p>
        </p:txBody>
      </p:sp>
      <p:sp>
        <p:nvSpPr>
          <p:cNvPr id="2" name="Rectangle 2">
            <a:extLst>
              <a:ext uri="{FF2B5EF4-FFF2-40B4-BE49-F238E27FC236}">
                <a16:creationId xmlns:a16="http://schemas.microsoft.com/office/drawing/2014/main" id="{E7CD8DA2-E783-1F11-D448-E15572BC3BAB}"/>
              </a:ext>
            </a:extLst>
          </p:cNvPr>
          <p:cNvSpPr txBox="1">
            <a:spLocks noChangeArrowheads="1"/>
          </p:cNvSpPr>
          <p:nvPr/>
        </p:nvSpPr>
        <p:spPr>
          <a:xfrm>
            <a:off x="1981199" y="1"/>
            <a:ext cx="7187201"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Scientific Notation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a:extLst>
              <a:ext uri="{FF2B5EF4-FFF2-40B4-BE49-F238E27FC236}">
                <a16:creationId xmlns:a16="http://schemas.microsoft.com/office/drawing/2014/main" id="{3651C3F6-CC97-55CF-6B21-092E32B999DA}"/>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7BED8441-6933-45C2-99F9-6EECDA0E6633}" type="slidenum">
              <a:rPr lang="en-US" altLang="en-US" sz="1400"/>
              <a:pPr>
                <a:spcBef>
                  <a:spcPct val="0"/>
                </a:spcBef>
                <a:buClrTx/>
                <a:buSzTx/>
                <a:buFontTx/>
                <a:buNone/>
              </a:pPr>
              <a:t>24</a:t>
            </a:fld>
            <a:endParaRPr lang="en-US" altLang="en-US" sz="1400"/>
          </a:p>
        </p:txBody>
      </p:sp>
      <p:sp>
        <p:nvSpPr>
          <p:cNvPr id="32772" name="Rectangle 5">
            <a:extLst>
              <a:ext uri="{FF2B5EF4-FFF2-40B4-BE49-F238E27FC236}">
                <a16:creationId xmlns:a16="http://schemas.microsoft.com/office/drawing/2014/main" id="{695706FE-8D92-FC96-E3F2-1FCEAFFCF198}"/>
              </a:ext>
            </a:extLst>
          </p:cNvPr>
          <p:cNvSpPr>
            <a:spLocks noChangeArrowheads="1"/>
          </p:cNvSpPr>
          <p:nvPr/>
        </p:nvSpPr>
        <p:spPr bwMode="auto">
          <a:xfrm>
            <a:off x="4743450" y="32194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graphicFrame>
        <p:nvGraphicFramePr>
          <p:cNvPr id="32773" name="Object 4">
            <a:extLst>
              <a:ext uri="{FF2B5EF4-FFF2-40B4-BE49-F238E27FC236}">
                <a16:creationId xmlns:a16="http://schemas.microsoft.com/office/drawing/2014/main" id="{ABCF2DD3-ECAF-0745-71BA-A4DABF6498C0}"/>
              </a:ext>
            </a:extLst>
          </p:cNvPr>
          <p:cNvGraphicFramePr>
            <a:graphicFrameLocks noChangeAspect="1"/>
          </p:cNvGraphicFramePr>
          <p:nvPr>
            <p:extLst>
              <p:ext uri="{D42A27DB-BD31-4B8C-83A1-F6EECF244321}">
                <p14:modId xmlns:p14="http://schemas.microsoft.com/office/powerpoint/2010/main" val="807474859"/>
              </p:ext>
            </p:extLst>
          </p:nvPr>
        </p:nvGraphicFramePr>
        <p:xfrm>
          <a:off x="1442694" y="1209852"/>
          <a:ext cx="6159500" cy="968375"/>
        </p:xfrm>
        <a:graphic>
          <a:graphicData uri="http://schemas.openxmlformats.org/presentationml/2006/ole">
            <mc:AlternateContent xmlns:mc="http://schemas.openxmlformats.org/markup-compatibility/2006">
              <mc:Choice xmlns:v="urn:schemas-microsoft-com:vml" Requires="v">
                <p:oleObj name="Equation" r:id="rId2" imgW="2667000" imgH="419100" progId="Equation.3">
                  <p:embed/>
                </p:oleObj>
              </mc:Choice>
              <mc:Fallback>
                <p:oleObj name="Equation" r:id="rId2" imgW="2667000" imgH="4191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694" y="1209852"/>
                        <a:ext cx="6159500" cy="968375"/>
                      </a:xfrm>
                      <a:prstGeom prst="rect">
                        <a:avLst/>
                      </a:prstGeom>
                      <a:noFill/>
                      <a:ln w="9525">
                        <a:solidFill>
                          <a:schemeClr val="tx1"/>
                        </a:solidFill>
                        <a:miter lim="800000"/>
                        <a:headEnd/>
                        <a:tailEnd/>
                      </a:ln>
                    </p:spPr>
                  </p:pic>
                </p:oleObj>
              </mc:Fallback>
            </mc:AlternateContent>
          </a:graphicData>
        </a:graphic>
      </p:graphicFrame>
      <p:sp>
        <p:nvSpPr>
          <p:cNvPr id="32774" name="Text Box 6">
            <a:extLst>
              <a:ext uri="{FF2B5EF4-FFF2-40B4-BE49-F238E27FC236}">
                <a16:creationId xmlns:a16="http://schemas.microsoft.com/office/drawing/2014/main" id="{2EE74D17-B48F-A714-9910-D221E33B8D39}"/>
              </a:ext>
            </a:extLst>
          </p:cNvPr>
          <p:cNvSpPr txBox="1">
            <a:spLocks noChangeArrowheads="1"/>
          </p:cNvSpPr>
          <p:nvPr/>
        </p:nvSpPr>
        <p:spPr bwMode="auto">
          <a:xfrm>
            <a:off x="565680" y="2175618"/>
            <a:ext cx="1044616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2800" dirty="0">
                <a:cs typeface="Times New Roman" panose="02020603050405020304" pitchFamily="18" charset="0"/>
              </a:rPr>
              <a:t>is translated to    (3+4*x)/5 – 10*(y-5)*(</a:t>
            </a:r>
            <a:r>
              <a:rPr lang="en-US" altLang="en-US" sz="2800" dirty="0" err="1">
                <a:cs typeface="Times New Roman" panose="02020603050405020304" pitchFamily="18" charset="0"/>
              </a:rPr>
              <a:t>a+b+c</a:t>
            </a:r>
            <a:r>
              <a:rPr lang="en-US" altLang="en-US" sz="2800" dirty="0">
                <a:cs typeface="Times New Roman" panose="02020603050405020304" pitchFamily="18" charset="0"/>
              </a:rPr>
              <a:t>)/x + 9*(4/x + (9+x)/y)</a:t>
            </a:r>
          </a:p>
          <a:p>
            <a:pPr>
              <a:spcBef>
                <a:spcPct val="50000"/>
              </a:spcBef>
              <a:buClrTx/>
              <a:buSzTx/>
              <a:buFontTx/>
              <a:buNone/>
            </a:pPr>
            <a:r>
              <a:rPr lang="en-US" altLang="en-US" sz="2800" dirty="0">
                <a:solidFill>
                  <a:srgbClr val="FF0000"/>
                </a:solidFill>
                <a:cs typeface="Times New Roman" panose="02020603050405020304" pitchFamily="18" charset="0"/>
              </a:rPr>
              <a:t>Ex:</a:t>
            </a:r>
          </a:p>
        </p:txBody>
      </p:sp>
      <p:sp>
        <p:nvSpPr>
          <p:cNvPr id="2" name="Rectangle 2">
            <a:extLst>
              <a:ext uri="{FF2B5EF4-FFF2-40B4-BE49-F238E27FC236}">
                <a16:creationId xmlns:a16="http://schemas.microsoft.com/office/drawing/2014/main" id="{4DB765CD-FD00-4D4A-E672-F94C91D84BFD}"/>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Arithmetic Expressions and How to Evaluate </a:t>
            </a:r>
          </a:p>
        </p:txBody>
      </p:sp>
      <p:pic>
        <p:nvPicPr>
          <p:cNvPr id="6" name="Picture 5">
            <a:extLst>
              <a:ext uri="{FF2B5EF4-FFF2-40B4-BE49-F238E27FC236}">
                <a16:creationId xmlns:a16="http://schemas.microsoft.com/office/drawing/2014/main" id="{CC46B59A-0E7C-6606-9CFC-B72512E39A9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1682155" y="2904282"/>
            <a:ext cx="6122590" cy="3617894"/>
          </a:xfrm>
          <a:prstGeom prst="rect">
            <a:avLst/>
          </a:prstGeom>
        </p:spPr>
      </p:pic>
      <p:sp>
        <p:nvSpPr>
          <p:cNvPr id="7" name="Rectangle: Rounded Corners 6">
            <a:extLst>
              <a:ext uri="{FF2B5EF4-FFF2-40B4-BE49-F238E27FC236}">
                <a16:creationId xmlns:a16="http://schemas.microsoft.com/office/drawing/2014/main" id="{54D64B9F-0476-D923-5275-7D04535EEB40}"/>
              </a:ext>
            </a:extLst>
          </p:cNvPr>
          <p:cNvSpPr/>
          <p:nvPr/>
        </p:nvSpPr>
        <p:spPr>
          <a:xfrm>
            <a:off x="1682155" y="2904282"/>
            <a:ext cx="3338505" cy="3151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96C70834-3B4A-5E59-FB9B-40537E42E6A0}"/>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3B1078C9-D87B-4C12-B989-C15964DECF73}" type="slidenum">
              <a:rPr lang="en-US" altLang="en-US" sz="1400"/>
              <a:pPr>
                <a:spcBef>
                  <a:spcPct val="0"/>
                </a:spcBef>
                <a:buClrTx/>
                <a:buSzTx/>
                <a:buFontTx/>
                <a:buNone/>
              </a:pPr>
              <a:t>25</a:t>
            </a:fld>
            <a:endParaRPr lang="en-US" altLang="en-US" sz="1400"/>
          </a:p>
        </p:txBody>
      </p:sp>
      <p:sp>
        <p:nvSpPr>
          <p:cNvPr id="2" name="Rectangle 2">
            <a:extLst>
              <a:ext uri="{FF2B5EF4-FFF2-40B4-BE49-F238E27FC236}">
                <a16:creationId xmlns:a16="http://schemas.microsoft.com/office/drawing/2014/main" id="{F1529158-1910-6F5E-7001-D499DA81E16D}"/>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Augmented Assignment Operators</a:t>
            </a:r>
          </a:p>
        </p:txBody>
      </p:sp>
      <p:sp>
        <p:nvSpPr>
          <p:cNvPr id="6" name="TextBox 5">
            <a:extLst>
              <a:ext uri="{FF2B5EF4-FFF2-40B4-BE49-F238E27FC236}">
                <a16:creationId xmlns:a16="http://schemas.microsoft.com/office/drawing/2014/main" id="{9B6B6AE2-A213-CE96-36D5-0AD61DE39E80}"/>
              </a:ext>
            </a:extLst>
          </p:cNvPr>
          <p:cNvSpPr txBox="1"/>
          <p:nvPr/>
        </p:nvSpPr>
        <p:spPr>
          <a:xfrm>
            <a:off x="1796482" y="5764882"/>
            <a:ext cx="9751185" cy="523220"/>
          </a:xfrm>
          <a:prstGeom prst="rect">
            <a:avLst/>
          </a:prstGeom>
          <a:noFill/>
        </p:spPr>
        <p:txBody>
          <a:bodyPr wrap="square">
            <a:spAutoFit/>
          </a:bodyPr>
          <a:lstStyle/>
          <a:p>
            <a:r>
              <a:rPr lang="en-US" sz="2800" b="0" i="0" dirty="0">
                <a:effectLst/>
                <a:latin typeface="GoudySans-Book"/>
              </a:rPr>
              <a:t>There are no spaces in the augmented assignment operators</a:t>
            </a:r>
            <a:r>
              <a:rPr lang="en-US" sz="2800" dirty="0"/>
              <a:t> </a:t>
            </a:r>
            <a:endParaRPr lang="ar-PS" sz="2800" dirty="0"/>
          </a:p>
        </p:txBody>
      </p:sp>
      <p:pic>
        <p:nvPicPr>
          <p:cNvPr id="8" name="Picture 7">
            <a:extLst>
              <a:ext uri="{FF2B5EF4-FFF2-40B4-BE49-F238E27FC236}">
                <a16:creationId xmlns:a16="http://schemas.microsoft.com/office/drawing/2014/main" id="{D148999F-C74D-3F40-61D0-13EB8D494D4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103350" y="1284248"/>
            <a:ext cx="10561374" cy="4412386"/>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a:extLst>
              <a:ext uri="{FF2B5EF4-FFF2-40B4-BE49-F238E27FC236}">
                <a16:creationId xmlns:a16="http://schemas.microsoft.com/office/drawing/2014/main" id="{F70033B0-0820-96F8-D3F4-7B712794B8DA}"/>
              </a:ext>
            </a:extLst>
          </p:cNvPr>
          <p:cNvSpPr>
            <a:spLocks noGrp="1" noChangeArrowheads="1"/>
          </p:cNvSpPr>
          <p:nvPr>
            <p:ph idx="1"/>
          </p:nvPr>
        </p:nvSpPr>
        <p:spPr>
          <a:xfrm>
            <a:off x="1448995" y="1248304"/>
            <a:ext cx="10138920" cy="3266018"/>
          </a:xfrm>
          <a:noFill/>
        </p:spPr>
        <p:txBody>
          <a:bodyPr>
            <a:normAutofit/>
          </a:bodyPr>
          <a:lstStyle/>
          <a:p>
            <a:pPr marL="0" indent="0" algn="l" rtl="0">
              <a:spcBef>
                <a:spcPct val="0"/>
              </a:spcBef>
              <a:buNone/>
            </a:pPr>
            <a:r>
              <a:rPr lang="en-US" altLang="en-US" dirty="0"/>
              <a:t>datatype(value)</a:t>
            </a:r>
          </a:p>
          <a:p>
            <a:pPr marL="0" indent="0" algn="l" rtl="0">
              <a:spcBef>
                <a:spcPct val="0"/>
              </a:spcBef>
              <a:buNone/>
            </a:pPr>
            <a:endParaRPr lang="en-US" altLang="en-US" dirty="0"/>
          </a:p>
          <a:p>
            <a:pPr marL="0" indent="0" algn="l" rtl="0">
              <a:spcBef>
                <a:spcPct val="0"/>
              </a:spcBef>
              <a:buNone/>
            </a:pPr>
            <a:r>
              <a:rPr lang="en-US" altLang="en-US" dirty="0"/>
              <a:t>i.e., int(4.5) =&gt; 4  ,           float(4) =&gt; 4.0     ,       str(4) =&gt; “4”</a:t>
            </a:r>
          </a:p>
          <a:p>
            <a:pPr marL="0" indent="0" algn="l" rtl="0">
              <a:spcBef>
                <a:spcPct val="0"/>
              </a:spcBef>
              <a:buNone/>
            </a:pPr>
            <a:endParaRPr lang="en-US" altLang="en-US" dirty="0"/>
          </a:p>
          <a:p>
            <a:pPr marL="0" indent="0" algn="l" rtl="0">
              <a:spcBef>
                <a:spcPct val="0"/>
              </a:spcBef>
              <a:buNone/>
            </a:pPr>
            <a:r>
              <a:rPr lang="en-US" altLang="en-US" dirty="0"/>
              <a:t>round(4.6) =&gt; 5     ,      round(4.5) =&gt; 4</a:t>
            </a:r>
          </a:p>
        </p:txBody>
      </p:sp>
      <p:sp>
        <p:nvSpPr>
          <p:cNvPr id="36866" name="Slide Number Placeholder 4">
            <a:extLst>
              <a:ext uri="{FF2B5EF4-FFF2-40B4-BE49-F238E27FC236}">
                <a16:creationId xmlns:a16="http://schemas.microsoft.com/office/drawing/2014/main" id="{627F55BF-2631-72BE-5DC7-75A9475F82E0}"/>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D1ECA86F-42F2-47AB-9FDD-74DDF1A977E3}" type="slidenum">
              <a:rPr lang="en-US" altLang="en-US" sz="1400"/>
              <a:pPr>
                <a:spcBef>
                  <a:spcPct val="0"/>
                </a:spcBef>
                <a:buClrTx/>
                <a:buSzTx/>
                <a:buFontTx/>
                <a:buNone/>
              </a:pPr>
              <a:t>26</a:t>
            </a:fld>
            <a:endParaRPr lang="en-US" altLang="en-US" sz="1400"/>
          </a:p>
        </p:txBody>
      </p:sp>
      <p:sp>
        <p:nvSpPr>
          <p:cNvPr id="36869" name="Rectangle 4">
            <a:extLst>
              <a:ext uri="{FF2B5EF4-FFF2-40B4-BE49-F238E27FC236}">
                <a16:creationId xmlns:a16="http://schemas.microsoft.com/office/drawing/2014/main" id="{4A400979-08A6-5628-DEED-54D44770E3C9}"/>
              </a:ext>
            </a:extLst>
          </p:cNvPr>
          <p:cNvSpPr>
            <a:spLocks noChangeArrowheads="1"/>
          </p:cNvSpPr>
          <p:nvPr/>
        </p:nvSpPr>
        <p:spPr bwMode="auto">
          <a:xfrm>
            <a:off x="3714750" y="2881313"/>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36870" name="Rectangle 8">
            <a:extLst>
              <a:ext uri="{FF2B5EF4-FFF2-40B4-BE49-F238E27FC236}">
                <a16:creationId xmlns:a16="http://schemas.microsoft.com/office/drawing/2014/main" id="{0780872A-6F3D-2E20-36B7-847581822E7A}"/>
              </a:ext>
            </a:extLst>
          </p:cNvPr>
          <p:cNvSpPr>
            <a:spLocks noChangeArrowheads="1"/>
          </p:cNvSpPr>
          <p:nvPr/>
        </p:nvSpPr>
        <p:spPr bwMode="auto">
          <a:xfrm>
            <a:off x="1524001" y="314542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 name="Rectangle 2">
            <a:extLst>
              <a:ext uri="{FF2B5EF4-FFF2-40B4-BE49-F238E27FC236}">
                <a16:creationId xmlns:a16="http://schemas.microsoft.com/office/drawing/2014/main" id="{AC445BEF-F5C8-2944-6AA9-29CFE1B4B00A}"/>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Type Conversion and Rounding</a:t>
            </a:r>
          </a:p>
        </p:txBody>
      </p:sp>
      <p:graphicFrame>
        <p:nvGraphicFramePr>
          <p:cNvPr id="5" name="Table 4">
            <a:extLst>
              <a:ext uri="{FF2B5EF4-FFF2-40B4-BE49-F238E27FC236}">
                <a16:creationId xmlns:a16="http://schemas.microsoft.com/office/drawing/2014/main" id="{708E5D82-279A-D219-F057-CF0A3C9BF5CE}"/>
              </a:ext>
            </a:extLst>
          </p:cNvPr>
          <p:cNvGraphicFramePr>
            <a:graphicFrameLocks noGrp="1"/>
          </p:cNvGraphicFramePr>
          <p:nvPr>
            <p:extLst>
              <p:ext uri="{D42A27DB-BD31-4B8C-83A1-F6EECF244321}">
                <p14:modId xmlns:p14="http://schemas.microsoft.com/office/powerpoint/2010/main" val="4160753024"/>
              </p:ext>
            </p:extLst>
          </p:nvPr>
        </p:nvGraphicFramePr>
        <p:xfrm>
          <a:off x="916502" y="4582641"/>
          <a:ext cx="10896666" cy="1828800"/>
        </p:xfrm>
        <a:graphic>
          <a:graphicData uri="http://schemas.openxmlformats.org/drawingml/2006/table">
            <a:tbl>
              <a:tblPr rtl="1" firstRow="1" bandRow="1">
                <a:tableStyleId>{5940675A-B579-460E-94D1-54222C63F5DA}</a:tableStyleId>
              </a:tblPr>
              <a:tblGrid>
                <a:gridCol w="2616926">
                  <a:extLst>
                    <a:ext uri="{9D8B030D-6E8A-4147-A177-3AD203B41FA5}">
                      <a16:colId xmlns:a16="http://schemas.microsoft.com/office/drawing/2014/main" val="1991678727"/>
                    </a:ext>
                  </a:extLst>
                </a:gridCol>
                <a:gridCol w="2419773">
                  <a:extLst>
                    <a:ext uri="{9D8B030D-6E8A-4147-A177-3AD203B41FA5}">
                      <a16:colId xmlns:a16="http://schemas.microsoft.com/office/drawing/2014/main" val="3058849690"/>
                    </a:ext>
                  </a:extLst>
                </a:gridCol>
                <a:gridCol w="5859967">
                  <a:extLst>
                    <a:ext uri="{9D8B030D-6E8A-4147-A177-3AD203B41FA5}">
                      <a16:colId xmlns:a16="http://schemas.microsoft.com/office/drawing/2014/main" val="31045072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eval(“4”)</a:t>
                      </a:r>
                      <a:endParaRPr lang="ar-PS" sz="2400" dirty="0"/>
                    </a:p>
                  </a:txBody>
                  <a:tcPr/>
                </a:tc>
                <a:tc>
                  <a:txBody>
                    <a:bodyPr/>
                    <a:lstStyle/>
                    <a:p>
                      <a:pPr algn="l" rtl="0"/>
                      <a:r>
                        <a:rPr lang="en-US" sz="2400" dirty="0"/>
                        <a:t>Int(“4”)</a:t>
                      </a:r>
                      <a:endParaRPr lang="ar-PS" sz="2400" dirty="0"/>
                    </a:p>
                  </a:txBody>
                  <a:tcPr/>
                </a:tc>
                <a:tc>
                  <a:txBody>
                    <a:bodyPr/>
                    <a:lstStyle/>
                    <a:p>
                      <a:pPr algn="l" rtl="0"/>
                      <a:r>
                        <a:rPr lang="en-US" sz="2400" b="0" i="0" kern="1200" dirty="0">
                          <a:solidFill>
                            <a:schemeClr val="tx1"/>
                          </a:solidFill>
                          <a:effectLst/>
                          <a:latin typeface="+mn-lt"/>
                          <a:ea typeface="+mn-ea"/>
                          <a:cs typeface="+mn-cs"/>
                        </a:rPr>
                        <a:t>Convert an integer string into an integer</a:t>
                      </a:r>
                      <a:r>
                        <a:rPr lang="en-US" sz="2400" dirty="0"/>
                        <a:t>  (“4”)</a:t>
                      </a:r>
                      <a:endParaRPr lang="ar-PS" sz="2400" dirty="0"/>
                    </a:p>
                  </a:txBody>
                  <a:tcPr/>
                </a:tc>
                <a:extLst>
                  <a:ext uri="{0D108BD9-81ED-4DB2-BD59-A6C34878D82A}">
                    <a16:rowId xmlns:a16="http://schemas.microsoft.com/office/drawing/2014/main" val="25345725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eval(“4.3”)</a:t>
                      </a:r>
                      <a:endParaRPr lang="ar-P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Int(“4.3”)  </a:t>
                      </a:r>
                      <a:r>
                        <a:rPr lang="en-US" sz="2400" b="1" dirty="0">
                          <a:solidFill>
                            <a:srgbClr val="C00000"/>
                          </a:solidFill>
                        </a:rPr>
                        <a:t>error</a:t>
                      </a:r>
                      <a:endParaRPr lang="ar-PS" sz="2400" b="1" dirty="0">
                        <a:solidFill>
                          <a:srgbClr val="C00000"/>
                        </a:solidFill>
                      </a:endParaRPr>
                    </a:p>
                  </a:txBody>
                  <a:tcPr/>
                </a:tc>
                <a:tc>
                  <a:txBody>
                    <a:bodyPr/>
                    <a:lstStyle/>
                    <a:p>
                      <a:pPr algn="l" rtl="0"/>
                      <a:r>
                        <a:rPr lang="en-US" sz="2400" b="0" i="0" kern="1200" dirty="0">
                          <a:solidFill>
                            <a:schemeClr val="tx1"/>
                          </a:solidFill>
                          <a:effectLst/>
                          <a:latin typeface="+mn-lt"/>
                          <a:ea typeface="+mn-ea"/>
                          <a:cs typeface="+mn-cs"/>
                        </a:rPr>
                        <a:t>Work for a non-integer string</a:t>
                      </a:r>
                      <a:r>
                        <a:rPr lang="en-US" sz="2400" dirty="0"/>
                        <a:t>  (“4.3”)</a:t>
                      </a:r>
                      <a:endParaRPr lang="ar-PS" sz="2400" dirty="0"/>
                    </a:p>
                  </a:txBody>
                  <a:tcPr/>
                </a:tc>
                <a:extLst>
                  <a:ext uri="{0D108BD9-81ED-4DB2-BD59-A6C34878D82A}">
                    <a16:rowId xmlns:a16="http://schemas.microsoft.com/office/drawing/2014/main" val="1910896759"/>
                  </a:ext>
                </a:extLst>
              </a:tr>
              <a:tr h="370840">
                <a:tc>
                  <a:txBody>
                    <a:bodyPr/>
                    <a:lstStyle/>
                    <a:p>
                      <a:pPr algn="l" rtl="0"/>
                      <a:r>
                        <a:rPr lang="en-US" sz="2400" dirty="0"/>
                        <a:t>eval(“4 + 3”) </a:t>
                      </a:r>
                      <a:endParaRPr lang="ar-PS" sz="2400" dirty="0"/>
                    </a:p>
                  </a:txBody>
                  <a:tcPr/>
                </a:tc>
                <a:tc>
                  <a:txBody>
                    <a:bodyPr/>
                    <a:lstStyle/>
                    <a:p>
                      <a:pPr algn="l" rtl="0"/>
                      <a:r>
                        <a:rPr lang="en-US" sz="2400" dirty="0"/>
                        <a:t>Int(“4 + 3”) </a:t>
                      </a:r>
                      <a:r>
                        <a:rPr lang="en-US" sz="2400" b="1" dirty="0">
                          <a:solidFill>
                            <a:srgbClr val="C00000"/>
                          </a:solidFill>
                        </a:rPr>
                        <a:t>error</a:t>
                      </a:r>
                      <a:endParaRPr lang="ar-PS" sz="2400" b="1" dirty="0">
                        <a:solidFill>
                          <a:srgbClr val="C00000"/>
                        </a:solidFill>
                      </a:endParaRPr>
                    </a:p>
                  </a:txBody>
                  <a:tcPr/>
                </a:tc>
                <a:tc>
                  <a:txBody>
                    <a:bodyPr/>
                    <a:lstStyle/>
                    <a:p>
                      <a:pPr algn="l" rtl="0"/>
                      <a:r>
                        <a:rPr lang="en-US" sz="2400" b="0" i="0" kern="1200" dirty="0">
                          <a:solidFill>
                            <a:schemeClr val="tx1"/>
                          </a:solidFill>
                          <a:effectLst/>
                          <a:latin typeface="+mn-lt"/>
                          <a:ea typeface="+mn-ea"/>
                          <a:cs typeface="+mn-cs"/>
                        </a:rPr>
                        <a:t>To evaluate an expression</a:t>
                      </a:r>
                      <a:r>
                        <a:rPr lang="en-US" sz="2400" dirty="0"/>
                        <a:t> (4 + 3)</a:t>
                      </a:r>
                      <a:endParaRPr lang="ar-PS" sz="2400" dirty="0"/>
                    </a:p>
                  </a:txBody>
                  <a:tcPr/>
                </a:tc>
                <a:extLst>
                  <a:ext uri="{0D108BD9-81ED-4DB2-BD59-A6C34878D82A}">
                    <a16:rowId xmlns:a16="http://schemas.microsoft.com/office/drawing/2014/main" val="31462857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eval(“004”) </a:t>
                      </a:r>
                      <a:r>
                        <a:rPr lang="en-US" sz="2400" b="1" dirty="0">
                          <a:solidFill>
                            <a:srgbClr val="C00000"/>
                          </a:solidFill>
                        </a:rPr>
                        <a:t>error</a:t>
                      </a:r>
                      <a:endParaRPr lang="ar-PS" sz="2400" b="1" dirty="0">
                        <a:solidFill>
                          <a:srgbClr val="C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Int(“004”)</a:t>
                      </a:r>
                      <a:endParaRPr lang="ar-PS" sz="2400" dirty="0"/>
                    </a:p>
                  </a:txBody>
                  <a:tcPr/>
                </a:tc>
                <a:tc>
                  <a:txBody>
                    <a:bodyPr/>
                    <a:lstStyle/>
                    <a:p>
                      <a:pPr algn="l" rtl="0"/>
                      <a:r>
                        <a:rPr lang="en-US" sz="2400" b="0" i="0" kern="1200" dirty="0">
                          <a:solidFill>
                            <a:schemeClr val="tx1"/>
                          </a:solidFill>
                          <a:effectLst/>
                          <a:latin typeface="+mn-lt"/>
                          <a:ea typeface="+mn-ea"/>
                          <a:cs typeface="+mn-cs"/>
                        </a:rPr>
                        <a:t>Numeric string that contains leading zeros</a:t>
                      </a:r>
                      <a:r>
                        <a:rPr lang="en-US" sz="2400" dirty="0"/>
                        <a:t> </a:t>
                      </a:r>
                      <a:endParaRPr lang="ar-PS" sz="2400" dirty="0"/>
                    </a:p>
                  </a:txBody>
                  <a:tcPr/>
                </a:tc>
                <a:extLst>
                  <a:ext uri="{0D108BD9-81ED-4DB2-BD59-A6C34878D82A}">
                    <a16:rowId xmlns:a16="http://schemas.microsoft.com/office/drawing/2014/main" val="2864941449"/>
                  </a:ext>
                </a:extLst>
              </a:tr>
            </a:tbl>
          </a:graphicData>
        </a:graphic>
      </p:graphicFrame>
      <p:sp>
        <p:nvSpPr>
          <p:cNvPr id="7" name="TextBox 6">
            <a:extLst>
              <a:ext uri="{FF2B5EF4-FFF2-40B4-BE49-F238E27FC236}">
                <a16:creationId xmlns:a16="http://schemas.microsoft.com/office/drawing/2014/main" id="{FE759036-406B-2480-1ACB-988700FC0F1B}"/>
              </a:ext>
            </a:extLst>
          </p:cNvPr>
          <p:cNvSpPr txBox="1"/>
          <p:nvPr/>
        </p:nvSpPr>
        <p:spPr>
          <a:xfrm>
            <a:off x="1141755" y="3483977"/>
            <a:ext cx="10446160" cy="954107"/>
          </a:xfrm>
          <a:prstGeom prst="rect">
            <a:avLst/>
          </a:prstGeom>
          <a:noFill/>
        </p:spPr>
        <p:txBody>
          <a:bodyPr wrap="square">
            <a:spAutoFit/>
          </a:bodyPr>
          <a:lstStyle/>
          <a:p>
            <a:pPr marL="0" indent="0" algn="l" rtl="0">
              <a:spcBef>
                <a:spcPct val="0"/>
              </a:spcBef>
              <a:buNone/>
            </a:pPr>
            <a:r>
              <a:rPr lang="en-US" altLang="en-US" sz="2800" dirty="0">
                <a:solidFill>
                  <a:schemeClr val="accent4">
                    <a:lumMod val="50000"/>
                  </a:schemeClr>
                </a:solidFill>
              </a:rPr>
              <a:t>Int</a:t>
            </a:r>
            <a:r>
              <a:rPr lang="en-US" altLang="en-US" sz="2800" dirty="0"/>
              <a:t>(“45”) convert </a:t>
            </a:r>
            <a:r>
              <a:rPr lang="en-US" altLang="en-US" sz="2800" dirty="0">
                <a:solidFill>
                  <a:schemeClr val="accent4">
                    <a:lumMod val="50000"/>
                  </a:schemeClr>
                </a:solidFill>
              </a:rPr>
              <a:t>str</a:t>
            </a:r>
            <a:r>
              <a:rPr lang="en-US" altLang="en-US" sz="2800" dirty="0"/>
              <a:t> 45 to </a:t>
            </a:r>
            <a:r>
              <a:rPr lang="en-US" altLang="en-US" sz="2800" dirty="0">
                <a:solidFill>
                  <a:schemeClr val="accent4">
                    <a:lumMod val="50000"/>
                  </a:schemeClr>
                </a:solidFill>
              </a:rPr>
              <a:t>int</a:t>
            </a:r>
            <a:r>
              <a:rPr lang="en-US" altLang="en-US" sz="2800" dirty="0"/>
              <a:t> 45  like as </a:t>
            </a:r>
            <a:r>
              <a:rPr lang="en-US" altLang="en-US" sz="2800" dirty="0">
                <a:solidFill>
                  <a:schemeClr val="accent4">
                    <a:lumMod val="50000"/>
                  </a:schemeClr>
                </a:solidFill>
              </a:rPr>
              <a:t>eval </a:t>
            </a:r>
            <a:r>
              <a:rPr lang="en-US" altLang="en-US" sz="2800" dirty="0"/>
              <a:t>(“45”)</a:t>
            </a:r>
          </a:p>
          <a:p>
            <a:pPr marL="0" indent="0" algn="l" rtl="0">
              <a:spcBef>
                <a:spcPct val="0"/>
              </a:spcBef>
              <a:buNone/>
            </a:pPr>
            <a:r>
              <a:rPr lang="en-US" altLang="en-US" sz="2800" dirty="0"/>
              <a:t>But there are a few different s  between </a:t>
            </a:r>
            <a:r>
              <a:rPr lang="en-US" altLang="en-US" sz="2800" dirty="0">
                <a:solidFill>
                  <a:srgbClr val="C00000"/>
                </a:solidFill>
              </a:rPr>
              <a:t>int</a:t>
            </a:r>
            <a:r>
              <a:rPr lang="en-US" altLang="en-US" sz="2800" dirty="0"/>
              <a:t> and </a:t>
            </a:r>
            <a:r>
              <a:rPr lang="en-US" altLang="en-US" sz="2800" dirty="0">
                <a:solidFill>
                  <a:srgbClr val="C00000"/>
                </a:solidFill>
              </a:rPr>
              <a:t>eval</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3">
            <a:extLst>
              <a:ext uri="{FF2B5EF4-FFF2-40B4-BE49-F238E27FC236}">
                <a16:creationId xmlns:a16="http://schemas.microsoft.com/office/drawing/2014/main" id="{50186B95-22DE-AF12-EFDE-24994B5CF55E}"/>
              </a:ext>
            </a:extLst>
          </p:cNvPr>
          <p:cNvSpPr>
            <a:spLocks noGrp="1" noChangeArrowheads="1"/>
          </p:cNvSpPr>
          <p:nvPr>
            <p:ph idx="1"/>
          </p:nvPr>
        </p:nvSpPr>
        <p:spPr>
          <a:xfrm>
            <a:off x="1255740" y="1401726"/>
            <a:ext cx="10398118" cy="998537"/>
          </a:xfrm>
          <a:noFill/>
        </p:spPr>
        <p:txBody>
          <a:bodyPr>
            <a:normAutofit/>
          </a:bodyPr>
          <a:lstStyle/>
          <a:p>
            <a:pPr marL="0" indent="0" algn="l" rtl="0">
              <a:spcBef>
                <a:spcPct val="0"/>
              </a:spcBef>
              <a:buNone/>
            </a:pPr>
            <a:r>
              <a:rPr lang="en-US" altLang="en-US" dirty="0"/>
              <a:t>Write a program that displays the sales tax with two digits after the decimal point.</a:t>
            </a:r>
            <a:r>
              <a:rPr lang="en-US" dirty="0"/>
              <a:t> The sales tax ratio is </a:t>
            </a:r>
            <a:r>
              <a:rPr lang="en-US" b="1" dirty="0"/>
              <a:t>6% </a:t>
            </a:r>
            <a:endParaRPr lang="en-US" altLang="en-US" dirty="0"/>
          </a:p>
        </p:txBody>
      </p:sp>
      <p:sp>
        <p:nvSpPr>
          <p:cNvPr id="37890" name="Slide Number Placeholder 4">
            <a:extLst>
              <a:ext uri="{FF2B5EF4-FFF2-40B4-BE49-F238E27FC236}">
                <a16:creationId xmlns:a16="http://schemas.microsoft.com/office/drawing/2014/main" id="{586CB31F-E250-C6E6-E8B8-DE6400ECFB16}"/>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2E377651-F251-496F-871B-5223143A5295}" type="slidenum">
              <a:rPr lang="en-US" altLang="en-US" sz="1400"/>
              <a:pPr>
                <a:spcBef>
                  <a:spcPct val="0"/>
                </a:spcBef>
                <a:buClrTx/>
                <a:buSzTx/>
                <a:buFontTx/>
                <a:buNone/>
              </a:pPr>
              <a:t>27</a:t>
            </a:fld>
            <a:endParaRPr lang="en-US" altLang="en-US" sz="1400"/>
          </a:p>
        </p:txBody>
      </p:sp>
      <p:sp>
        <p:nvSpPr>
          <p:cNvPr id="37893" name="Rectangle 4">
            <a:extLst>
              <a:ext uri="{FF2B5EF4-FFF2-40B4-BE49-F238E27FC236}">
                <a16:creationId xmlns:a16="http://schemas.microsoft.com/office/drawing/2014/main" id="{A3540AE9-33A5-BA55-C990-55D6D2E7005A}"/>
              </a:ext>
            </a:extLst>
          </p:cNvPr>
          <p:cNvSpPr>
            <a:spLocks noChangeArrowheads="1"/>
          </p:cNvSpPr>
          <p:nvPr/>
        </p:nvSpPr>
        <p:spPr bwMode="auto">
          <a:xfrm>
            <a:off x="3714750" y="2881313"/>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37896" name="Rectangle 7">
            <a:extLst>
              <a:ext uri="{FF2B5EF4-FFF2-40B4-BE49-F238E27FC236}">
                <a16:creationId xmlns:a16="http://schemas.microsoft.com/office/drawing/2014/main" id="{8A0AA49A-A623-F445-E935-8C0FE38D42A1}"/>
              </a:ext>
            </a:extLst>
          </p:cNvPr>
          <p:cNvSpPr>
            <a:spLocks noChangeArrowheads="1"/>
          </p:cNvSpPr>
          <p:nvPr/>
        </p:nvSpPr>
        <p:spPr bwMode="auto">
          <a:xfrm>
            <a:off x="1524001" y="314542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pic>
        <p:nvPicPr>
          <p:cNvPr id="3" name="Picture 2">
            <a:extLst>
              <a:ext uri="{FF2B5EF4-FFF2-40B4-BE49-F238E27FC236}">
                <a16:creationId xmlns:a16="http://schemas.microsoft.com/office/drawing/2014/main" id="{EE01D075-A23A-7DF7-4777-D5CD08538F9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47478" y="2287160"/>
            <a:ext cx="8177447" cy="2900375"/>
          </a:xfrm>
          <a:prstGeom prst="rect">
            <a:avLst/>
          </a:prstGeom>
        </p:spPr>
      </p:pic>
      <p:sp>
        <p:nvSpPr>
          <p:cNvPr id="4" name="Rectangle 2">
            <a:extLst>
              <a:ext uri="{FF2B5EF4-FFF2-40B4-BE49-F238E27FC236}">
                <a16:creationId xmlns:a16="http://schemas.microsoft.com/office/drawing/2014/main" id="{C0FF03D3-04C4-EAA4-158C-A66C40F1B456}"/>
              </a:ext>
            </a:extLst>
          </p:cNvPr>
          <p:cNvSpPr txBox="1">
            <a:spLocks noChangeArrowheads="1"/>
          </p:cNvSpPr>
          <p:nvPr/>
        </p:nvSpPr>
        <p:spPr>
          <a:xfrm>
            <a:off x="1256970"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Problem: Keeping Two Digits After Decimal Points</a:t>
            </a:r>
          </a:p>
        </p:txBody>
      </p:sp>
      <p:sp>
        <p:nvSpPr>
          <p:cNvPr id="10" name="TextBox 9">
            <a:extLst>
              <a:ext uri="{FF2B5EF4-FFF2-40B4-BE49-F238E27FC236}">
                <a16:creationId xmlns:a16="http://schemas.microsoft.com/office/drawing/2014/main" id="{31F3C524-458F-0EE3-9857-2B62E1CC0FD6}"/>
              </a:ext>
            </a:extLst>
          </p:cNvPr>
          <p:cNvSpPr txBox="1"/>
          <p:nvPr/>
        </p:nvSpPr>
        <p:spPr>
          <a:xfrm>
            <a:off x="8599693" y="4852977"/>
            <a:ext cx="3525874" cy="1631216"/>
          </a:xfrm>
          <a:prstGeom prst="rect">
            <a:avLst/>
          </a:prstGeom>
          <a:solidFill>
            <a:schemeClr val="accent1">
              <a:lumMod val="20000"/>
              <a:lumOff val="80000"/>
            </a:schemeClr>
          </a:solidFill>
        </p:spPr>
        <p:txBody>
          <a:bodyPr wrap="square">
            <a:spAutoFit/>
          </a:bodyPr>
          <a:lstStyle/>
          <a:p>
            <a:pPr>
              <a:buNone/>
            </a:pPr>
            <a:r>
              <a:rPr lang="en-US" sz="2000" b="1" i="0" dirty="0">
                <a:effectLst/>
                <a:latin typeface="LucidaSansTypewriter-Bd"/>
              </a:rPr>
              <a:t>For </a:t>
            </a:r>
            <a:r>
              <a:rPr lang="en-US" sz="2000" b="1" i="0" dirty="0" err="1">
                <a:effectLst/>
                <a:latin typeface="LucidaSansTypewriter-Bd"/>
              </a:rPr>
              <a:t>purchaseAmount</a:t>
            </a:r>
            <a:r>
              <a:rPr lang="en-US" sz="2000" b="1" i="0" dirty="0">
                <a:effectLst/>
                <a:latin typeface="LucidaSansTypewriter-Bd"/>
              </a:rPr>
              <a:t> </a:t>
            </a:r>
            <a:r>
              <a:rPr lang="en-US" sz="2000" b="0" i="0" dirty="0">
                <a:effectLst/>
                <a:latin typeface="Times-Roman"/>
              </a:rPr>
              <a:t>is </a:t>
            </a:r>
            <a:r>
              <a:rPr lang="en-US" sz="2000" b="1" i="0" dirty="0">
                <a:effectLst/>
                <a:latin typeface="LucidaSansTypewriter-Bd"/>
              </a:rPr>
              <a:t>197.55 </a:t>
            </a:r>
            <a:r>
              <a:rPr lang="en-US" sz="2000" b="0" i="0" dirty="0">
                <a:effectLst/>
                <a:latin typeface="Times-Roman"/>
              </a:rPr>
              <a:t>Note that</a:t>
            </a:r>
          </a:p>
          <a:p>
            <a:pPr>
              <a:buNone/>
            </a:pPr>
            <a:r>
              <a:rPr lang="en-US" sz="2000" b="0" i="0" dirty="0">
                <a:effectLst/>
                <a:latin typeface="LucidaSansTypewriter"/>
              </a:rPr>
              <a:t>tax * 100 is 1185.3</a:t>
            </a:r>
          </a:p>
          <a:p>
            <a:pPr>
              <a:buNone/>
            </a:pPr>
            <a:r>
              <a:rPr lang="en-US" sz="2000" b="0" i="0" dirty="0">
                <a:effectLst/>
                <a:latin typeface="LucidaSansTypewriter"/>
              </a:rPr>
              <a:t>int(tax * 100) is 1185</a:t>
            </a:r>
          </a:p>
          <a:p>
            <a:pPr>
              <a:buNone/>
            </a:pPr>
            <a:r>
              <a:rPr lang="en-US" sz="2000" b="0" i="0" dirty="0">
                <a:effectLst/>
                <a:latin typeface="LucidaSansTypewriter"/>
              </a:rPr>
              <a:t>int(tax * 100) / 100.0 is 11.85</a:t>
            </a:r>
            <a:r>
              <a:rPr lang="en-US" sz="2000" dirty="0"/>
              <a:t> </a:t>
            </a:r>
            <a:endParaRPr lang="ar-PS" sz="20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a:extLst>
              <a:ext uri="{FF2B5EF4-FFF2-40B4-BE49-F238E27FC236}">
                <a16:creationId xmlns:a16="http://schemas.microsoft.com/office/drawing/2014/main" id="{1ADB8114-BACC-EDE3-011D-E882D49E3EB7}"/>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5F1D64E1-C0DC-4AA7-81ED-AB83417A8C99}" type="slidenum">
              <a:rPr lang="en-US" altLang="en-US" sz="1400"/>
              <a:pPr>
                <a:spcBef>
                  <a:spcPct val="0"/>
                </a:spcBef>
                <a:buClrTx/>
                <a:buSzTx/>
                <a:buFontTx/>
                <a:buNone/>
              </a:pPr>
              <a:t>28</a:t>
            </a:fld>
            <a:endParaRPr lang="en-US" altLang="en-US" sz="1400"/>
          </a:p>
        </p:txBody>
      </p:sp>
      <p:sp>
        <p:nvSpPr>
          <p:cNvPr id="38916" name="Text Box 3">
            <a:extLst>
              <a:ext uri="{FF2B5EF4-FFF2-40B4-BE49-F238E27FC236}">
                <a16:creationId xmlns:a16="http://schemas.microsoft.com/office/drawing/2014/main" id="{1FB6FA25-E074-E662-99E1-7746BE469B18}"/>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endParaRPr lang="en-US" altLang="en-US" sz="2400"/>
          </a:p>
        </p:txBody>
      </p:sp>
      <p:sp>
        <p:nvSpPr>
          <p:cNvPr id="38917" name="Text Box 4">
            <a:extLst>
              <a:ext uri="{FF2B5EF4-FFF2-40B4-BE49-F238E27FC236}">
                <a16:creationId xmlns:a16="http://schemas.microsoft.com/office/drawing/2014/main" id="{A9CD1853-CA53-CBA5-1059-CA36ECEFAC5B}"/>
              </a:ext>
            </a:extLst>
          </p:cNvPr>
          <p:cNvSpPr txBox="1">
            <a:spLocks noChangeArrowheads="1"/>
          </p:cNvSpPr>
          <p:nvPr/>
        </p:nvSpPr>
        <p:spPr bwMode="auto">
          <a:xfrm>
            <a:off x="1103350" y="1311832"/>
            <a:ext cx="10446159"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2800" dirty="0">
                <a:cs typeface="Times New Roman" panose="02020603050405020304" pitchFamily="18" charset="0"/>
              </a:rPr>
              <a:t>Write a program that displays current time in GMT in the format </a:t>
            </a:r>
            <a:r>
              <a:rPr lang="en-US" altLang="en-US" sz="2800" dirty="0" err="1">
                <a:cs typeface="Times New Roman" panose="02020603050405020304" pitchFamily="18" charset="0"/>
              </a:rPr>
              <a:t>hour:minute:second</a:t>
            </a:r>
            <a:r>
              <a:rPr lang="en-US" altLang="en-US" sz="2800" dirty="0">
                <a:cs typeface="Times New Roman" panose="02020603050405020304" pitchFamily="18" charset="0"/>
              </a:rPr>
              <a:t> such as 1:45:19.</a:t>
            </a:r>
          </a:p>
          <a:p>
            <a:pPr>
              <a:spcBef>
                <a:spcPct val="50000"/>
              </a:spcBef>
              <a:buClrTx/>
              <a:buSzTx/>
              <a:buFontTx/>
              <a:buNone/>
            </a:pPr>
            <a:r>
              <a:rPr lang="en-US" altLang="en-US" sz="2800" dirty="0">
                <a:cs typeface="Times New Roman" panose="02020603050405020304" pitchFamily="18" charset="0"/>
              </a:rPr>
              <a:t>The </a:t>
            </a:r>
            <a:r>
              <a:rPr lang="en-US" altLang="en-US" sz="2800" dirty="0" err="1">
                <a:cs typeface="Times New Roman" panose="02020603050405020304" pitchFamily="18" charset="0"/>
              </a:rPr>
              <a:t>time.time</a:t>
            </a:r>
            <a:r>
              <a:rPr lang="en-US" altLang="en-US" sz="2800" dirty="0">
                <a:cs typeface="Times New Roman" panose="02020603050405020304" pitchFamily="18" charset="0"/>
              </a:rPr>
              <a:t>() function returns the current time in seconds with millisecond precision since the midnight, January 1, 1970 GMT. (1970 was the year when the Unix operating system was formally introduced.) You can use this function to obtain the current time, and then compute the current second, minute, and hour as follows.</a:t>
            </a:r>
          </a:p>
        </p:txBody>
      </p:sp>
      <p:sp>
        <p:nvSpPr>
          <p:cNvPr id="38920" name="Rectangle 8">
            <a:extLst>
              <a:ext uri="{FF2B5EF4-FFF2-40B4-BE49-F238E27FC236}">
                <a16:creationId xmlns:a16="http://schemas.microsoft.com/office/drawing/2014/main" id="{4AE6C99A-C3E4-6BE3-50E3-C354E251637B}"/>
              </a:ext>
            </a:extLst>
          </p:cNvPr>
          <p:cNvSpPr>
            <a:spLocks noChangeArrowheads="1"/>
          </p:cNvSpPr>
          <p:nvPr/>
        </p:nvSpPr>
        <p:spPr bwMode="auto">
          <a:xfrm>
            <a:off x="1524001" y="265012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38921" name="Rectangle 10">
            <a:extLst>
              <a:ext uri="{FF2B5EF4-FFF2-40B4-BE49-F238E27FC236}">
                <a16:creationId xmlns:a16="http://schemas.microsoft.com/office/drawing/2014/main" id="{01E5FB42-E319-1539-ACBC-EDDDAA67FD52}"/>
              </a:ext>
            </a:extLst>
          </p:cNvPr>
          <p:cNvSpPr>
            <a:spLocks noChangeArrowheads="1"/>
          </p:cNvSpPr>
          <p:nvPr/>
        </p:nvSpPr>
        <p:spPr bwMode="auto">
          <a:xfrm>
            <a:off x="1524001" y="265012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graphicFrame>
        <p:nvGraphicFramePr>
          <p:cNvPr id="38922" name="Object 9">
            <a:extLst>
              <a:ext uri="{FF2B5EF4-FFF2-40B4-BE49-F238E27FC236}">
                <a16:creationId xmlns:a16="http://schemas.microsoft.com/office/drawing/2014/main" id="{38767722-7B67-8D1E-2D6B-B6179FB898F4}"/>
              </a:ext>
            </a:extLst>
          </p:cNvPr>
          <p:cNvGraphicFramePr>
            <a:graphicFrameLocks noChangeAspect="1"/>
          </p:cNvGraphicFramePr>
          <p:nvPr>
            <p:extLst>
              <p:ext uri="{D42A27DB-BD31-4B8C-83A1-F6EECF244321}">
                <p14:modId xmlns:p14="http://schemas.microsoft.com/office/powerpoint/2010/main" val="3907119519"/>
              </p:ext>
            </p:extLst>
          </p:nvPr>
        </p:nvGraphicFramePr>
        <p:xfrm>
          <a:off x="1770608" y="4376222"/>
          <a:ext cx="8650783" cy="2155099"/>
        </p:xfrm>
        <a:graphic>
          <a:graphicData uri="http://schemas.openxmlformats.org/presentationml/2006/ole">
            <mc:AlternateContent xmlns:mc="http://schemas.openxmlformats.org/markup-compatibility/2006">
              <mc:Choice xmlns:v="urn:schemas-microsoft-com:vml" Requires="v">
                <p:oleObj name="Picture" r:id="rId2" imgW="4889500" imgH="1219200" progId="Word.Picture.8">
                  <p:embed/>
                </p:oleObj>
              </mc:Choice>
              <mc:Fallback>
                <p:oleObj name="Picture" r:id="rId2" imgW="4889500" imgH="1219200" progId="Word.Picture.8">
                  <p:embed/>
                  <p:pic>
                    <p:nvPicPr>
                      <p:cNvPr id="0"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0608" y="4376222"/>
                        <a:ext cx="8650783" cy="2155099"/>
                      </a:xfrm>
                      <a:prstGeom prst="rect">
                        <a:avLst/>
                      </a:prstGeom>
                      <a:noFill/>
                      <a:ln>
                        <a:noFill/>
                      </a:ln>
                    </p:spPr>
                  </p:pic>
                </p:oleObj>
              </mc:Fallback>
            </mc:AlternateContent>
          </a:graphicData>
        </a:graphic>
      </p:graphicFrame>
      <p:sp>
        <p:nvSpPr>
          <p:cNvPr id="2" name="Rectangle 2">
            <a:extLst>
              <a:ext uri="{FF2B5EF4-FFF2-40B4-BE49-F238E27FC236}">
                <a16:creationId xmlns:a16="http://schemas.microsoft.com/office/drawing/2014/main" id="{06559F75-3F42-AA3E-2ADD-7BE92FE865A6}"/>
              </a:ext>
            </a:extLst>
          </p:cNvPr>
          <p:cNvSpPr txBox="1">
            <a:spLocks noChangeArrowheads="1"/>
          </p:cNvSpPr>
          <p:nvPr/>
        </p:nvSpPr>
        <p:spPr>
          <a:xfrm>
            <a:off x="1256970"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Problem: Displaying Current Time</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AAADFB-0606-86E7-B071-EC490B081470}"/>
              </a:ext>
            </a:extLst>
          </p:cNvPr>
          <p:cNvSpPr>
            <a:spLocks noGrp="1"/>
          </p:cNvSpPr>
          <p:nvPr>
            <p:ph type="sldNum" sz="quarter" idx="12"/>
          </p:nvPr>
        </p:nvSpPr>
        <p:spPr/>
        <p:txBody>
          <a:bodyPr/>
          <a:lstStyle/>
          <a:p>
            <a:fld id="{4CA66AB8-7757-424C-A8A6-193195F5CAF5}" type="slidenum">
              <a:rPr lang="en-US" altLang="en-US" smtClean="0"/>
              <a:pPr/>
              <a:t>29</a:t>
            </a:fld>
            <a:endParaRPr lang="en-US" altLang="en-US"/>
          </a:p>
        </p:txBody>
      </p:sp>
      <p:sp>
        <p:nvSpPr>
          <p:cNvPr id="6" name="TextBox 5">
            <a:extLst>
              <a:ext uri="{FF2B5EF4-FFF2-40B4-BE49-F238E27FC236}">
                <a16:creationId xmlns:a16="http://schemas.microsoft.com/office/drawing/2014/main" id="{B1835D1A-C1DC-FCCE-20AE-628E7D05AF0A}"/>
              </a:ext>
            </a:extLst>
          </p:cNvPr>
          <p:cNvSpPr txBox="1"/>
          <p:nvPr/>
        </p:nvSpPr>
        <p:spPr>
          <a:xfrm>
            <a:off x="1372185" y="1032224"/>
            <a:ext cx="7565784" cy="5324535"/>
          </a:xfrm>
          <a:prstGeom prst="rect">
            <a:avLst/>
          </a:prstGeom>
          <a:noFill/>
        </p:spPr>
        <p:txBody>
          <a:bodyPr wrap="square">
            <a:spAutoFit/>
          </a:bodyPr>
          <a:lstStyle/>
          <a:p>
            <a:pPr>
              <a:buNone/>
            </a:pPr>
            <a:r>
              <a:rPr lang="en-US" sz="2000" b="0" i="0" dirty="0">
                <a:solidFill>
                  <a:srgbClr val="231F20"/>
                </a:solidFill>
                <a:effectLst/>
                <a:latin typeface="LucidaSansTypewriter"/>
              </a:rPr>
              <a:t>1 </a:t>
            </a:r>
            <a:r>
              <a:rPr lang="en-US" sz="2000" b="1" i="0" dirty="0">
                <a:solidFill>
                  <a:srgbClr val="005B7F"/>
                </a:solidFill>
                <a:effectLst/>
                <a:latin typeface="LucidaSansTypewriter-Bd"/>
              </a:rPr>
              <a:t>import </a:t>
            </a:r>
            <a:r>
              <a:rPr lang="en-US" sz="2000" b="0" i="0" dirty="0">
                <a:solidFill>
                  <a:srgbClr val="231F20"/>
                </a:solidFill>
                <a:effectLst/>
                <a:latin typeface="LucidaSansTypewriter"/>
              </a:rPr>
              <a:t>time</a:t>
            </a:r>
          </a:p>
          <a:p>
            <a:pPr>
              <a:buNone/>
            </a:pPr>
            <a:r>
              <a:rPr lang="en-US" sz="2000" b="0" i="0" dirty="0">
                <a:solidFill>
                  <a:srgbClr val="231F20"/>
                </a:solidFill>
                <a:effectLst/>
                <a:latin typeface="LucidaSansTypewriter"/>
              </a:rPr>
              <a:t>3 </a:t>
            </a:r>
            <a:r>
              <a:rPr lang="en-US" sz="2000" b="0" i="0" dirty="0" err="1">
                <a:solidFill>
                  <a:srgbClr val="231F20"/>
                </a:solidFill>
                <a:effectLst/>
                <a:latin typeface="LucidaSansTypewriter"/>
              </a:rPr>
              <a:t>currentTime</a:t>
            </a:r>
            <a:r>
              <a:rPr lang="en-US" sz="2000" b="0" i="0" dirty="0">
                <a:solidFill>
                  <a:srgbClr val="231F20"/>
                </a:solidFill>
                <a:effectLst/>
                <a:latin typeface="LucidaSansTypewriter"/>
              </a:rPr>
              <a:t> = </a:t>
            </a:r>
            <a:r>
              <a:rPr lang="en-US" sz="2000" b="0" i="0" dirty="0" err="1">
                <a:solidFill>
                  <a:srgbClr val="231F20"/>
                </a:solidFill>
                <a:effectLst/>
                <a:latin typeface="LucidaSansTypewriter"/>
              </a:rPr>
              <a:t>time.time</a:t>
            </a:r>
            <a:r>
              <a:rPr lang="en-US" sz="2000" b="0" i="0" dirty="0">
                <a:solidFill>
                  <a:srgbClr val="231F20"/>
                </a:solidFill>
                <a:effectLst/>
                <a:latin typeface="LucidaSansTypewriter"/>
              </a:rPr>
              <a:t>() </a:t>
            </a:r>
            <a:r>
              <a:rPr lang="en-US" sz="2000" b="0" i="0" dirty="0">
                <a:solidFill>
                  <a:srgbClr val="6D6E70"/>
                </a:solidFill>
                <a:effectLst/>
                <a:latin typeface="LucidaSansTypewriter"/>
              </a:rPr>
              <a:t># Get current time</a:t>
            </a:r>
            <a:endParaRPr lang="en-US" sz="2000" b="0" i="0" dirty="0">
              <a:solidFill>
                <a:srgbClr val="231F20"/>
              </a:solidFill>
              <a:effectLst/>
              <a:latin typeface="LucidaSansTypewriter"/>
            </a:endParaRPr>
          </a:p>
          <a:p>
            <a:pPr>
              <a:buNone/>
            </a:pPr>
            <a:r>
              <a:rPr lang="en-US" sz="2000" b="0" i="0" dirty="0">
                <a:solidFill>
                  <a:srgbClr val="231F20"/>
                </a:solidFill>
                <a:effectLst/>
                <a:latin typeface="LucidaSansTypewriter"/>
              </a:rPr>
              <a:t>5 </a:t>
            </a:r>
            <a:r>
              <a:rPr lang="en-US" sz="2000" b="0" i="0" dirty="0">
                <a:solidFill>
                  <a:srgbClr val="6D6E70"/>
                </a:solidFill>
                <a:effectLst/>
                <a:latin typeface="LucidaSansTypewriter"/>
              </a:rPr>
              <a:t># Obtain the total seconds since midnight, Jan 1, 1970</a:t>
            </a:r>
          </a:p>
          <a:p>
            <a:pPr>
              <a:buNone/>
            </a:pPr>
            <a:r>
              <a:rPr lang="en-US" sz="2000" b="0" i="0" dirty="0">
                <a:solidFill>
                  <a:srgbClr val="231F20"/>
                </a:solidFill>
                <a:effectLst/>
                <a:latin typeface="LucidaSansTypewriter"/>
              </a:rPr>
              <a:t>6 </a:t>
            </a:r>
            <a:r>
              <a:rPr lang="en-US" sz="2000" b="0" i="0" dirty="0" err="1">
                <a:solidFill>
                  <a:srgbClr val="231F20"/>
                </a:solidFill>
                <a:effectLst/>
                <a:latin typeface="LucidaSansTypewriter"/>
              </a:rPr>
              <a:t>totalSeconds</a:t>
            </a:r>
            <a:r>
              <a:rPr lang="en-US" sz="2000" b="0" i="0" dirty="0">
                <a:solidFill>
                  <a:srgbClr val="231F20"/>
                </a:solidFill>
                <a:effectLst/>
                <a:latin typeface="LucidaSansTypewriter"/>
              </a:rPr>
              <a:t> = int(</a:t>
            </a:r>
            <a:r>
              <a:rPr lang="en-US" sz="2000" b="0" i="0" dirty="0" err="1">
                <a:solidFill>
                  <a:srgbClr val="231F20"/>
                </a:solidFill>
                <a:effectLst/>
                <a:latin typeface="LucidaSansTypewriter"/>
              </a:rPr>
              <a:t>currentTime</a:t>
            </a:r>
            <a:r>
              <a:rPr lang="en-US" sz="2000" b="0" i="0" dirty="0">
                <a:solidFill>
                  <a:srgbClr val="231F20"/>
                </a:solidFill>
                <a:effectLst/>
                <a:latin typeface="LucidaSansTypewriter"/>
              </a:rPr>
              <a:t>)</a:t>
            </a:r>
          </a:p>
          <a:p>
            <a:pPr>
              <a:buNone/>
            </a:pPr>
            <a:r>
              <a:rPr lang="en-US" sz="2000" b="0" i="0" dirty="0">
                <a:solidFill>
                  <a:srgbClr val="231F20"/>
                </a:solidFill>
                <a:effectLst/>
                <a:latin typeface="LucidaSansTypewriter"/>
              </a:rPr>
              <a:t>8 </a:t>
            </a:r>
            <a:r>
              <a:rPr lang="en-US" sz="2000" b="0" i="0" dirty="0">
                <a:solidFill>
                  <a:srgbClr val="6D6E70"/>
                </a:solidFill>
                <a:effectLst/>
                <a:latin typeface="LucidaSansTypewriter"/>
              </a:rPr>
              <a:t># Get the current second</a:t>
            </a:r>
          </a:p>
          <a:p>
            <a:pPr>
              <a:buNone/>
            </a:pPr>
            <a:r>
              <a:rPr lang="en-US" sz="2000" b="0" i="0" dirty="0">
                <a:solidFill>
                  <a:srgbClr val="231F20"/>
                </a:solidFill>
                <a:effectLst/>
                <a:latin typeface="LucidaSansTypewriter"/>
              </a:rPr>
              <a:t>9 </a:t>
            </a:r>
            <a:r>
              <a:rPr lang="en-US" sz="2000" b="0" i="0" dirty="0" err="1">
                <a:solidFill>
                  <a:srgbClr val="231F20"/>
                </a:solidFill>
                <a:effectLst/>
                <a:latin typeface="LucidaSansTypewriter"/>
              </a:rPr>
              <a:t>currentSecond</a:t>
            </a:r>
            <a:r>
              <a:rPr lang="en-US" sz="2000" b="0" i="0" dirty="0">
                <a:solidFill>
                  <a:srgbClr val="231F20"/>
                </a:solidFill>
                <a:effectLst/>
                <a:latin typeface="LucidaSansTypewriter"/>
              </a:rPr>
              <a:t> = </a:t>
            </a:r>
            <a:r>
              <a:rPr lang="en-US" sz="2000" b="0" i="0" dirty="0" err="1">
                <a:solidFill>
                  <a:srgbClr val="231F20"/>
                </a:solidFill>
                <a:effectLst/>
                <a:latin typeface="LucidaSansTypewriter"/>
              </a:rPr>
              <a:t>totalSeconds</a:t>
            </a:r>
            <a:r>
              <a:rPr lang="en-US" sz="2000" b="0" i="0" dirty="0">
                <a:solidFill>
                  <a:srgbClr val="231F20"/>
                </a:solidFill>
                <a:effectLst/>
                <a:latin typeface="LucidaSansTypewriter"/>
              </a:rPr>
              <a:t> % </a:t>
            </a:r>
            <a:r>
              <a:rPr lang="en-US" sz="2000" b="1" i="0" dirty="0">
                <a:solidFill>
                  <a:srgbClr val="00AEEF"/>
                </a:solidFill>
                <a:effectLst/>
                <a:latin typeface="LucidaSansTypewriter-Bd"/>
              </a:rPr>
              <a:t>60</a:t>
            </a:r>
            <a:endParaRPr lang="en-US" sz="2000" b="0" i="0" dirty="0">
              <a:solidFill>
                <a:srgbClr val="231F20"/>
              </a:solidFill>
              <a:effectLst/>
              <a:latin typeface="LucidaSansTypewriter"/>
            </a:endParaRPr>
          </a:p>
          <a:p>
            <a:pPr>
              <a:buNone/>
            </a:pPr>
            <a:r>
              <a:rPr lang="en-US" sz="2000" b="0" i="0" dirty="0">
                <a:solidFill>
                  <a:srgbClr val="231F20"/>
                </a:solidFill>
                <a:effectLst/>
                <a:latin typeface="LucidaSansTypewriter"/>
              </a:rPr>
              <a:t>11 </a:t>
            </a:r>
            <a:r>
              <a:rPr lang="en-US" sz="2000" b="0" i="0" dirty="0">
                <a:solidFill>
                  <a:srgbClr val="6D6E70"/>
                </a:solidFill>
                <a:effectLst/>
                <a:latin typeface="LucidaSansTypewriter"/>
              </a:rPr>
              <a:t># Obtain the total minutes</a:t>
            </a:r>
          </a:p>
          <a:p>
            <a:pPr>
              <a:buNone/>
            </a:pPr>
            <a:r>
              <a:rPr lang="en-US" sz="2000" b="0" i="0" dirty="0">
                <a:solidFill>
                  <a:srgbClr val="231F20"/>
                </a:solidFill>
                <a:effectLst/>
                <a:latin typeface="LucidaSansTypewriter"/>
              </a:rPr>
              <a:t>12 </a:t>
            </a:r>
            <a:r>
              <a:rPr lang="en-US" sz="2000" b="0" i="0" dirty="0" err="1">
                <a:solidFill>
                  <a:srgbClr val="231F20"/>
                </a:solidFill>
                <a:effectLst/>
                <a:latin typeface="LucidaSansTypewriter"/>
              </a:rPr>
              <a:t>totalMinutes</a:t>
            </a:r>
            <a:r>
              <a:rPr lang="en-US" sz="2000" b="0" i="0" dirty="0">
                <a:solidFill>
                  <a:srgbClr val="231F20"/>
                </a:solidFill>
                <a:effectLst/>
                <a:latin typeface="LucidaSansTypewriter"/>
              </a:rPr>
              <a:t> = </a:t>
            </a:r>
            <a:r>
              <a:rPr lang="en-US" sz="2000" b="0" i="0" dirty="0" err="1">
                <a:solidFill>
                  <a:srgbClr val="231F20"/>
                </a:solidFill>
                <a:effectLst/>
                <a:latin typeface="LucidaSansTypewriter"/>
              </a:rPr>
              <a:t>totalSeconds</a:t>
            </a:r>
            <a:r>
              <a:rPr lang="en-US" sz="2000" b="0" i="0" dirty="0">
                <a:solidFill>
                  <a:srgbClr val="231F20"/>
                </a:solidFill>
                <a:effectLst/>
                <a:latin typeface="LucidaSansTypewriter"/>
              </a:rPr>
              <a:t> // </a:t>
            </a:r>
            <a:r>
              <a:rPr lang="en-US" sz="2000" b="1" i="0" dirty="0">
                <a:solidFill>
                  <a:srgbClr val="00AEEF"/>
                </a:solidFill>
                <a:effectLst/>
                <a:latin typeface="LucidaSansTypewriter-Bd"/>
              </a:rPr>
              <a:t>60</a:t>
            </a:r>
            <a:endParaRPr lang="en-US" sz="2000" b="0" i="0" dirty="0">
              <a:solidFill>
                <a:srgbClr val="231F20"/>
              </a:solidFill>
              <a:effectLst/>
              <a:latin typeface="LucidaSansTypewriter"/>
            </a:endParaRPr>
          </a:p>
          <a:p>
            <a:pPr>
              <a:buNone/>
            </a:pPr>
            <a:r>
              <a:rPr lang="en-US" sz="2000" b="0" i="0" dirty="0">
                <a:solidFill>
                  <a:srgbClr val="231F20"/>
                </a:solidFill>
                <a:effectLst/>
                <a:latin typeface="LucidaSansTypewriter"/>
              </a:rPr>
              <a:t>14 </a:t>
            </a:r>
            <a:r>
              <a:rPr lang="en-US" sz="2000" b="0" i="0" dirty="0">
                <a:solidFill>
                  <a:srgbClr val="6D6E70"/>
                </a:solidFill>
                <a:effectLst/>
                <a:latin typeface="LucidaSansTypewriter"/>
              </a:rPr>
              <a:t># Compute the current minute in the hour</a:t>
            </a:r>
          </a:p>
          <a:p>
            <a:pPr>
              <a:buNone/>
            </a:pPr>
            <a:r>
              <a:rPr lang="en-US" sz="2000" b="0" i="0" dirty="0">
                <a:solidFill>
                  <a:srgbClr val="231F20"/>
                </a:solidFill>
                <a:effectLst/>
                <a:latin typeface="LucidaSansTypewriter"/>
              </a:rPr>
              <a:t>15 </a:t>
            </a:r>
            <a:r>
              <a:rPr lang="en-US" sz="2000" b="0" i="0" dirty="0" err="1">
                <a:solidFill>
                  <a:srgbClr val="231F20"/>
                </a:solidFill>
                <a:effectLst/>
                <a:latin typeface="LucidaSansTypewriter"/>
              </a:rPr>
              <a:t>currentMinute</a:t>
            </a:r>
            <a:r>
              <a:rPr lang="en-US" sz="2000" b="0" i="0" dirty="0">
                <a:solidFill>
                  <a:srgbClr val="231F20"/>
                </a:solidFill>
                <a:effectLst/>
                <a:latin typeface="LucidaSansTypewriter"/>
              </a:rPr>
              <a:t> = </a:t>
            </a:r>
            <a:r>
              <a:rPr lang="en-US" sz="2000" b="0" i="0" dirty="0" err="1">
                <a:solidFill>
                  <a:srgbClr val="231F20"/>
                </a:solidFill>
                <a:effectLst/>
                <a:latin typeface="LucidaSansTypewriter"/>
              </a:rPr>
              <a:t>totalMinutes</a:t>
            </a:r>
            <a:r>
              <a:rPr lang="en-US" sz="2000" b="0" i="0" dirty="0">
                <a:solidFill>
                  <a:srgbClr val="231F20"/>
                </a:solidFill>
                <a:effectLst/>
                <a:latin typeface="LucidaSansTypewriter"/>
              </a:rPr>
              <a:t> % </a:t>
            </a:r>
            <a:r>
              <a:rPr lang="en-US" sz="2000" b="1" i="0" dirty="0">
                <a:solidFill>
                  <a:srgbClr val="00AEEF"/>
                </a:solidFill>
                <a:effectLst/>
                <a:latin typeface="LucidaSansTypewriter-Bd"/>
              </a:rPr>
              <a:t>60</a:t>
            </a:r>
            <a:endParaRPr lang="en-US" sz="2000" b="0" i="0" dirty="0">
              <a:solidFill>
                <a:srgbClr val="231F20"/>
              </a:solidFill>
              <a:effectLst/>
              <a:latin typeface="LucidaSansTypewriter"/>
            </a:endParaRPr>
          </a:p>
          <a:p>
            <a:pPr>
              <a:buNone/>
            </a:pPr>
            <a:r>
              <a:rPr lang="en-US" sz="2000" b="0" i="0" dirty="0">
                <a:solidFill>
                  <a:srgbClr val="231F20"/>
                </a:solidFill>
                <a:effectLst/>
                <a:latin typeface="LucidaSansTypewriter"/>
              </a:rPr>
              <a:t>17 </a:t>
            </a:r>
            <a:r>
              <a:rPr lang="en-US" sz="2000" b="0" i="0" dirty="0">
                <a:solidFill>
                  <a:srgbClr val="6D6E70"/>
                </a:solidFill>
                <a:effectLst/>
                <a:latin typeface="LucidaSansTypewriter"/>
              </a:rPr>
              <a:t># Obtain the total hours</a:t>
            </a:r>
          </a:p>
          <a:p>
            <a:pPr>
              <a:buNone/>
            </a:pPr>
            <a:r>
              <a:rPr lang="en-US" sz="2000" b="0" i="0" dirty="0">
                <a:solidFill>
                  <a:srgbClr val="231F20"/>
                </a:solidFill>
                <a:effectLst/>
                <a:latin typeface="LucidaSansTypewriter"/>
              </a:rPr>
              <a:t>18 </a:t>
            </a:r>
            <a:r>
              <a:rPr lang="en-US" sz="2000" b="0" i="0" dirty="0" err="1">
                <a:solidFill>
                  <a:srgbClr val="231F20"/>
                </a:solidFill>
                <a:effectLst/>
                <a:latin typeface="LucidaSansTypewriter"/>
              </a:rPr>
              <a:t>totalHours</a:t>
            </a:r>
            <a:r>
              <a:rPr lang="en-US" sz="2000" b="0" i="0" dirty="0">
                <a:solidFill>
                  <a:srgbClr val="231F20"/>
                </a:solidFill>
                <a:effectLst/>
                <a:latin typeface="LucidaSansTypewriter"/>
              </a:rPr>
              <a:t> = </a:t>
            </a:r>
            <a:r>
              <a:rPr lang="en-US" sz="2000" b="0" i="0" dirty="0" err="1">
                <a:solidFill>
                  <a:srgbClr val="231F20"/>
                </a:solidFill>
                <a:effectLst/>
                <a:latin typeface="LucidaSansTypewriter"/>
              </a:rPr>
              <a:t>totalMinutes</a:t>
            </a:r>
            <a:r>
              <a:rPr lang="en-US" sz="2000" b="0" i="0" dirty="0">
                <a:solidFill>
                  <a:srgbClr val="231F20"/>
                </a:solidFill>
                <a:effectLst/>
                <a:latin typeface="LucidaSansTypewriter"/>
              </a:rPr>
              <a:t> // </a:t>
            </a:r>
            <a:r>
              <a:rPr lang="en-US" sz="2000" b="1" i="0" dirty="0">
                <a:solidFill>
                  <a:srgbClr val="00AEEF"/>
                </a:solidFill>
                <a:effectLst/>
                <a:latin typeface="LucidaSansTypewriter-Bd"/>
              </a:rPr>
              <a:t>60</a:t>
            </a:r>
            <a:endParaRPr lang="en-US" sz="2000" b="0" i="0" dirty="0">
              <a:solidFill>
                <a:srgbClr val="231F20"/>
              </a:solidFill>
              <a:effectLst/>
              <a:latin typeface="LucidaSansTypewriter"/>
            </a:endParaRPr>
          </a:p>
          <a:p>
            <a:pPr>
              <a:buNone/>
            </a:pPr>
            <a:r>
              <a:rPr lang="en-US" sz="2000" b="0" i="0" dirty="0">
                <a:solidFill>
                  <a:srgbClr val="231F20"/>
                </a:solidFill>
                <a:effectLst/>
                <a:latin typeface="LucidaSansTypewriter"/>
              </a:rPr>
              <a:t>20 </a:t>
            </a:r>
            <a:r>
              <a:rPr lang="en-US" sz="2000" b="0" i="0" dirty="0">
                <a:solidFill>
                  <a:srgbClr val="6D6E70"/>
                </a:solidFill>
                <a:effectLst/>
                <a:latin typeface="LucidaSansTypewriter"/>
              </a:rPr>
              <a:t># Compute the current hour</a:t>
            </a:r>
          </a:p>
          <a:p>
            <a:r>
              <a:rPr lang="en-US" sz="2000" b="0" i="0" dirty="0">
                <a:solidFill>
                  <a:srgbClr val="231F20"/>
                </a:solidFill>
                <a:effectLst/>
                <a:latin typeface="LucidaSansTypewriter"/>
              </a:rPr>
              <a:t>21 </a:t>
            </a:r>
            <a:r>
              <a:rPr lang="en-US" sz="2000" b="0" i="0" dirty="0" err="1">
                <a:solidFill>
                  <a:srgbClr val="231F20"/>
                </a:solidFill>
                <a:effectLst/>
                <a:latin typeface="LucidaSansTypewriter"/>
              </a:rPr>
              <a:t>currentHour</a:t>
            </a:r>
            <a:r>
              <a:rPr lang="en-US" sz="2000" b="0" i="0" dirty="0">
                <a:solidFill>
                  <a:srgbClr val="231F20"/>
                </a:solidFill>
                <a:effectLst/>
                <a:latin typeface="LucidaSansTypewriter"/>
              </a:rPr>
              <a:t> = </a:t>
            </a:r>
            <a:r>
              <a:rPr lang="en-US" sz="2000" b="0" i="0" dirty="0" err="1">
                <a:solidFill>
                  <a:srgbClr val="231F20"/>
                </a:solidFill>
                <a:effectLst/>
                <a:latin typeface="LucidaSansTypewriter"/>
              </a:rPr>
              <a:t>totalHours</a:t>
            </a:r>
            <a:r>
              <a:rPr lang="en-US" sz="2000" b="0" i="0" dirty="0">
                <a:solidFill>
                  <a:srgbClr val="231F20"/>
                </a:solidFill>
                <a:effectLst/>
                <a:latin typeface="LucidaSansTypewriter"/>
              </a:rPr>
              <a:t> % </a:t>
            </a:r>
            <a:r>
              <a:rPr lang="en-US" sz="2000" b="1" i="0" dirty="0">
                <a:solidFill>
                  <a:srgbClr val="00AEEF"/>
                </a:solidFill>
                <a:effectLst/>
                <a:latin typeface="LucidaSansTypewriter-Bd"/>
              </a:rPr>
              <a:t>24</a:t>
            </a:r>
            <a:r>
              <a:rPr lang="en-US" sz="2000" dirty="0"/>
              <a:t> </a:t>
            </a:r>
          </a:p>
          <a:p>
            <a:r>
              <a:rPr lang="en-US" sz="2000" dirty="0"/>
              <a:t>23 # Display results</a:t>
            </a:r>
          </a:p>
          <a:p>
            <a:r>
              <a:rPr lang="en-US" sz="2000" dirty="0"/>
              <a:t>24 print(</a:t>
            </a:r>
            <a:r>
              <a:rPr lang="en-US" sz="2000" b="1" dirty="0"/>
              <a:t>"Current time is"</a:t>
            </a:r>
            <a:r>
              <a:rPr lang="en-US" sz="2000" dirty="0"/>
              <a:t>, </a:t>
            </a:r>
            <a:r>
              <a:rPr lang="en-US" sz="2000" dirty="0" err="1"/>
              <a:t>currentHour</a:t>
            </a:r>
            <a:r>
              <a:rPr lang="en-US" sz="2000" dirty="0"/>
              <a:t>, </a:t>
            </a:r>
            <a:r>
              <a:rPr lang="en-US" sz="2000" b="1" dirty="0"/>
              <a:t>":"</a:t>
            </a:r>
            <a:r>
              <a:rPr lang="en-US" sz="2000" dirty="0"/>
              <a:t>,</a:t>
            </a:r>
          </a:p>
          <a:p>
            <a:r>
              <a:rPr lang="en-US" sz="2000" dirty="0"/>
              <a:t>25 </a:t>
            </a:r>
            <a:r>
              <a:rPr lang="en-US" sz="2000" dirty="0" err="1"/>
              <a:t>currentMinute</a:t>
            </a:r>
            <a:r>
              <a:rPr lang="en-US" sz="2000" dirty="0"/>
              <a:t>, </a:t>
            </a:r>
            <a:r>
              <a:rPr lang="en-US" sz="2000" b="1" dirty="0"/>
              <a:t>":"</a:t>
            </a:r>
            <a:r>
              <a:rPr lang="en-US" sz="2000" dirty="0"/>
              <a:t>, </a:t>
            </a:r>
            <a:r>
              <a:rPr lang="en-US" sz="2000" dirty="0" err="1"/>
              <a:t>currentSecond</a:t>
            </a:r>
            <a:r>
              <a:rPr lang="en-US" sz="2000" dirty="0"/>
              <a:t>, </a:t>
            </a:r>
            <a:r>
              <a:rPr lang="en-US" sz="2000" b="1" dirty="0"/>
              <a:t>"GMT"</a:t>
            </a:r>
            <a:r>
              <a:rPr lang="en-US" sz="2000" dirty="0"/>
              <a:t>) </a:t>
            </a:r>
            <a:endParaRPr lang="ar-PS" sz="2000" dirty="0"/>
          </a:p>
        </p:txBody>
      </p:sp>
      <p:sp>
        <p:nvSpPr>
          <p:cNvPr id="7" name="Rectangle 2">
            <a:extLst>
              <a:ext uri="{FF2B5EF4-FFF2-40B4-BE49-F238E27FC236}">
                <a16:creationId xmlns:a16="http://schemas.microsoft.com/office/drawing/2014/main" id="{3D7BAE0E-64AA-AA5C-22D6-F0D0C9E15AAC}"/>
              </a:ext>
            </a:extLst>
          </p:cNvPr>
          <p:cNvSpPr txBox="1">
            <a:spLocks noChangeArrowheads="1"/>
          </p:cNvSpPr>
          <p:nvPr/>
        </p:nvSpPr>
        <p:spPr>
          <a:xfrm>
            <a:off x="1256970"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Problem: Displaying Current Time</a:t>
            </a:r>
          </a:p>
        </p:txBody>
      </p:sp>
    </p:spTree>
    <p:extLst>
      <p:ext uri="{BB962C8B-B14F-4D97-AF65-F5344CB8AC3E}">
        <p14:creationId xmlns:p14="http://schemas.microsoft.com/office/powerpoint/2010/main" val="2023429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4">
            <a:extLst>
              <a:ext uri="{FF2B5EF4-FFF2-40B4-BE49-F238E27FC236}">
                <a16:creationId xmlns:a16="http://schemas.microsoft.com/office/drawing/2014/main" id="{5E268995-ED6F-F558-7376-A0F8F886F873}"/>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A92ECDC8-59CB-41EF-8F1A-7BFBA5B9BF34}" type="slidenum">
              <a:rPr lang="en-US" altLang="en-US" sz="1400"/>
              <a:pPr>
                <a:spcBef>
                  <a:spcPct val="0"/>
                </a:spcBef>
                <a:buClrTx/>
                <a:buSzTx/>
                <a:buFontTx/>
                <a:buNone/>
              </a:pPr>
              <a:t>30</a:t>
            </a:fld>
            <a:endParaRPr lang="en-US" altLang="en-US" sz="1400"/>
          </a:p>
        </p:txBody>
      </p:sp>
      <p:sp>
        <p:nvSpPr>
          <p:cNvPr id="2" name="Rectangle 2">
            <a:extLst>
              <a:ext uri="{FF2B5EF4-FFF2-40B4-BE49-F238E27FC236}">
                <a16:creationId xmlns:a16="http://schemas.microsoft.com/office/drawing/2014/main" id="{C9B31964-821A-C113-5D89-2BD05AA0E94C}"/>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Software Development Process </a:t>
            </a:r>
          </a:p>
        </p:txBody>
      </p:sp>
      <p:pic>
        <p:nvPicPr>
          <p:cNvPr id="8" name="Picture 7">
            <a:extLst>
              <a:ext uri="{FF2B5EF4-FFF2-40B4-BE49-F238E27FC236}">
                <a16:creationId xmlns:a16="http://schemas.microsoft.com/office/drawing/2014/main" id="{45B34AA1-D50E-E3DD-C89B-3DDC574FF2EF}"/>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57DFDB-E008-B09C-7F00-B8081F8D67F7}"/>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40962" name="Slide Number Placeholder 4">
            <a:extLst>
              <a:ext uri="{FF2B5EF4-FFF2-40B4-BE49-F238E27FC236}">
                <a16:creationId xmlns:a16="http://schemas.microsoft.com/office/drawing/2014/main" id="{72B5766B-FA89-6C0F-1F65-78ED6DD0AA46}"/>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5355C06B-E435-44DF-9E73-6B32F75CDC0C}" type="slidenum">
              <a:rPr lang="en-US" altLang="en-US" sz="1400"/>
              <a:pPr>
                <a:spcBef>
                  <a:spcPct val="0"/>
                </a:spcBef>
                <a:buClrTx/>
                <a:buSzTx/>
                <a:buFontTx/>
                <a:buNone/>
              </a:pPr>
              <a:t>31</a:t>
            </a:fld>
            <a:endParaRPr lang="en-US" altLang="en-US" sz="1400"/>
          </a:p>
        </p:txBody>
      </p:sp>
      <p:sp>
        <p:nvSpPr>
          <p:cNvPr id="263173" name="Text Box 5">
            <a:extLst>
              <a:ext uri="{FF2B5EF4-FFF2-40B4-BE49-F238E27FC236}">
                <a16:creationId xmlns:a16="http://schemas.microsoft.com/office/drawing/2014/main" id="{57732E06-8D1D-159C-A9FA-2630A5266A12}"/>
              </a:ext>
            </a:extLst>
          </p:cNvPr>
          <p:cNvSpPr txBox="1">
            <a:spLocks noChangeArrowheads="1"/>
          </p:cNvSpPr>
          <p:nvPr/>
        </p:nvSpPr>
        <p:spPr bwMode="auto">
          <a:xfrm>
            <a:off x="8244367" y="1239915"/>
            <a:ext cx="394763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2400" dirty="0">
                <a:cs typeface="Courier New" panose="02070309020205020404" pitchFamily="49" charset="0"/>
              </a:rPr>
              <a:t>A formal process that seeks to understand the problem and document in detail what the software system needs to do. This phase involves close interaction between users and designers. </a:t>
            </a:r>
            <a:endParaRPr lang="en-US" altLang="en-US" sz="2400" dirty="0"/>
          </a:p>
        </p:txBody>
      </p:sp>
      <p:sp>
        <p:nvSpPr>
          <p:cNvPr id="263174" name="Rectangle 6">
            <a:extLst>
              <a:ext uri="{FF2B5EF4-FFF2-40B4-BE49-F238E27FC236}">
                <a16:creationId xmlns:a16="http://schemas.microsoft.com/office/drawing/2014/main" id="{7441D824-E3D7-184D-1B76-E4CF015257F5}"/>
              </a:ext>
            </a:extLst>
          </p:cNvPr>
          <p:cNvSpPr>
            <a:spLocks noChangeArrowheads="1"/>
          </p:cNvSpPr>
          <p:nvPr/>
        </p:nvSpPr>
        <p:spPr bwMode="auto">
          <a:xfrm>
            <a:off x="602594" y="4140270"/>
            <a:ext cx="48768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sz="2400" dirty="0">
                <a:cs typeface="Courier New" panose="02070309020205020404" pitchFamily="49" charset="0"/>
              </a:rPr>
              <a:t>Most of the examples in this book are simple, and their requirements are clearly stated. In the real world, however, problems are not well defined. You need to study a problem carefully to identify its requirements. </a:t>
            </a:r>
          </a:p>
        </p:txBody>
      </p:sp>
      <p:sp>
        <p:nvSpPr>
          <p:cNvPr id="21" name="Rectangle 2">
            <a:extLst>
              <a:ext uri="{FF2B5EF4-FFF2-40B4-BE49-F238E27FC236}">
                <a16:creationId xmlns:a16="http://schemas.microsoft.com/office/drawing/2014/main" id="{4CE2F4C1-BC4D-8FCD-B077-CFC7075DB2FD}"/>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Requirement Specification </a:t>
            </a:r>
            <a:r>
              <a:rPr lang="en-US" altLang="en-US" sz="2400" b="1" dirty="0">
                <a:solidFill>
                  <a:srgbClr val="FF0000"/>
                </a:solidFill>
              </a:rPr>
              <a:t>(Software Development Process)</a:t>
            </a:r>
          </a:p>
        </p:txBody>
      </p:sp>
      <p:sp>
        <p:nvSpPr>
          <p:cNvPr id="23" name="TextBox 22">
            <a:extLst>
              <a:ext uri="{FF2B5EF4-FFF2-40B4-BE49-F238E27FC236}">
                <a16:creationId xmlns:a16="http://schemas.microsoft.com/office/drawing/2014/main" id="{4AFA985E-FF81-5A80-68A3-2D5E069265DF}"/>
              </a:ext>
            </a:extLst>
          </p:cNvPr>
          <p:cNvSpPr txBox="1"/>
          <p:nvPr/>
        </p:nvSpPr>
        <p:spPr>
          <a:xfrm>
            <a:off x="1543199" y="1092849"/>
            <a:ext cx="1497795" cy="646331"/>
          </a:xfrm>
          <a:prstGeom prst="rect">
            <a:avLst/>
          </a:prstGeom>
          <a:solidFill>
            <a:srgbClr val="002060"/>
          </a:solidFill>
          <a:scene3d>
            <a:camera prst="orthographicFront"/>
            <a:lightRig rig="threePt" dir="t"/>
          </a:scene3d>
          <a:sp3d>
            <a:bevelT w="165100" prst="coolSlant"/>
          </a:sp3d>
        </p:spPr>
        <p:txBody>
          <a:bodyPr wrap="square">
            <a:spAutoFit/>
          </a:bodyPr>
          <a:lstStyle/>
          <a:p>
            <a:r>
              <a:rPr lang="en-US" altLang="en-US" b="1" dirty="0">
                <a:solidFill>
                  <a:srgbClr val="FFFF00"/>
                </a:solidFill>
              </a:rPr>
              <a:t>Requirement Specification </a:t>
            </a:r>
            <a:endParaRPr lang="ar-P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3173"/>
                                        </p:tgtEl>
                                        <p:attrNameLst>
                                          <p:attrName>style.visibility</p:attrName>
                                        </p:attrNameLst>
                                      </p:cBhvr>
                                      <p:to>
                                        <p:strVal val="visible"/>
                                      </p:to>
                                    </p:set>
                                    <p:anim calcmode="lin" valueType="num">
                                      <p:cBhvr additive="base">
                                        <p:cTn id="7" dur="500" fill="hold"/>
                                        <p:tgtEl>
                                          <p:spTgt spid="263173"/>
                                        </p:tgtEl>
                                        <p:attrNameLst>
                                          <p:attrName>ppt_x</p:attrName>
                                        </p:attrNameLst>
                                      </p:cBhvr>
                                      <p:tavLst>
                                        <p:tav tm="0">
                                          <p:val>
                                            <p:strVal val="0-#ppt_w/2"/>
                                          </p:val>
                                        </p:tav>
                                        <p:tav tm="100000">
                                          <p:val>
                                            <p:strVal val="#ppt_x"/>
                                          </p:val>
                                        </p:tav>
                                      </p:tavLst>
                                    </p:anim>
                                    <p:anim calcmode="lin" valueType="num">
                                      <p:cBhvr additive="base">
                                        <p:cTn id="8" dur="500" fill="hold"/>
                                        <p:tgtEl>
                                          <p:spTgt spid="26317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3174"/>
                                        </p:tgtEl>
                                        <p:attrNameLst>
                                          <p:attrName>style.visibility</p:attrName>
                                        </p:attrNameLst>
                                      </p:cBhvr>
                                      <p:to>
                                        <p:strVal val="visible"/>
                                      </p:to>
                                    </p:set>
                                    <p:anim calcmode="lin" valueType="num">
                                      <p:cBhvr additive="base">
                                        <p:cTn id="13" dur="500" fill="hold"/>
                                        <p:tgtEl>
                                          <p:spTgt spid="263174"/>
                                        </p:tgtEl>
                                        <p:attrNameLst>
                                          <p:attrName>ppt_x</p:attrName>
                                        </p:attrNameLst>
                                      </p:cBhvr>
                                      <p:tavLst>
                                        <p:tav tm="0">
                                          <p:val>
                                            <p:strVal val="0-#ppt_w/2"/>
                                          </p:val>
                                        </p:tav>
                                        <p:tav tm="100000">
                                          <p:val>
                                            <p:strVal val="#ppt_x"/>
                                          </p:val>
                                        </p:tav>
                                      </p:tavLst>
                                    </p:anim>
                                    <p:anim calcmode="lin" valueType="num">
                                      <p:cBhvr additive="base">
                                        <p:cTn id="14" dur="500" fill="hold"/>
                                        <p:tgtEl>
                                          <p:spTgt spid="263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3" grpId="0" autoUpdateAnimBg="0"/>
      <p:bldP spid="26317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4">
            <a:extLst>
              <a:ext uri="{FF2B5EF4-FFF2-40B4-BE49-F238E27FC236}">
                <a16:creationId xmlns:a16="http://schemas.microsoft.com/office/drawing/2014/main" id="{35AD72CE-20DA-3C60-1D92-E1FFBD28FF9A}"/>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0A69A853-1E44-4148-8F8C-7213B61CF30A}" type="slidenum">
              <a:rPr lang="en-US" altLang="en-US" sz="1400"/>
              <a:pPr>
                <a:spcBef>
                  <a:spcPct val="0"/>
                </a:spcBef>
                <a:buClrTx/>
                <a:buSzTx/>
                <a:buFontTx/>
                <a:buNone/>
              </a:pPr>
              <a:t>32</a:t>
            </a:fld>
            <a:endParaRPr lang="en-US" altLang="en-US" sz="1400"/>
          </a:p>
        </p:txBody>
      </p:sp>
      <p:sp>
        <p:nvSpPr>
          <p:cNvPr id="41988" name="Rectangle 3">
            <a:extLst>
              <a:ext uri="{FF2B5EF4-FFF2-40B4-BE49-F238E27FC236}">
                <a16:creationId xmlns:a16="http://schemas.microsoft.com/office/drawing/2014/main" id="{1F4A5DCA-24F9-AB0F-92E8-C4A1AD0E5010}"/>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64197" name="Text Box 5">
            <a:extLst>
              <a:ext uri="{FF2B5EF4-FFF2-40B4-BE49-F238E27FC236}">
                <a16:creationId xmlns:a16="http://schemas.microsoft.com/office/drawing/2014/main" id="{933AEB74-9524-118B-948C-3AC910D25D12}"/>
              </a:ext>
            </a:extLst>
          </p:cNvPr>
          <p:cNvSpPr txBox="1">
            <a:spLocks noChangeArrowheads="1"/>
          </p:cNvSpPr>
          <p:nvPr/>
        </p:nvSpPr>
        <p:spPr bwMode="auto">
          <a:xfrm>
            <a:off x="7734300" y="1270397"/>
            <a:ext cx="4495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tabLst>
                <a:tab pos="57150" algn="l"/>
                <a:tab pos="40005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57150" algn="l"/>
                <a:tab pos="40005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57150" algn="l"/>
                <a:tab pos="40005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57150" algn="l"/>
                <a:tab pos="40005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57150" algn="l"/>
                <a:tab pos="4000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Seeks to analyze the business process in terms of data flow, and to identify the system’s input and output. </a:t>
            </a:r>
          </a:p>
        </p:txBody>
      </p:sp>
      <p:sp>
        <p:nvSpPr>
          <p:cNvPr id="264198" name="Text Box 6">
            <a:extLst>
              <a:ext uri="{FF2B5EF4-FFF2-40B4-BE49-F238E27FC236}">
                <a16:creationId xmlns:a16="http://schemas.microsoft.com/office/drawing/2014/main" id="{438B082F-EE01-2B2C-6DB5-03C78DDB3786}"/>
              </a:ext>
            </a:extLst>
          </p:cNvPr>
          <p:cNvSpPr txBox="1">
            <a:spLocks noChangeArrowheads="1"/>
          </p:cNvSpPr>
          <p:nvPr/>
        </p:nvSpPr>
        <p:spPr bwMode="auto">
          <a:xfrm>
            <a:off x="837246" y="4417358"/>
            <a:ext cx="46482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Part of the analysis entails modeling the system’s behavior. The model is intended to capture the essential elements of the system and to define services to the system. </a:t>
            </a:r>
          </a:p>
        </p:txBody>
      </p:sp>
      <p:pic>
        <p:nvPicPr>
          <p:cNvPr id="2" name="Picture 1">
            <a:extLst>
              <a:ext uri="{FF2B5EF4-FFF2-40B4-BE49-F238E27FC236}">
                <a16:creationId xmlns:a16="http://schemas.microsoft.com/office/drawing/2014/main" id="{26302114-DC2F-092E-725A-B0F694A8B25E}"/>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6E2D6659-E605-E785-A1AF-3845D45F83FF}"/>
              </a:ext>
            </a:extLst>
          </p:cNvPr>
          <p:cNvSpPr txBox="1"/>
          <p:nvPr/>
        </p:nvSpPr>
        <p:spPr>
          <a:xfrm>
            <a:off x="2677955" y="1860949"/>
            <a:ext cx="1651415" cy="646331"/>
          </a:xfrm>
          <a:prstGeom prst="rect">
            <a:avLst/>
          </a:prstGeom>
          <a:solidFill>
            <a:srgbClr val="002060"/>
          </a:solidFill>
          <a:scene3d>
            <a:camera prst="orthographicFront"/>
            <a:lightRig rig="threePt" dir="t"/>
          </a:scene3d>
          <a:sp3d>
            <a:bevelT w="165100" prst="coolSlant"/>
          </a:sp3d>
        </p:spPr>
        <p:txBody>
          <a:bodyPr wrap="square">
            <a:spAutoFit/>
          </a:bodyPr>
          <a:lstStyle/>
          <a:p>
            <a:pPr algn="ctr"/>
            <a:r>
              <a:rPr lang="en-US" altLang="en-US" b="1" dirty="0">
                <a:solidFill>
                  <a:srgbClr val="FFFF00"/>
                </a:solidFill>
              </a:rPr>
              <a:t>System Analysis</a:t>
            </a:r>
            <a:endParaRPr lang="ar-PS" dirty="0">
              <a:solidFill>
                <a:srgbClr val="FFFF00"/>
              </a:solidFill>
            </a:endParaRPr>
          </a:p>
        </p:txBody>
      </p:sp>
      <p:sp>
        <p:nvSpPr>
          <p:cNvPr id="4" name="Rectangle 2">
            <a:extLst>
              <a:ext uri="{FF2B5EF4-FFF2-40B4-BE49-F238E27FC236}">
                <a16:creationId xmlns:a16="http://schemas.microsoft.com/office/drawing/2014/main" id="{2C0FBD02-9367-5D41-60B9-2812F8C2FFCC}"/>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System Analysis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4197"/>
                                        </p:tgtEl>
                                        <p:attrNameLst>
                                          <p:attrName>style.visibility</p:attrName>
                                        </p:attrNameLst>
                                      </p:cBhvr>
                                      <p:to>
                                        <p:strVal val="visible"/>
                                      </p:to>
                                    </p:set>
                                    <p:anim calcmode="lin" valueType="num">
                                      <p:cBhvr additive="base">
                                        <p:cTn id="7" dur="500" fill="hold"/>
                                        <p:tgtEl>
                                          <p:spTgt spid="264197"/>
                                        </p:tgtEl>
                                        <p:attrNameLst>
                                          <p:attrName>ppt_x</p:attrName>
                                        </p:attrNameLst>
                                      </p:cBhvr>
                                      <p:tavLst>
                                        <p:tav tm="0">
                                          <p:val>
                                            <p:strVal val="0-#ppt_w/2"/>
                                          </p:val>
                                        </p:tav>
                                        <p:tav tm="100000">
                                          <p:val>
                                            <p:strVal val="#ppt_x"/>
                                          </p:val>
                                        </p:tav>
                                      </p:tavLst>
                                    </p:anim>
                                    <p:anim calcmode="lin" valueType="num">
                                      <p:cBhvr additive="base">
                                        <p:cTn id="8" dur="500" fill="hold"/>
                                        <p:tgtEl>
                                          <p:spTgt spid="26419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4198"/>
                                        </p:tgtEl>
                                        <p:attrNameLst>
                                          <p:attrName>style.visibility</p:attrName>
                                        </p:attrNameLst>
                                      </p:cBhvr>
                                      <p:to>
                                        <p:strVal val="visible"/>
                                      </p:to>
                                    </p:set>
                                    <p:anim calcmode="lin" valueType="num">
                                      <p:cBhvr additive="base">
                                        <p:cTn id="13" dur="500" fill="hold"/>
                                        <p:tgtEl>
                                          <p:spTgt spid="264198"/>
                                        </p:tgtEl>
                                        <p:attrNameLst>
                                          <p:attrName>ppt_x</p:attrName>
                                        </p:attrNameLst>
                                      </p:cBhvr>
                                      <p:tavLst>
                                        <p:tav tm="0">
                                          <p:val>
                                            <p:strVal val="0-#ppt_w/2"/>
                                          </p:val>
                                        </p:tav>
                                        <p:tav tm="100000">
                                          <p:val>
                                            <p:strVal val="#ppt_x"/>
                                          </p:val>
                                        </p:tav>
                                      </p:tavLst>
                                    </p:anim>
                                    <p:anim calcmode="lin" valueType="num">
                                      <p:cBhvr additive="base">
                                        <p:cTn id="14" dur="500" fill="hold"/>
                                        <p:tgtEl>
                                          <p:spTgt spid="2641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7" grpId="0" autoUpdateAnimBg="0"/>
      <p:bldP spid="264198"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a:extLst>
              <a:ext uri="{FF2B5EF4-FFF2-40B4-BE49-F238E27FC236}">
                <a16:creationId xmlns:a16="http://schemas.microsoft.com/office/drawing/2014/main" id="{72CC7525-D752-208C-899B-852BB7B41527}"/>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3862D6AD-7798-4E2B-9860-078811C54B6A}" type="slidenum">
              <a:rPr lang="en-US" altLang="en-US" sz="1400"/>
              <a:pPr>
                <a:spcBef>
                  <a:spcPct val="0"/>
                </a:spcBef>
                <a:buClrTx/>
                <a:buSzTx/>
                <a:buFontTx/>
                <a:buNone/>
              </a:pPr>
              <a:t>33</a:t>
            </a:fld>
            <a:endParaRPr lang="en-US" altLang="en-US" sz="1400"/>
          </a:p>
        </p:txBody>
      </p:sp>
      <p:sp>
        <p:nvSpPr>
          <p:cNvPr id="43012" name="Rectangle 3">
            <a:extLst>
              <a:ext uri="{FF2B5EF4-FFF2-40B4-BE49-F238E27FC236}">
                <a16:creationId xmlns:a16="http://schemas.microsoft.com/office/drawing/2014/main" id="{4436D1E4-1DF5-2951-C906-25E3BCA0D5B5}"/>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65221" name="Text Box 5">
            <a:extLst>
              <a:ext uri="{FF2B5EF4-FFF2-40B4-BE49-F238E27FC236}">
                <a16:creationId xmlns:a16="http://schemas.microsoft.com/office/drawing/2014/main" id="{93ED24BC-DFAC-156D-A6B2-3E5E6C8E927B}"/>
              </a:ext>
            </a:extLst>
          </p:cNvPr>
          <p:cNvSpPr txBox="1">
            <a:spLocks noChangeArrowheads="1"/>
          </p:cNvSpPr>
          <p:nvPr/>
        </p:nvSpPr>
        <p:spPr bwMode="auto">
          <a:xfrm>
            <a:off x="8222579" y="1790165"/>
            <a:ext cx="386091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tabLst>
                <a:tab pos="57150" algn="l"/>
                <a:tab pos="40005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57150" algn="l"/>
                <a:tab pos="40005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57150" algn="l"/>
                <a:tab pos="40005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57150" algn="l"/>
                <a:tab pos="40005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57150" algn="l"/>
                <a:tab pos="4000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The process of designing the system’s components. </a:t>
            </a:r>
          </a:p>
        </p:txBody>
      </p:sp>
      <p:sp>
        <p:nvSpPr>
          <p:cNvPr id="265222" name="Text Box 6">
            <a:extLst>
              <a:ext uri="{FF2B5EF4-FFF2-40B4-BE49-F238E27FC236}">
                <a16:creationId xmlns:a16="http://schemas.microsoft.com/office/drawing/2014/main" id="{3E7A64BB-1F54-2769-230F-D980B3DC68A0}"/>
              </a:ext>
            </a:extLst>
          </p:cNvPr>
          <p:cNvSpPr txBox="1">
            <a:spLocks noChangeArrowheads="1"/>
          </p:cNvSpPr>
          <p:nvPr/>
        </p:nvSpPr>
        <p:spPr bwMode="auto">
          <a:xfrm>
            <a:off x="590775" y="4048026"/>
            <a:ext cx="48006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This phase involves the use of many levels of abstraction to decompose the problem into manageable components, identify classes and interfaces, and establish relationships among the classes and interfaces.</a:t>
            </a:r>
          </a:p>
        </p:txBody>
      </p:sp>
      <p:pic>
        <p:nvPicPr>
          <p:cNvPr id="2" name="Picture 1">
            <a:extLst>
              <a:ext uri="{FF2B5EF4-FFF2-40B4-BE49-F238E27FC236}">
                <a16:creationId xmlns:a16="http://schemas.microsoft.com/office/drawing/2014/main" id="{3F5C32F5-DC38-D4C9-A477-13FBD41D026B}"/>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381B3668-EB54-AC5A-466E-7B28BDF34ACE}"/>
              </a:ext>
            </a:extLst>
          </p:cNvPr>
          <p:cNvSpPr txBox="1"/>
          <p:nvPr/>
        </p:nvSpPr>
        <p:spPr>
          <a:xfrm>
            <a:off x="3868510" y="2629049"/>
            <a:ext cx="1613010" cy="646331"/>
          </a:xfrm>
          <a:prstGeom prst="rect">
            <a:avLst/>
          </a:prstGeom>
          <a:solidFill>
            <a:srgbClr val="002060"/>
          </a:solidFill>
          <a:scene3d>
            <a:camera prst="orthographicFront"/>
            <a:lightRig rig="threePt" dir="t"/>
          </a:scene3d>
          <a:sp3d>
            <a:bevelT w="165100" prst="coolSlant"/>
          </a:sp3d>
        </p:spPr>
        <p:txBody>
          <a:bodyPr wrap="square">
            <a:spAutoFit/>
          </a:bodyPr>
          <a:lstStyle/>
          <a:p>
            <a:pPr algn="ctr"/>
            <a:r>
              <a:rPr lang="en-US" altLang="en-US" b="1" dirty="0">
                <a:solidFill>
                  <a:srgbClr val="FFFF00"/>
                </a:solidFill>
              </a:rPr>
              <a:t>System   Design</a:t>
            </a:r>
            <a:endParaRPr lang="ar-PS" dirty="0">
              <a:solidFill>
                <a:srgbClr val="FFFF00"/>
              </a:solidFill>
            </a:endParaRPr>
          </a:p>
        </p:txBody>
      </p:sp>
      <p:sp>
        <p:nvSpPr>
          <p:cNvPr id="4" name="Rectangle 2">
            <a:extLst>
              <a:ext uri="{FF2B5EF4-FFF2-40B4-BE49-F238E27FC236}">
                <a16:creationId xmlns:a16="http://schemas.microsoft.com/office/drawing/2014/main" id="{2DF40A17-F0D4-3462-8674-3BDFCC265376}"/>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System Design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5221"/>
                                        </p:tgtEl>
                                        <p:attrNameLst>
                                          <p:attrName>style.visibility</p:attrName>
                                        </p:attrNameLst>
                                      </p:cBhvr>
                                      <p:to>
                                        <p:strVal val="visible"/>
                                      </p:to>
                                    </p:set>
                                    <p:anim calcmode="lin" valueType="num">
                                      <p:cBhvr additive="base">
                                        <p:cTn id="7" dur="500" fill="hold"/>
                                        <p:tgtEl>
                                          <p:spTgt spid="265221"/>
                                        </p:tgtEl>
                                        <p:attrNameLst>
                                          <p:attrName>ppt_x</p:attrName>
                                        </p:attrNameLst>
                                      </p:cBhvr>
                                      <p:tavLst>
                                        <p:tav tm="0">
                                          <p:val>
                                            <p:strVal val="0-#ppt_w/2"/>
                                          </p:val>
                                        </p:tav>
                                        <p:tav tm="100000">
                                          <p:val>
                                            <p:strVal val="#ppt_x"/>
                                          </p:val>
                                        </p:tav>
                                      </p:tavLst>
                                    </p:anim>
                                    <p:anim calcmode="lin" valueType="num">
                                      <p:cBhvr additive="base">
                                        <p:cTn id="8" dur="500" fill="hold"/>
                                        <p:tgtEl>
                                          <p:spTgt spid="26522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5222"/>
                                        </p:tgtEl>
                                        <p:attrNameLst>
                                          <p:attrName>style.visibility</p:attrName>
                                        </p:attrNameLst>
                                      </p:cBhvr>
                                      <p:to>
                                        <p:strVal val="visible"/>
                                      </p:to>
                                    </p:set>
                                    <p:anim calcmode="lin" valueType="num">
                                      <p:cBhvr additive="base">
                                        <p:cTn id="13" dur="500" fill="hold"/>
                                        <p:tgtEl>
                                          <p:spTgt spid="265222"/>
                                        </p:tgtEl>
                                        <p:attrNameLst>
                                          <p:attrName>ppt_x</p:attrName>
                                        </p:attrNameLst>
                                      </p:cBhvr>
                                      <p:tavLst>
                                        <p:tav tm="0">
                                          <p:val>
                                            <p:strVal val="0-#ppt_w/2"/>
                                          </p:val>
                                        </p:tav>
                                        <p:tav tm="100000">
                                          <p:val>
                                            <p:strVal val="#ppt_x"/>
                                          </p:val>
                                        </p:tav>
                                      </p:tavLst>
                                    </p:anim>
                                    <p:anim calcmode="lin" valueType="num">
                                      <p:cBhvr additive="base">
                                        <p:cTn id="14" dur="500" fill="hold"/>
                                        <p:tgtEl>
                                          <p:spTgt spid="265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1" grpId="0" autoUpdateAnimBg="0"/>
      <p:bldP spid="265222"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a:extLst>
              <a:ext uri="{FF2B5EF4-FFF2-40B4-BE49-F238E27FC236}">
                <a16:creationId xmlns:a16="http://schemas.microsoft.com/office/drawing/2014/main" id="{0A3F2538-47D2-ECF7-AA84-A9950CFFA0AA}"/>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1E2B551D-2319-49B7-B704-828F96AA268D}" type="slidenum">
              <a:rPr lang="en-US" altLang="en-US" sz="1400"/>
              <a:pPr>
                <a:spcBef>
                  <a:spcPct val="0"/>
                </a:spcBef>
                <a:buClrTx/>
                <a:buSzTx/>
                <a:buFontTx/>
                <a:buNone/>
              </a:pPr>
              <a:t>34</a:t>
            </a:fld>
            <a:endParaRPr lang="en-US" altLang="en-US" sz="1400"/>
          </a:p>
        </p:txBody>
      </p:sp>
      <p:sp>
        <p:nvSpPr>
          <p:cNvPr id="44036" name="Rectangle 3">
            <a:extLst>
              <a:ext uri="{FF2B5EF4-FFF2-40B4-BE49-F238E27FC236}">
                <a16:creationId xmlns:a16="http://schemas.microsoft.com/office/drawing/2014/main" id="{8C7E1C77-1F50-415B-72F5-802643477143}"/>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81606" name="Text Box 6">
            <a:extLst>
              <a:ext uri="{FF2B5EF4-FFF2-40B4-BE49-F238E27FC236}">
                <a16:creationId xmlns:a16="http://schemas.microsoft.com/office/drawing/2014/main" id="{B5371976-1EC2-7C4E-A18C-1045E48D870C}"/>
              </a:ext>
            </a:extLst>
          </p:cNvPr>
          <p:cNvSpPr txBox="1">
            <a:spLocks noChangeArrowheads="1"/>
          </p:cNvSpPr>
          <p:nvPr/>
        </p:nvSpPr>
        <p:spPr bwMode="auto">
          <a:xfrm>
            <a:off x="949730" y="4633497"/>
            <a:ext cx="4800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t>The essence of system analysis and design is input, process, and output. This is called </a:t>
            </a:r>
            <a:r>
              <a:rPr lang="en-US" altLang="en-US" sz="2400" i="1" dirty="0"/>
              <a:t>IPO</a:t>
            </a:r>
            <a:r>
              <a:rPr lang="en-US" altLang="en-US" sz="2400" dirty="0"/>
              <a:t>. </a:t>
            </a:r>
          </a:p>
        </p:txBody>
      </p:sp>
      <p:pic>
        <p:nvPicPr>
          <p:cNvPr id="2" name="Picture 1">
            <a:extLst>
              <a:ext uri="{FF2B5EF4-FFF2-40B4-BE49-F238E27FC236}">
                <a16:creationId xmlns:a16="http://schemas.microsoft.com/office/drawing/2014/main" id="{416614C1-59F4-FE5E-7676-08B94BCDDB46}"/>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3902AC7D-6F8E-E4C5-EF36-7A227B9F5957}"/>
              </a:ext>
            </a:extLst>
          </p:cNvPr>
          <p:cNvSpPr txBox="1"/>
          <p:nvPr/>
        </p:nvSpPr>
        <p:spPr>
          <a:xfrm>
            <a:off x="2677955" y="1860949"/>
            <a:ext cx="1651415" cy="646331"/>
          </a:xfrm>
          <a:prstGeom prst="rect">
            <a:avLst/>
          </a:prstGeom>
          <a:solidFill>
            <a:srgbClr val="002060"/>
          </a:solidFill>
          <a:scene3d>
            <a:camera prst="orthographicFront"/>
            <a:lightRig rig="threePt" dir="t"/>
          </a:scene3d>
          <a:sp3d>
            <a:bevelT w="165100" prst="coolSlant"/>
          </a:sp3d>
        </p:spPr>
        <p:txBody>
          <a:bodyPr wrap="square">
            <a:spAutoFit/>
          </a:bodyPr>
          <a:lstStyle/>
          <a:p>
            <a:pPr algn="ctr"/>
            <a:r>
              <a:rPr lang="en-US" altLang="en-US" b="1" dirty="0">
                <a:solidFill>
                  <a:srgbClr val="FFFF00"/>
                </a:solidFill>
              </a:rPr>
              <a:t>System Analysis</a:t>
            </a:r>
            <a:endParaRPr lang="ar-PS" dirty="0">
              <a:solidFill>
                <a:srgbClr val="FFFF00"/>
              </a:solidFill>
            </a:endParaRPr>
          </a:p>
        </p:txBody>
      </p:sp>
      <p:sp>
        <p:nvSpPr>
          <p:cNvPr id="4" name="TextBox 3">
            <a:extLst>
              <a:ext uri="{FF2B5EF4-FFF2-40B4-BE49-F238E27FC236}">
                <a16:creationId xmlns:a16="http://schemas.microsoft.com/office/drawing/2014/main" id="{A39FE673-1D39-5D25-A5A2-AB074890C2F3}"/>
              </a:ext>
            </a:extLst>
          </p:cNvPr>
          <p:cNvSpPr txBox="1"/>
          <p:nvPr/>
        </p:nvSpPr>
        <p:spPr>
          <a:xfrm>
            <a:off x="3868510" y="2629049"/>
            <a:ext cx="1613010" cy="646331"/>
          </a:xfrm>
          <a:prstGeom prst="rect">
            <a:avLst/>
          </a:prstGeom>
          <a:solidFill>
            <a:srgbClr val="002060"/>
          </a:solidFill>
          <a:scene3d>
            <a:camera prst="orthographicFront"/>
            <a:lightRig rig="threePt" dir="t"/>
          </a:scene3d>
          <a:sp3d>
            <a:bevelT w="165100" prst="coolSlant"/>
          </a:sp3d>
        </p:spPr>
        <p:txBody>
          <a:bodyPr wrap="square">
            <a:spAutoFit/>
          </a:bodyPr>
          <a:lstStyle/>
          <a:p>
            <a:pPr algn="ctr"/>
            <a:r>
              <a:rPr lang="en-US" altLang="en-US" b="1" dirty="0">
                <a:solidFill>
                  <a:srgbClr val="FFFF00"/>
                </a:solidFill>
              </a:rPr>
              <a:t>System   Design</a:t>
            </a:r>
            <a:endParaRPr lang="ar-PS" dirty="0">
              <a:solidFill>
                <a:srgbClr val="FFFF00"/>
              </a:solidFill>
            </a:endParaRPr>
          </a:p>
        </p:txBody>
      </p:sp>
      <p:sp>
        <p:nvSpPr>
          <p:cNvPr id="7" name="Rectangle 2">
            <a:extLst>
              <a:ext uri="{FF2B5EF4-FFF2-40B4-BE49-F238E27FC236}">
                <a16:creationId xmlns:a16="http://schemas.microsoft.com/office/drawing/2014/main" id="{7386858C-C353-1FE6-9206-590E43355C30}"/>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IPO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1606"/>
                                        </p:tgtEl>
                                        <p:attrNameLst>
                                          <p:attrName>style.visibility</p:attrName>
                                        </p:attrNameLst>
                                      </p:cBhvr>
                                      <p:to>
                                        <p:strVal val="visible"/>
                                      </p:to>
                                    </p:set>
                                    <p:anim calcmode="lin" valueType="num">
                                      <p:cBhvr additive="base">
                                        <p:cTn id="7" dur="500" fill="hold"/>
                                        <p:tgtEl>
                                          <p:spTgt spid="281606"/>
                                        </p:tgtEl>
                                        <p:attrNameLst>
                                          <p:attrName>ppt_x</p:attrName>
                                        </p:attrNameLst>
                                      </p:cBhvr>
                                      <p:tavLst>
                                        <p:tav tm="0">
                                          <p:val>
                                            <p:strVal val="0-#ppt_w/2"/>
                                          </p:val>
                                        </p:tav>
                                        <p:tav tm="100000">
                                          <p:val>
                                            <p:strVal val="#ppt_x"/>
                                          </p:val>
                                        </p:tav>
                                      </p:tavLst>
                                    </p:anim>
                                    <p:anim calcmode="lin" valueType="num">
                                      <p:cBhvr additive="base">
                                        <p:cTn id="8" dur="500" fill="hold"/>
                                        <p:tgtEl>
                                          <p:spTgt spid="2816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6"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a:extLst>
              <a:ext uri="{FF2B5EF4-FFF2-40B4-BE49-F238E27FC236}">
                <a16:creationId xmlns:a16="http://schemas.microsoft.com/office/drawing/2014/main" id="{E7976930-BC36-CC52-E12A-362C8DC43679}"/>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B156A7E3-C875-42AB-9E79-AE03DA9151DD}" type="slidenum">
              <a:rPr lang="en-US" altLang="en-US" sz="1400"/>
              <a:pPr>
                <a:spcBef>
                  <a:spcPct val="0"/>
                </a:spcBef>
                <a:buClrTx/>
                <a:buSzTx/>
                <a:buFontTx/>
                <a:buNone/>
              </a:pPr>
              <a:t>35</a:t>
            </a:fld>
            <a:endParaRPr lang="en-US" altLang="en-US" sz="1400"/>
          </a:p>
        </p:txBody>
      </p:sp>
      <p:sp>
        <p:nvSpPr>
          <p:cNvPr id="45060" name="Rectangle 3">
            <a:extLst>
              <a:ext uri="{FF2B5EF4-FFF2-40B4-BE49-F238E27FC236}">
                <a16:creationId xmlns:a16="http://schemas.microsoft.com/office/drawing/2014/main" id="{EE0F6C71-E285-0C08-D606-46E330465E94}"/>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66245" name="Text Box 5">
            <a:extLst>
              <a:ext uri="{FF2B5EF4-FFF2-40B4-BE49-F238E27FC236}">
                <a16:creationId xmlns:a16="http://schemas.microsoft.com/office/drawing/2014/main" id="{7964D840-194E-FDF1-DDE2-99E9C65817A4}"/>
              </a:ext>
            </a:extLst>
          </p:cNvPr>
          <p:cNvSpPr txBox="1">
            <a:spLocks noChangeArrowheads="1"/>
          </p:cNvSpPr>
          <p:nvPr/>
        </p:nvSpPr>
        <p:spPr bwMode="auto">
          <a:xfrm>
            <a:off x="7760160" y="1255008"/>
            <a:ext cx="44958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tabLst>
                <a:tab pos="57150" algn="l"/>
                <a:tab pos="40005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57150" algn="l"/>
                <a:tab pos="40005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57150" algn="l"/>
                <a:tab pos="40005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57150" algn="l"/>
                <a:tab pos="40005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57150" algn="l"/>
                <a:tab pos="4000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The process of translating the system design into programs. Separate programs are written for each component and put to work together. </a:t>
            </a:r>
          </a:p>
        </p:txBody>
      </p:sp>
      <p:sp>
        <p:nvSpPr>
          <p:cNvPr id="266246" name="Text Box 6">
            <a:extLst>
              <a:ext uri="{FF2B5EF4-FFF2-40B4-BE49-F238E27FC236}">
                <a16:creationId xmlns:a16="http://schemas.microsoft.com/office/drawing/2014/main" id="{004E6D67-FFFA-2760-B8C3-618668B928F4}"/>
              </a:ext>
            </a:extLst>
          </p:cNvPr>
          <p:cNvSpPr txBox="1">
            <a:spLocks noChangeArrowheads="1"/>
          </p:cNvSpPr>
          <p:nvPr/>
        </p:nvSpPr>
        <p:spPr bwMode="auto">
          <a:xfrm>
            <a:off x="565680" y="4427530"/>
            <a:ext cx="46482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This phase requires the use of a programming language like Python. The implementation involves coding, testing, and debugging. </a:t>
            </a:r>
          </a:p>
        </p:txBody>
      </p:sp>
      <p:pic>
        <p:nvPicPr>
          <p:cNvPr id="2" name="Picture 1">
            <a:extLst>
              <a:ext uri="{FF2B5EF4-FFF2-40B4-BE49-F238E27FC236}">
                <a16:creationId xmlns:a16="http://schemas.microsoft.com/office/drawing/2014/main" id="{8A4BFD37-14AA-45AF-3B53-DED7247A6E77}"/>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7DAE99D2-BAC3-2C7F-49C5-062C74013CFB}"/>
              </a:ext>
            </a:extLst>
          </p:cNvPr>
          <p:cNvSpPr txBox="1"/>
          <p:nvPr/>
        </p:nvSpPr>
        <p:spPr>
          <a:xfrm>
            <a:off x="5097471" y="3407304"/>
            <a:ext cx="1728224" cy="615553"/>
          </a:xfrm>
          <a:prstGeom prst="rect">
            <a:avLst/>
          </a:prstGeom>
          <a:solidFill>
            <a:srgbClr val="002060"/>
          </a:solidFill>
          <a:scene3d>
            <a:camera prst="orthographicFront"/>
            <a:lightRig rig="threePt" dir="t"/>
          </a:scene3d>
          <a:sp3d>
            <a:bevelT w="165100" prst="coolSlant"/>
          </a:sp3d>
        </p:spPr>
        <p:txBody>
          <a:bodyPr wrap="square">
            <a:spAutoFit/>
          </a:bodyPr>
          <a:lstStyle/>
          <a:p>
            <a:pPr algn="ctr"/>
            <a:endParaRPr lang="en-US" altLang="en-US" sz="800" b="1" dirty="0">
              <a:solidFill>
                <a:srgbClr val="FFFF00"/>
              </a:solidFill>
            </a:endParaRPr>
          </a:p>
          <a:p>
            <a:pPr algn="ctr"/>
            <a:r>
              <a:rPr lang="en-US" altLang="en-US" b="1" dirty="0">
                <a:solidFill>
                  <a:srgbClr val="FFFF00"/>
                </a:solidFill>
              </a:rPr>
              <a:t>Implementation</a:t>
            </a:r>
          </a:p>
          <a:p>
            <a:pPr algn="ctr"/>
            <a:endParaRPr lang="ar-PS" sz="800" dirty="0">
              <a:solidFill>
                <a:srgbClr val="FFFF00"/>
              </a:solidFill>
            </a:endParaRPr>
          </a:p>
        </p:txBody>
      </p:sp>
      <p:sp>
        <p:nvSpPr>
          <p:cNvPr id="4" name="Rectangle 2">
            <a:extLst>
              <a:ext uri="{FF2B5EF4-FFF2-40B4-BE49-F238E27FC236}">
                <a16:creationId xmlns:a16="http://schemas.microsoft.com/office/drawing/2014/main" id="{419EB00D-06BC-5170-8164-CFA7CE7D16AA}"/>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Implementation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45"/>
                                        </p:tgtEl>
                                        <p:attrNameLst>
                                          <p:attrName>style.visibility</p:attrName>
                                        </p:attrNameLst>
                                      </p:cBhvr>
                                      <p:to>
                                        <p:strVal val="visible"/>
                                      </p:to>
                                    </p:set>
                                    <p:anim calcmode="lin" valueType="num">
                                      <p:cBhvr additive="base">
                                        <p:cTn id="7" dur="500" fill="hold"/>
                                        <p:tgtEl>
                                          <p:spTgt spid="266245"/>
                                        </p:tgtEl>
                                        <p:attrNameLst>
                                          <p:attrName>ppt_x</p:attrName>
                                        </p:attrNameLst>
                                      </p:cBhvr>
                                      <p:tavLst>
                                        <p:tav tm="0">
                                          <p:val>
                                            <p:strVal val="0-#ppt_w/2"/>
                                          </p:val>
                                        </p:tav>
                                        <p:tav tm="100000">
                                          <p:val>
                                            <p:strVal val="#ppt_x"/>
                                          </p:val>
                                        </p:tav>
                                      </p:tavLst>
                                    </p:anim>
                                    <p:anim calcmode="lin" valueType="num">
                                      <p:cBhvr additive="base">
                                        <p:cTn id="8" dur="500" fill="hold"/>
                                        <p:tgtEl>
                                          <p:spTgt spid="26624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46"/>
                                        </p:tgtEl>
                                        <p:attrNameLst>
                                          <p:attrName>style.visibility</p:attrName>
                                        </p:attrNameLst>
                                      </p:cBhvr>
                                      <p:to>
                                        <p:strVal val="visible"/>
                                      </p:to>
                                    </p:set>
                                    <p:anim calcmode="lin" valueType="num">
                                      <p:cBhvr additive="base">
                                        <p:cTn id="13" dur="500" fill="hold"/>
                                        <p:tgtEl>
                                          <p:spTgt spid="266246"/>
                                        </p:tgtEl>
                                        <p:attrNameLst>
                                          <p:attrName>ppt_x</p:attrName>
                                        </p:attrNameLst>
                                      </p:cBhvr>
                                      <p:tavLst>
                                        <p:tav tm="0">
                                          <p:val>
                                            <p:strVal val="0-#ppt_w/2"/>
                                          </p:val>
                                        </p:tav>
                                        <p:tav tm="100000">
                                          <p:val>
                                            <p:strVal val="#ppt_x"/>
                                          </p:val>
                                        </p:tav>
                                      </p:tavLst>
                                    </p:anim>
                                    <p:anim calcmode="lin" valueType="num">
                                      <p:cBhvr additive="base">
                                        <p:cTn id="14" dur="500" fill="hold"/>
                                        <p:tgtEl>
                                          <p:spTgt spid="2662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5" grpId="0" autoUpdateAnimBg="0"/>
      <p:bldP spid="266246"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4">
            <a:extLst>
              <a:ext uri="{FF2B5EF4-FFF2-40B4-BE49-F238E27FC236}">
                <a16:creationId xmlns:a16="http://schemas.microsoft.com/office/drawing/2014/main" id="{42058279-0934-4DC3-57A9-9E24ECB88753}"/>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7A8DBD30-8DD5-4568-8100-60723A4623AB}" type="slidenum">
              <a:rPr lang="en-US" altLang="en-US" sz="1400"/>
              <a:pPr>
                <a:spcBef>
                  <a:spcPct val="0"/>
                </a:spcBef>
                <a:buClrTx/>
                <a:buSzTx/>
                <a:buFontTx/>
                <a:buNone/>
              </a:pPr>
              <a:t>36</a:t>
            </a:fld>
            <a:endParaRPr lang="en-US" altLang="en-US" sz="1400"/>
          </a:p>
        </p:txBody>
      </p:sp>
      <p:sp>
        <p:nvSpPr>
          <p:cNvPr id="46084" name="Rectangle 3">
            <a:extLst>
              <a:ext uri="{FF2B5EF4-FFF2-40B4-BE49-F238E27FC236}">
                <a16:creationId xmlns:a16="http://schemas.microsoft.com/office/drawing/2014/main" id="{DC4DA1CE-DB4F-2F56-501E-699C33319060}"/>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67269" name="Text Box 5">
            <a:extLst>
              <a:ext uri="{FF2B5EF4-FFF2-40B4-BE49-F238E27FC236}">
                <a16:creationId xmlns:a16="http://schemas.microsoft.com/office/drawing/2014/main" id="{B3A291F7-95E0-1F7F-DECD-7B2514AE4748}"/>
              </a:ext>
            </a:extLst>
          </p:cNvPr>
          <p:cNvSpPr txBox="1">
            <a:spLocks noChangeArrowheads="1"/>
          </p:cNvSpPr>
          <p:nvPr/>
        </p:nvSpPr>
        <p:spPr bwMode="auto">
          <a:xfrm>
            <a:off x="7862630" y="2038195"/>
            <a:ext cx="4495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tabLst>
                <a:tab pos="57150" algn="l"/>
                <a:tab pos="40005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57150" algn="l"/>
                <a:tab pos="40005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57150" algn="l"/>
                <a:tab pos="40005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57150" algn="l"/>
                <a:tab pos="40005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57150" algn="l"/>
                <a:tab pos="4000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Ensures that the code meets the requirements specification and weeds out bugs. </a:t>
            </a:r>
            <a:endParaRPr lang="en-US" altLang="en-US" sz="2400" dirty="0">
              <a:latin typeface="Courier New" panose="02070309020205020404" pitchFamily="49" charset="0"/>
              <a:cs typeface="Courier New" panose="02070309020205020404" pitchFamily="49" charset="0"/>
            </a:endParaRPr>
          </a:p>
        </p:txBody>
      </p:sp>
      <p:sp>
        <p:nvSpPr>
          <p:cNvPr id="267270" name="Text Box 6">
            <a:extLst>
              <a:ext uri="{FF2B5EF4-FFF2-40B4-BE49-F238E27FC236}">
                <a16:creationId xmlns:a16="http://schemas.microsoft.com/office/drawing/2014/main" id="{5B1FF5C0-38F0-AD77-2837-76B45CA818F8}"/>
              </a:ext>
            </a:extLst>
          </p:cNvPr>
          <p:cNvSpPr txBox="1">
            <a:spLocks noChangeArrowheads="1"/>
          </p:cNvSpPr>
          <p:nvPr/>
        </p:nvSpPr>
        <p:spPr bwMode="auto">
          <a:xfrm>
            <a:off x="834515" y="4619399"/>
            <a:ext cx="46482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An independent team of software engineers not involved in the design and implementation of the project usually conducts such testing.</a:t>
            </a:r>
          </a:p>
        </p:txBody>
      </p:sp>
      <p:pic>
        <p:nvPicPr>
          <p:cNvPr id="2" name="Picture 1">
            <a:extLst>
              <a:ext uri="{FF2B5EF4-FFF2-40B4-BE49-F238E27FC236}">
                <a16:creationId xmlns:a16="http://schemas.microsoft.com/office/drawing/2014/main" id="{07A82B5E-DF1A-4469-4C9A-28B6EB9FE423}"/>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7CEF768C-CDD7-2C29-EC98-DB2F181A083F}"/>
              </a:ext>
            </a:extLst>
          </p:cNvPr>
          <p:cNvSpPr txBox="1"/>
          <p:nvPr/>
        </p:nvSpPr>
        <p:spPr>
          <a:xfrm>
            <a:off x="6269421" y="4237148"/>
            <a:ext cx="1728224" cy="615553"/>
          </a:xfrm>
          <a:prstGeom prst="rect">
            <a:avLst/>
          </a:prstGeom>
          <a:solidFill>
            <a:srgbClr val="002060"/>
          </a:solidFill>
          <a:scene3d>
            <a:camera prst="orthographicFront"/>
            <a:lightRig rig="threePt" dir="t"/>
          </a:scene3d>
          <a:sp3d>
            <a:bevelT w="165100" prst="coolSlant"/>
          </a:sp3d>
        </p:spPr>
        <p:txBody>
          <a:bodyPr wrap="square">
            <a:spAutoFit/>
          </a:bodyPr>
          <a:lstStyle/>
          <a:p>
            <a:pPr algn="ctr"/>
            <a:endParaRPr lang="en-US" altLang="en-US" sz="800" b="1" dirty="0">
              <a:solidFill>
                <a:srgbClr val="FFFF00"/>
              </a:solidFill>
            </a:endParaRPr>
          </a:p>
          <a:p>
            <a:pPr algn="ctr"/>
            <a:r>
              <a:rPr lang="en-US" altLang="en-US" b="1" dirty="0">
                <a:solidFill>
                  <a:srgbClr val="FFFF00"/>
                </a:solidFill>
              </a:rPr>
              <a:t>Testing</a:t>
            </a:r>
          </a:p>
          <a:p>
            <a:pPr algn="ctr"/>
            <a:endParaRPr lang="ar-PS" sz="800" dirty="0">
              <a:solidFill>
                <a:srgbClr val="FFFF00"/>
              </a:solidFill>
            </a:endParaRPr>
          </a:p>
        </p:txBody>
      </p:sp>
      <p:sp>
        <p:nvSpPr>
          <p:cNvPr id="4" name="Rectangle 2">
            <a:extLst>
              <a:ext uri="{FF2B5EF4-FFF2-40B4-BE49-F238E27FC236}">
                <a16:creationId xmlns:a16="http://schemas.microsoft.com/office/drawing/2014/main" id="{C3E92BE8-4729-1035-C198-FC994ACC6030}"/>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Testing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7269"/>
                                        </p:tgtEl>
                                        <p:attrNameLst>
                                          <p:attrName>style.visibility</p:attrName>
                                        </p:attrNameLst>
                                      </p:cBhvr>
                                      <p:to>
                                        <p:strVal val="visible"/>
                                      </p:to>
                                    </p:set>
                                    <p:anim calcmode="lin" valueType="num">
                                      <p:cBhvr additive="base">
                                        <p:cTn id="7" dur="500" fill="hold"/>
                                        <p:tgtEl>
                                          <p:spTgt spid="267269"/>
                                        </p:tgtEl>
                                        <p:attrNameLst>
                                          <p:attrName>ppt_x</p:attrName>
                                        </p:attrNameLst>
                                      </p:cBhvr>
                                      <p:tavLst>
                                        <p:tav tm="0">
                                          <p:val>
                                            <p:strVal val="0-#ppt_w/2"/>
                                          </p:val>
                                        </p:tav>
                                        <p:tav tm="100000">
                                          <p:val>
                                            <p:strVal val="#ppt_x"/>
                                          </p:val>
                                        </p:tav>
                                      </p:tavLst>
                                    </p:anim>
                                    <p:anim calcmode="lin" valueType="num">
                                      <p:cBhvr additive="base">
                                        <p:cTn id="8" dur="500" fill="hold"/>
                                        <p:tgtEl>
                                          <p:spTgt spid="26726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7270"/>
                                        </p:tgtEl>
                                        <p:attrNameLst>
                                          <p:attrName>style.visibility</p:attrName>
                                        </p:attrNameLst>
                                      </p:cBhvr>
                                      <p:to>
                                        <p:strVal val="visible"/>
                                      </p:to>
                                    </p:set>
                                    <p:anim calcmode="lin" valueType="num">
                                      <p:cBhvr additive="base">
                                        <p:cTn id="13" dur="500" fill="hold"/>
                                        <p:tgtEl>
                                          <p:spTgt spid="267270"/>
                                        </p:tgtEl>
                                        <p:attrNameLst>
                                          <p:attrName>ppt_x</p:attrName>
                                        </p:attrNameLst>
                                      </p:cBhvr>
                                      <p:tavLst>
                                        <p:tav tm="0">
                                          <p:val>
                                            <p:strVal val="0-#ppt_w/2"/>
                                          </p:val>
                                        </p:tav>
                                        <p:tav tm="100000">
                                          <p:val>
                                            <p:strVal val="#ppt_x"/>
                                          </p:val>
                                        </p:tav>
                                      </p:tavLst>
                                    </p:anim>
                                    <p:anim calcmode="lin" valueType="num">
                                      <p:cBhvr additive="base">
                                        <p:cTn id="14" dur="500" fill="hold"/>
                                        <p:tgtEl>
                                          <p:spTgt spid="2672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9" grpId="0" autoUpdateAnimBg="0"/>
      <p:bldP spid="267270"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a:extLst>
              <a:ext uri="{FF2B5EF4-FFF2-40B4-BE49-F238E27FC236}">
                <a16:creationId xmlns:a16="http://schemas.microsoft.com/office/drawing/2014/main" id="{770B386F-EC2D-3DCF-5F32-346C3362FE79}"/>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294C74BB-39BF-4F08-BCE6-59E73D0B1CE0}" type="slidenum">
              <a:rPr lang="en-US" altLang="en-US" sz="1400"/>
              <a:pPr>
                <a:spcBef>
                  <a:spcPct val="0"/>
                </a:spcBef>
                <a:buClrTx/>
                <a:buSzTx/>
                <a:buFontTx/>
                <a:buNone/>
              </a:pPr>
              <a:t>37</a:t>
            </a:fld>
            <a:endParaRPr lang="en-US" altLang="en-US" sz="1400"/>
          </a:p>
        </p:txBody>
      </p:sp>
      <p:sp>
        <p:nvSpPr>
          <p:cNvPr id="47108" name="Rectangle 3">
            <a:extLst>
              <a:ext uri="{FF2B5EF4-FFF2-40B4-BE49-F238E27FC236}">
                <a16:creationId xmlns:a16="http://schemas.microsoft.com/office/drawing/2014/main" id="{ACC0DD55-5278-F0AA-908A-31ACAED771D0}"/>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68293" name="Text Box 5">
            <a:extLst>
              <a:ext uri="{FF2B5EF4-FFF2-40B4-BE49-F238E27FC236}">
                <a16:creationId xmlns:a16="http://schemas.microsoft.com/office/drawing/2014/main" id="{85D6A57B-113D-136C-4748-5A6517D380DB}"/>
              </a:ext>
            </a:extLst>
          </p:cNvPr>
          <p:cNvSpPr txBox="1">
            <a:spLocks noChangeArrowheads="1"/>
          </p:cNvSpPr>
          <p:nvPr/>
        </p:nvSpPr>
        <p:spPr bwMode="auto">
          <a:xfrm>
            <a:off x="7939440" y="2055227"/>
            <a:ext cx="4495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tabLst>
                <a:tab pos="57150" algn="l"/>
                <a:tab pos="40005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57150" algn="l"/>
                <a:tab pos="40005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57150" algn="l"/>
                <a:tab pos="40005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57150" algn="l"/>
                <a:tab pos="40005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57150" algn="l"/>
                <a:tab pos="4000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Deployment makes the project available for use. </a:t>
            </a:r>
          </a:p>
        </p:txBody>
      </p:sp>
      <p:pic>
        <p:nvPicPr>
          <p:cNvPr id="2" name="Picture 1">
            <a:extLst>
              <a:ext uri="{FF2B5EF4-FFF2-40B4-BE49-F238E27FC236}">
                <a16:creationId xmlns:a16="http://schemas.microsoft.com/office/drawing/2014/main" id="{3B850AB6-4141-D1EF-7A88-66E39293E553}"/>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A929D8D0-E10D-8F42-2BFC-DC8C2F4E0CFA}"/>
              </a:ext>
            </a:extLst>
          </p:cNvPr>
          <p:cNvSpPr txBox="1"/>
          <p:nvPr/>
        </p:nvSpPr>
        <p:spPr>
          <a:xfrm>
            <a:off x="7593795" y="4965200"/>
            <a:ext cx="1728224" cy="615553"/>
          </a:xfrm>
          <a:prstGeom prst="rect">
            <a:avLst/>
          </a:prstGeom>
          <a:solidFill>
            <a:srgbClr val="002060"/>
          </a:solidFill>
          <a:scene3d>
            <a:camera prst="orthographicFront"/>
            <a:lightRig rig="threePt" dir="t"/>
          </a:scene3d>
          <a:sp3d>
            <a:bevelT w="165100" prst="coolSlant"/>
          </a:sp3d>
        </p:spPr>
        <p:txBody>
          <a:bodyPr wrap="square">
            <a:spAutoFit/>
          </a:bodyPr>
          <a:lstStyle/>
          <a:p>
            <a:pPr algn="ctr"/>
            <a:endParaRPr lang="en-US" altLang="en-US" sz="800" b="1" dirty="0">
              <a:solidFill>
                <a:srgbClr val="FFFF00"/>
              </a:solidFill>
            </a:endParaRPr>
          </a:p>
          <a:p>
            <a:pPr algn="ctr"/>
            <a:r>
              <a:rPr lang="en-US" altLang="en-US" b="1" dirty="0">
                <a:solidFill>
                  <a:srgbClr val="FFFF00"/>
                </a:solidFill>
              </a:rPr>
              <a:t>Development</a:t>
            </a:r>
          </a:p>
          <a:p>
            <a:pPr algn="ctr"/>
            <a:endParaRPr lang="ar-PS" sz="800" dirty="0">
              <a:solidFill>
                <a:srgbClr val="FFFF00"/>
              </a:solidFill>
            </a:endParaRPr>
          </a:p>
        </p:txBody>
      </p:sp>
      <p:sp>
        <p:nvSpPr>
          <p:cNvPr id="4" name="Rectangle 2">
            <a:extLst>
              <a:ext uri="{FF2B5EF4-FFF2-40B4-BE49-F238E27FC236}">
                <a16:creationId xmlns:a16="http://schemas.microsoft.com/office/drawing/2014/main" id="{F7F4FA15-3C0B-3763-A616-83309D98E769}"/>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Deployment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8293"/>
                                        </p:tgtEl>
                                        <p:attrNameLst>
                                          <p:attrName>style.visibility</p:attrName>
                                        </p:attrNameLst>
                                      </p:cBhvr>
                                      <p:to>
                                        <p:strVal val="visible"/>
                                      </p:to>
                                    </p:set>
                                    <p:anim calcmode="lin" valueType="num">
                                      <p:cBhvr additive="base">
                                        <p:cTn id="7" dur="500" fill="hold"/>
                                        <p:tgtEl>
                                          <p:spTgt spid="268293"/>
                                        </p:tgtEl>
                                        <p:attrNameLst>
                                          <p:attrName>ppt_x</p:attrName>
                                        </p:attrNameLst>
                                      </p:cBhvr>
                                      <p:tavLst>
                                        <p:tav tm="0">
                                          <p:val>
                                            <p:strVal val="0-#ppt_w/2"/>
                                          </p:val>
                                        </p:tav>
                                        <p:tav tm="100000">
                                          <p:val>
                                            <p:strVal val="#ppt_x"/>
                                          </p:val>
                                        </p:tav>
                                      </p:tavLst>
                                    </p:anim>
                                    <p:anim calcmode="lin" valueType="num">
                                      <p:cBhvr additive="base">
                                        <p:cTn id="8" dur="500" fill="hold"/>
                                        <p:tgtEl>
                                          <p:spTgt spid="2682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3"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4">
            <a:extLst>
              <a:ext uri="{FF2B5EF4-FFF2-40B4-BE49-F238E27FC236}">
                <a16:creationId xmlns:a16="http://schemas.microsoft.com/office/drawing/2014/main" id="{B1F65114-F74B-5512-00C7-7CF49D06DEAB}"/>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4F054CE3-BC68-47F4-992B-48DF6169A0A6}" type="slidenum">
              <a:rPr lang="en-US" altLang="en-US" sz="1400"/>
              <a:pPr>
                <a:spcBef>
                  <a:spcPct val="0"/>
                </a:spcBef>
                <a:buClrTx/>
                <a:buSzTx/>
                <a:buFontTx/>
                <a:buNone/>
              </a:pPr>
              <a:t>38</a:t>
            </a:fld>
            <a:endParaRPr lang="en-US" altLang="en-US" sz="1400"/>
          </a:p>
        </p:txBody>
      </p:sp>
      <p:sp>
        <p:nvSpPr>
          <p:cNvPr id="48132" name="Rectangle 3">
            <a:extLst>
              <a:ext uri="{FF2B5EF4-FFF2-40B4-BE49-F238E27FC236}">
                <a16:creationId xmlns:a16="http://schemas.microsoft.com/office/drawing/2014/main" id="{BDA99FC1-9A51-D8C5-5091-2EE77077C0BD}"/>
              </a:ext>
            </a:extLst>
          </p:cNvPr>
          <p:cNvSpPr>
            <a:spLocks noChangeArrowheads="1"/>
          </p:cNvSpPr>
          <p:nvPr/>
        </p:nvSpPr>
        <p:spPr bwMode="auto">
          <a:xfrm>
            <a:off x="3638550" y="1885950"/>
            <a:ext cx="9144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269317" name="Text Box 5">
            <a:extLst>
              <a:ext uri="{FF2B5EF4-FFF2-40B4-BE49-F238E27FC236}">
                <a16:creationId xmlns:a16="http://schemas.microsoft.com/office/drawing/2014/main" id="{078884D1-5A15-D6CD-1092-61D98EB1B871}"/>
              </a:ext>
            </a:extLst>
          </p:cNvPr>
          <p:cNvSpPr txBox="1">
            <a:spLocks noChangeArrowheads="1"/>
          </p:cNvSpPr>
          <p:nvPr/>
        </p:nvSpPr>
        <p:spPr bwMode="auto">
          <a:xfrm>
            <a:off x="7824225" y="1885950"/>
            <a:ext cx="4495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tabLst>
                <a:tab pos="57150" algn="l"/>
                <a:tab pos="400050" algn="l"/>
              </a:tabLst>
              <a:defRPr sz="3200">
                <a:solidFill>
                  <a:schemeClr val="tx1"/>
                </a:solidFill>
                <a:latin typeface="Times New Roman" panose="02020603050405020304" pitchFamily="18" charset="0"/>
              </a:defRPr>
            </a:lvl1pPr>
            <a:lvl2pPr marL="742950" indent="-285750">
              <a:spcBef>
                <a:spcPct val="20000"/>
              </a:spcBef>
              <a:buClr>
                <a:schemeClr val="tx1"/>
              </a:buClr>
              <a:buChar char="–"/>
              <a:tabLst>
                <a:tab pos="57150" algn="l"/>
                <a:tab pos="400050" algn="l"/>
              </a:tabLst>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tabLst>
                <a:tab pos="57150" algn="l"/>
                <a:tab pos="400050" algn="l"/>
              </a:tabLst>
              <a:defRPr sz="2400">
                <a:solidFill>
                  <a:schemeClr val="tx1"/>
                </a:solidFill>
                <a:latin typeface="Times New Roman" panose="02020603050405020304" pitchFamily="18" charset="0"/>
              </a:defRPr>
            </a:lvl3pPr>
            <a:lvl4pPr marL="1600200" indent="-228600">
              <a:spcBef>
                <a:spcPct val="20000"/>
              </a:spcBef>
              <a:buClr>
                <a:schemeClr val="tx1"/>
              </a:buClr>
              <a:buChar char="–"/>
              <a:tabLst>
                <a:tab pos="57150" algn="l"/>
                <a:tab pos="400050" algn="l"/>
              </a:tabLst>
              <a:defRPr sz="2000">
                <a:solidFill>
                  <a:schemeClr val="tx1"/>
                </a:solidFill>
                <a:latin typeface="Times New Roman" panose="02020603050405020304" pitchFamily="18" charset="0"/>
              </a:defRPr>
            </a:lvl4pPr>
            <a:lvl5pPr marL="2057400" indent="-228600">
              <a:spcBef>
                <a:spcPct val="20000"/>
              </a:spcBef>
              <a:buClr>
                <a:schemeClr val="tx2"/>
              </a:buClr>
              <a:buChar char="•"/>
              <a:tabLst>
                <a:tab pos="57150" algn="l"/>
                <a:tab pos="4000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tabLst>
                <a:tab pos="57150" algn="l"/>
                <a:tab pos="400050" algn="l"/>
              </a:tabLst>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Maintenance is concerned with changing and improving the product. </a:t>
            </a:r>
          </a:p>
        </p:txBody>
      </p:sp>
      <p:sp>
        <p:nvSpPr>
          <p:cNvPr id="269318" name="Text Box 6">
            <a:extLst>
              <a:ext uri="{FF2B5EF4-FFF2-40B4-BE49-F238E27FC236}">
                <a16:creationId xmlns:a16="http://schemas.microsoft.com/office/drawing/2014/main" id="{5153EC27-9300-303C-D9C8-EC1024EE0DFF}"/>
              </a:ext>
            </a:extLst>
          </p:cNvPr>
          <p:cNvSpPr txBox="1">
            <a:spLocks noChangeArrowheads="1"/>
          </p:cNvSpPr>
          <p:nvPr/>
        </p:nvSpPr>
        <p:spPr bwMode="auto">
          <a:xfrm>
            <a:off x="762001" y="4417358"/>
            <a:ext cx="56388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2400" dirty="0">
                <a:cs typeface="Courier New" panose="02070309020205020404" pitchFamily="49" charset="0"/>
              </a:rPr>
              <a:t>A software product must continue to perform and improve in a changing environment. This requires periodic upgrades of the product to fix newly discovered bugs and incorporate changes. </a:t>
            </a:r>
          </a:p>
        </p:txBody>
      </p:sp>
      <p:pic>
        <p:nvPicPr>
          <p:cNvPr id="2" name="Picture 1">
            <a:extLst>
              <a:ext uri="{FF2B5EF4-FFF2-40B4-BE49-F238E27FC236}">
                <a16:creationId xmlns:a16="http://schemas.microsoft.com/office/drawing/2014/main" id="{2FAA2088-2EE0-FEAD-34C2-03C7DCBF4444}"/>
              </a:ext>
            </a:extLst>
          </p:cNvPr>
          <p:cNvPicPr>
            <a:picLocks noChangeAspect="1"/>
          </p:cNvPicPr>
          <p:nvPr/>
        </p:nvPicPr>
        <p:blipFill>
          <a:blip r:embed="rId2">
            <a:clrChange>
              <a:clrFrom>
                <a:srgbClr val="CCCCCC"/>
              </a:clrFrom>
              <a:clrTo>
                <a:srgbClr val="CCCCCC">
                  <a:alpha val="0"/>
                </a:srgbClr>
              </a:clrTo>
            </a:clrChange>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Lst>
          </a:blip>
          <a:stretch>
            <a:fillRect/>
          </a:stretch>
        </p:blipFill>
        <p:spPr>
          <a:xfrm>
            <a:off x="1448995" y="994061"/>
            <a:ext cx="9063580" cy="5472818"/>
          </a:xfrm>
          <a:prstGeom prst="rect">
            <a:avLst/>
          </a:prstGeom>
        </p:spPr>
      </p:pic>
      <p:sp>
        <p:nvSpPr>
          <p:cNvPr id="3" name="TextBox 2">
            <a:extLst>
              <a:ext uri="{FF2B5EF4-FFF2-40B4-BE49-F238E27FC236}">
                <a16:creationId xmlns:a16="http://schemas.microsoft.com/office/drawing/2014/main" id="{0335E5BD-931B-4BCF-6293-886F65AF618C}"/>
              </a:ext>
            </a:extLst>
          </p:cNvPr>
          <p:cNvSpPr txBox="1"/>
          <p:nvPr/>
        </p:nvSpPr>
        <p:spPr>
          <a:xfrm>
            <a:off x="8823964" y="5765415"/>
            <a:ext cx="1728224" cy="615553"/>
          </a:xfrm>
          <a:prstGeom prst="rect">
            <a:avLst/>
          </a:prstGeom>
          <a:solidFill>
            <a:srgbClr val="002060"/>
          </a:solidFill>
          <a:scene3d>
            <a:camera prst="orthographicFront"/>
            <a:lightRig rig="threePt" dir="t"/>
          </a:scene3d>
          <a:sp3d>
            <a:bevelT w="165100" prst="coolSlant"/>
          </a:sp3d>
        </p:spPr>
        <p:txBody>
          <a:bodyPr wrap="square">
            <a:spAutoFit/>
          </a:bodyPr>
          <a:lstStyle/>
          <a:p>
            <a:pPr algn="ctr"/>
            <a:endParaRPr lang="en-US" altLang="en-US" sz="800" b="1" dirty="0">
              <a:solidFill>
                <a:srgbClr val="FFFF00"/>
              </a:solidFill>
            </a:endParaRPr>
          </a:p>
          <a:p>
            <a:pPr algn="ctr"/>
            <a:r>
              <a:rPr lang="en-US" altLang="en-US" b="1" dirty="0">
                <a:solidFill>
                  <a:srgbClr val="FFFF00"/>
                </a:solidFill>
              </a:rPr>
              <a:t>Maintenance</a:t>
            </a:r>
          </a:p>
          <a:p>
            <a:pPr algn="ctr"/>
            <a:endParaRPr lang="ar-PS" sz="800" dirty="0">
              <a:solidFill>
                <a:srgbClr val="FFFF00"/>
              </a:solidFill>
            </a:endParaRPr>
          </a:p>
        </p:txBody>
      </p:sp>
      <p:sp>
        <p:nvSpPr>
          <p:cNvPr id="4" name="Rectangle 2">
            <a:extLst>
              <a:ext uri="{FF2B5EF4-FFF2-40B4-BE49-F238E27FC236}">
                <a16:creationId xmlns:a16="http://schemas.microsoft.com/office/drawing/2014/main" id="{364A036A-468E-5FE2-A0B8-5F20F3247BAE}"/>
              </a:ext>
            </a:extLst>
          </p:cNvPr>
          <p:cNvSpPr txBox="1">
            <a:spLocks noChangeArrowheads="1"/>
          </p:cNvSpPr>
          <p:nvPr/>
        </p:nvSpPr>
        <p:spPr>
          <a:xfrm>
            <a:off x="1448995"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Maintenance </a:t>
            </a:r>
            <a:r>
              <a:rPr lang="en-US" altLang="en-US" sz="2400" b="1" dirty="0">
                <a:solidFill>
                  <a:srgbClr val="FF0000"/>
                </a:solidFill>
              </a:rPr>
              <a:t>(Software Development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9317"/>
                                        </p:tgtEl>
                                        <p:attrNameLst>
                                          <p:attrName>style.visibility</p:attrName>
                                        </p:attrNameLst>
                                      </p:cBhvr>
                                      <p:to>
                                        <p:strVal val="visible"/>
                                      </p:to>
                                    </p:set>
                                    <p:anim calcmode="lin" valueType="num">
                                      <p:cBhvr additive="base">
                                        <p:cTn id="7" dur="500" fill="hold"/>
                                        <p:tgtEl>
                                          <p:spTgt spid="269317"/>
                                        </p:tgtEl>
                                        <p:attrNameLst>
                                          <p:attrName>ppt_x</p:attrName>
                                        </p:attrNameLst>
                                      </p:cBhvr>
                                      <p:tavLst>
                                        <p:tav tm="0">
                                          <p:val>
                                            <p:strVal val="0-#ppt_w/2"/>
                                          </p:val>
                                        </p:tav>
                                        <p:tav tm="100000">
                                          <p:val>
                                            <p:strVal val="#ppt_x"/>
                                          </p:val>
                                        </p:tav>
                                      </p:tavLst>
                                    </p:anim>
                                    <p:anim calcmode="lin" valueType="num">
                                      <p:cBhvr additive="base">
                                        <p:cTn id="8" dur="500" fill="hold"/>
                                        <p:tgtEl>
                                          <p:spTgt spid="2693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9318"/>
                                        </p:tgtEl>
                                        <p:attrNameLst>
                                          <p:attrName>style.visibility</p:attrName>
                                        </p:attrNameLst>
                                      </p:cBhvr>
                                      <p:to>
                                        <p:strVal val="visible"/>
                                      </p:to>
                                    </p:set>
                                    <p:anim calcmode="lin" valueType="num">
                                      <p:cBhvr additive="base">
                                        <p:cTn id="13" dur="500" fill="hold"/>
                                        <p:tgtEl>
                                          <p:spTgt spid="269318"/>
                                        </p:tgtEl>
                                        <p:attrNameLst>
                                          <p:attrName>ppt_x</p:attrName>
                                        </p:attrNameLst>
                                      </p:cBhvr>
                                      <p:tavLst>
                                        <p:tav tm="0">
                                          <p:val>
                                            <p:strVal val="0-#ppt_w/2"/>
                                          </p:val>
                                        </p:tav>
                                        <p:tav tm="100000">
                                          <p:val>
                                            <p:strVal val="#ppt_x"/>
                                          </p:val>
                                        </p:tav>
                                      </p:tavLst>
                                    </p:anim>
                                    <p:anim calcmode="lin" valueType="num">
                                      <p:cBhvr additive="base">
                                        <p:cTn id="14" dur="500" fill="hold"/>
                                        <p:tgtEl>
                                          <p:spTgt spid="2693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7" grpId="0" autoUpdateAnimBg="0"/>
      <p:bldP spid="269318"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4">
            <a:extLst>
              <a:ext uri="{FF2B5EF4-FFF2-40B4-BE49-F238E27FC236}">
                <a16:creationId xmlns:a16="http://schemas.microsoft.com/office/drawing/2014/main" id="{4C7D2507-234C-B525-07B9-17FB5829C1F0}"/>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FEC40606-52CD-4F8E-BEFC-3EFFCA8CB85A}" type="slidenum">
              <a:rPr lang="en-US" altLang="en-US" sz="1400"/>
              <a:pPr>
                <a:spcBef>
                  <a:spcPct val="0"/>
                </a:spcBef>
                <a:buClrTx/>
                <a:buSzTx/>
                <a:buFontTx/>
                <a:buNone/>
              </a:pPr>
              <a:t>39</a:t>
            </a:fld>
            <a:endParaRPr lang="en-US" altLang="en-US" sz="1400"/>
          </a:p>
        </p:txBody>
      </p:sp>
      <p:sp>
        <p:nvSpPr>
          <p:cNvPr id="49158" name="Text Box 5">
            <a:extLst>
              <a:ext uri="{FF2B5EF4-FFF2-40B4-BE49-F238E27FC236}">
                <a16:creationId xmlns:a16="http://schemas.microsoft.com/office/drawing/2014/main" id="{68951D61-13F1-CE36-6324-450ABCCF4225}"/>
              </a:ext>
            </a:extLst>
          </p:cNvPr>
          <p:cNvSpPr txBox="1">
            <a:spLocks noChangeArrowheads="1"/>
          </p:cNvSpPr>
          <p:nvPr/>
        </p:nvSpPr>
        <p:spPr bwMode="auto">
          <a:xfrm>
            <a:off x="2438400" y="15240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endParaRPr lang="en-US" altLang="en-US" sz="2400"/>
          </a:p>
        </p:txBody>
      </p:sp>
      <p:sp>
        <p:nvSpPr>
          <p:cNvPr id="49159" name="Text Box 6">
            <a:extLst>
              <a:ext uri="{FF2B5EF4-FFF2-40B4-BE49-F238E27FC236}">
                <a16:creationId xmlns:a16="http://schemas.microsoft.com/office/drawing/2014/main" id="{DEE0E192-42FA-21D2-85D1-3448C9AF8359}"/>
              </a:ext>
            </a:extLst>
          </p:cNvPr>
          <p:cNvSpPr txBox="1">
            <a:spLocks noChangeArrowheads="1"/>
          </p:cNvSpPr>
          <p:nvPr/>
        </p:nvSpPr>
        <p:spPr bwMode="auto">
          <a:xfrm>
            <a:off x="1238298" y="1282809"/>
            <a:ext cx="1033094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50000"/>
              </a:spcBef>
              <a:buClrTx/>
              <a:buSzTx/>
              <a:buFontTx/>
              <a:buNone/>
            </a:pPr>
            <a:r>
              <a:rPr lang="en-US" altLang="en-US" dirty="0"/>
              <a:t>This program lets the user enter the interest rate, number of years, and loan amount, and computes monthly payment and total payment.</a:t>
            </a:r>
            <a:endParaRPr lang="en-US" altLang="en-US" sz="2400" dirty="0"/>
          </a:p>
        </p:txBody>
      </p:sp>
      <p:graphicFrame>
        <p:nvGraphicFramePr>
          <p:cNvPr id="49160" name="Object 7">
            <a:extLst>
              <a:ext uri="{FF2B5EF4-FFF2-40B4-BE49-F238E27FC236}">
                <a16:creationId xmlns:a16="http://schemas.microsoft.com/office/drawing/2014/main" id="{EE89A3BE-F072-887F-AE50-618CFD496E62}"/>
              </a:ext>
            </a:extLst>
          </p:cNvPr>
          <p:cNvGraphicFramePr>
            <a:graphicFrameLocks noChangeAspect="1"/>
          </p:cNvGraphicFramePr>
          <p:nvPr>
            <p:extLst>
              <p:ext uri="{D42A27DB-BD31-4B8C-83A1-F6EECF244321}">
                <p14:modId xmlns:p14="http://schemas.microsoft.com/office/powerpoint/2010/main" val="2250054841"/>
              </p:ext>
            </p:extLst>
          </p:nvPr>
        </p:nvGraphicFramePr>
        <p:xfrm>
          <a:off x="1238298" y="3034750"/>
          <a:ext cx="10231786" cy="1569659"/>
        </p:xfrm>
        <a:graphic>
          <a:graphicData uri="http://schemas.openxmlformats.org/presentationml/2006/ole">
            <mc:AlternateContent xmlns:mc="http://schemas.openxmlformats.org/markup-compatibility/2006">
              <mc:Choice xmlns:v="urn:schemas-microsoft-com:vml" Requires="v">
                <p:oleObj name="Equation" r:id="rId2" imgW="3695700" imgH="571500" progId="Equation.3">
                  <p:embed/>
                </p:oleObj>
              </mc:Choice>
              <mc:Fallback>
                <p:oleObj name="Equation" r:id="rId2" imgW="3695700" imgH="571500" progId="Equation.3">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98" y="3034750"/>
                        <a:ext cx="10231786" cy="1569659"/>
                      </a:xfrm>
                      <a:prstGeom prst="rect">
                        <a:avLst/>
                      </a:prstGeom>
                      <a:noFill/>
                      <a:ln>
                        <a:noFill/>
                      </a:ln>
                    </p:spPr>
                  </p:pic>
                </p:oleObj>
              </mc:Fallback>
            </mc:AlternateContent>
          </a:graphicData>
        </a:graphic>
      </p:graphicFrame>
      <p:sp>
        <p:nvSpPr>
          <p:cNvPr id="2" name="Rectangle 2">
            <a:extLst>
              <a:ext uri="{FF2B5EF4-FFF2-40B4-BE49-F238E27FC236}">
                <a16:creationId xmlns:a16="http://schemas.microsoft.com/office/drawing/2014/main" id="{F98155D3-445E-8CD2-EE16-A98D1A6A4109}"/>
              </a:ext>
            </a:extLst>
          </p:cNvPr>
          <p:cNvSpPr txBox="1">
            <a:spLocks noChangeArrowheads="1"/>
          </p:cNvSpPr>
          <p:nvPr/>
        </p:nvSpPr>
        <p:spPr>
          <a:xfrm>
            <a:off x="1256970"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Problem: Computing Loan Payments</a:t>
            </a:r>
          </a:p>
        </p:txBody>
      </p:sp>
      <p:sp>
        <p:nvSpPr>
          <p:cNvPr id="6" name="TextBox 5">
            <a:extLst>
              <a:ext uri="{FF2B5EF4-FFF2-40B4-BE49-F238E27FC236}">
                <a16:creationId xmlns:a16="http://schemas.microsoft.com/office/drawing/2014/main" id="{123318A9-1B23-01B7-30EB-FAF431028B7E}"/>
              </a:ext>
            </a:extLst>
          </p:cNvPr>
          <p:cNvSpPr txBox="1"/>
          <p:nvPr/>
        </p:nvSpPr>
        <p:spPr>
          <a:xfrm>
            <a:off x="1410590" y="5041612"/>
            <a:ext cx="10442475" cy="584775"/>
          </a:xfrm>
          <a:prstGeom prst="rect">
            <a:avLst/>
          </a:prstGeom>
          <a:noFill/>
        </p:spPr>
        <p:txBody>
          <a:bodyPr wrap="square">
            <a:spAutoFit/>
          </a:bodyPr>
          <a:lstStyle/>
          <a:p>
            <a:r>
              <a:rPr lang="en-US" sz="3200" b="0" i="1" dirty="0" err="1">
                <a:solidFill>
                  <a:srgbClr val="231F20"/>
                </a:solidFill>
                <a:effectLst/>
                <a:latin typeface="Times-Italic"/>
              </a:rPr>
              <a:t>totalPayment</a:t>
            </a:r>
            <a:r>
              <a:rPr lang="en-US" sz="3200" b="0" i="1" dirty="0">
                <a:solidFill>
                  <a:srgbClr val="231F20"/>
                </a:solidFill>
                <a:effectLst/>
                <a:latin typeface="Times-Italic"/>
              </a:rPr>
              <a:t> </a:t>
            </a:r>
            <a:r>
              <a:rPr lang="en-US" sz="3200" b="0" i="0" dirty="0">
                <a:solidFill>
                  <a:srgbClr val="231F20"/>
                </a:solidFill>
                <a:effectLst/>
                <a:latin typeface="PearsonMATH02"/>
              </a:rPr>
              <a:t>= </a:t>
            </a:r>
            <a:r>
              <a:rPr lang="en-US" sz="3200" b="0" i="1" dirty="0" err="1">
                <a:solidFill>
                  <a:srgbClr val="231F20"/>
                </a:solidFill>
                <a:effectLst/>
                <a:latin typeface="Times-Italic"/>
              </a:rPr>
              <a:t>monthlyPayment</a:t>
            </a:r>
            <a:r>
              <a:rPr lang="en-US" sz="3200" b="0" i="1" dirty="0">
                <a:solidFill>
                  <a:srgbClr val="231F20"/>
                </a:solidFill>
                <a:effectLst/>
                <a:latin typeface="Times-Italic"/>
              </a:rPr>
              <a:t> </a:t>
            </a:r>
            <a:r>
              <a:rPr lang="en-US" sz="3200" b="0" i="0" dirty="0">
                <a:solidFill>
                  <a:srgbClr val="231F20"/>
                </a:solidFill>
                <a:effectLst/>
                <a:latin typeface="PearsonMATH02"/>
              </a:rPr>
              <a:t>* </a:t>
            </a:r>
            <a:r>
              <a:rPr lang="en-US" sz="3200" b="0" i="1" dirty="0" err="1">
                <a:solidFill>
                  <a:srgbClr val="231F20"/>
                </a:solidFill>
                <a:effectLst/>
                <a:latin typeface="Times-Italic"/>
              </a:rPr>
              <a:t>numberOfYears</a:t>
            </a:r>
            <a:r>
              <a:rPr lang="en-US" sz="3200" b="0" i="1" dirty="0">
                <a:solidFill>
                  <a:srgbClr val="231F20"/>
                </a:solidFill>
                <a:effectLst/>
                <a:latin typeface="Times-Italic"/>
              </a:rPr>
              <a:t> </a:t>
            </a:r>
            <a:r>
              <a:rPr lang="en-US" sz="3200" b="0" i="0" dirty="0">
                <a:solidFill>
                  <a:srgbClr val="231F20"/>
                </a:solidFill>
                <a:effectLst/>
                <a:latin typeface="PearsonMATH02"/>
              </a:rPr>
              <a:t>* </a:t>
            </a:r>
            <a:r>
              <a:rPr lang="en-US" sz="3200" b="0" i="0" dirty="0">
                <a:solidFill>
                  <a:srgbClr val="231F20"/>
                </a:solidFill>
                <a:effectLst/>
                <a:latin typeface="Times-Roman"/>
              </a:rPr>
              <a:t>12</a:t>
            </a:r>
            <a:r>
              <a:rPr lang="en-US" sz="3200" dirty="0"/>
              <a:t> </a:t>
            </a:r>
            <a:endParaRPr lang="ar-PS" sz="3200"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6341CB5-7623-B536-CAFA-FE52744BF302}"/>
              </a:ext>
            </a:extLst>
          </p:cNvPr>
          <p:cNvSpPr>
            <a:spLocks noGrp="1"/>
          </p:cNvSpPr>
          <p:nvPr>
            <p:ph type="sldNum" sz="quarter" idx="12"/>
          </p:nvPr>
        </p:nvSpPr>
        <p:spPr/>
        <p:txBody>
          <a:bodyPr/>
          <a:lstStyle/>
          <a:p>
            <a:fld id="{4CA66AB8-7757-424C-A8A6-193195F5CAF5}" type="slidenum">
              <a:rPr lang="en-US" altLang="en-US" smtClean="0"/>
              <a:pPr/>
              <a:t>40</a:t>
            </a:fld>
            <a:endParaRPr lang="en-US" altLang="en-US"/>
          </a:p>
        </p:txBody>
      </p:sp>
      <p:pic>
        <p:nvPicPr>
          <p:cNvPr id="6" name="Picture 5">
            <a:extLst>
              <a:ext uri="{FF2B5EF4-FFF2-40B4-BE49-F238E27FC236}">
                <a16:creationId xmlns:a16="http://schemas.microsoft.com/office/drawing/2014/main" id="{E7892899-01C5-6528-8287-AABCD8C7ED0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796110" y="1222521"/>
            <a:ext cx="10599780" cy="5117517"/>
          </a:xfrm>
          <a:prstGeom prst="rect">
            <a:avLst/>
          </a:prstGeom>
        </p:spPr>
      </p:pic>
      <p:sp>
        <p:nvSpPr>
          <p:cNvPr id="7" name="Rectangle 2">
            <a:extLst>
              <a:ext uri="{FF2B5EF4-FFF2-40B4-BE49-F238E27FC236}">
                <a16:creationId xmlns:a16="http://schemas.microsoft.com/office/drawing/2014/main" id="{CD345E9A-F0B6-2539-6A28-F5B7CC7BCF96}"/>
              </a:ext>
            </a:extLst>
          </p:cNvPr>
          <p:cNvSpPr txBox="1">
            <a:spLocks noChangeArrowheads="1"/>
          </p:cNvSpPr>
          <p:nvPr/>
        </p:nvSpPr>
        <p:spPr>
          <a:xfrm>
            <a:off x="1256970"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Problem: Computing Loan Payments</a:t>
            </a:r>
          </a:p>
        </p:txBody>
      </p:sp>
    </p:spTree>
    <p:extLst>
      <p:ext uri="{BB962C8B-B14F-4D97-AF65-F5344CB8AC3E}">
        <p14:creationId xmlns:p14="http://schemas.microsoft.com/office/powerpoint/2010/main" val="1463952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Rectangle 5">
            <a:extLst>
              <a:ext uri="{FF2B5EF4-FFF2-40B4-BE49-F238E27FC236}">
                <a16:creationId xmlns:a16="http://schemas.microsoft.com/office/drawing/2014/main" id="{40F714A4-FC62-D383-FFD3-1DC0D04575D9}"/>
              </a:ext>
            </a:extLst>
          </p:cNvPr>
          <p:cNvSpPr>
            <a:spLocks noGrp="1" noChangeArrowheads="1"/>
          </p:cNvSpPr>
          <p:nvPr>
            <p:ph idx="1"/>
          </p:nvPr>
        </p:nvSpPr>
        <p:spPr>
          <a:xfrm>
            <a:off x="1256971" y="1128714"/>
            <a:ext cx="10890240" cy="1958975"/>
          </a:xfrm>
          <a:noFill/>
        </p:spPr>
        <p:txBody>
          <a:bodyPr>
            <a:normAutofit/>
          </a:bodyPr>
          <a:lstStyle/>
          <a:p>
            <a:pPr marL="0" indent="0" algn="l" rtl="0">
              <a:buNone/>
            </a:pPr>
            <a:r>
              <a:rPr lang="en-US" altLang="en-US" dirty="0"/>
              <a:t>This program prompts the user to enter two points, computes their distance, and displays the points. </a:t>
            </a:r>
          </a:p>
        </p:txBody>
      </p:sp>
      <p:sp>
        <p:nvSpPr>
          <p:cNvPr id="50178" name="Slide Number Placeholder 4">
            <a:extLst>
              <a:ext uri="{FF2B5EF4-FFF2-40B4-BE49-F238E27FC236}">
                <a16:creationId xmlns:a16="http://schemas.microsoft.com/office/drawing/2014/main" id="{D6945F75-4087-BF9D-55DA-989B5A68C0DD}"/>
              </a:ext>
            </a:extLst>
          </p:cNvPr>
          <p:cNvSpPr>
            <a:spLocks noGrp="1"/>
          </p:cNvSpPr>
          <p:nvPr>
            <p:ph type="sldNum" sz="quarter" idx="12"/>
          </p:nvPr>
        </p:nvSpPr>
        <p:spPr>
          <a:noFill/>
        </p:spPr>
        <p:txBody>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fld id="{EF79144D-7AC5-4F91-B9BF-C0CF2D4BEA73}" type="slidenum">
              <a:rPr lang="en-US" altLang="en-US" sz="1400"/>
              <a:pPr>
                <a:spcBef>
                  <a:spcPct val="0"/>
                </a:spcBef>
                <a:buClrTx/>
                <a:buSzTx/>
                <a:buFontTx/>
                <a:buNone/>
              </a:pPr>
              <a:t>41</a:t>
            </a:fld>
            <a:endParaRPr lang="en-US" altLang="en-US" sz="1400"/>
          </a:p>
        </p:txBody>
      </p:sp>
      <p:sp>
        <p:nvSpPr>
          <p:cNvPr id="50183" name="Rectangle 6">
            <a:extLst>
              <a:ext uri="{FF2B5EF4-FFF2-40B4-BE49-F238E27FC236}">
                <a16:creationId xmlns:a16="http://schemas.microsoft.com/office/drawing/2014/main" id="{CF841786-5125-171E-F832-7842D58FE1C8}"/>
              </a:ext>
            </a:extLst>
          </p:cNvPr>
          <p:cNvSpPr>
            <a:spLocks noChangeArrowheads="1"/>
          </p:cNvSpPr>
          <p:nvPr/>
        </p:nvSpPr>
        <p:spPr bwMode="auto">
          <a:xfrm>
            <a:off x="1524001" y="244533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50184" name="Rectangle 7">
            <a:extLst>
              <a:ext uri="{FF2B5EF4-FFF2-40B4-BE49-F238E27FC236}">
                <a16:creationId xmlns:a16="http://schemas.microsoft.com/office/drawing/2014/main" id="{ABE86451-3611-4272-6978-34D30717BB7A}"/>
              </a:ext>
            </a:extLst>
          </p:cNvPr>
          <p:cNvSpPr>
            <a:spLocks noChangeArrowheads="1"/>
          </p:cNvSpPr>
          <p:nvPr/>
        </p:nvSpPr>
        <p:spPr bwMode="auto">
          <a:xfrm>
            <a:off x="1524001" y="244533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sz="1600"/>
          </a:p>
        </p:txBody>
      </p:sp>
      <p:sp>
        <p:nvSpPr>
          <p:cNvPr id="50185" name="Rectangle 12">
            <a:extLst>
              <a:ext uri="{FF2B5EF4-FFF2-40B4-BE49-F238E27FC236}">
                <a16:creationId xmlns:a16="http://schemas.microsoft.com/office/drawing/2014/main" id="{80CA8E3B-8602-B959-7845-BE2B6C36451E}"/>
              </a:ext>
            </a:extLst>
          </p:cNvPr>
          <p:cNvSpPr>
            <a:spLocks noChangeArrowheads="1"/>
          </p:cNvSpPr>
          <p:nvPr/>
        </p:nvSpPr>
        <p:spPr bwMode="auto">
          <a:xfrm>
            <a:off x="1524000" y="3148421"/>
            <a:ext cx="27764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a:latin typeface="Courier" charset="0"/>
                <a:ea typeface="SimSun" panose="02010600030101010101" pitchFamily="2" charset="-122"/>
                <a:cs typeface="Times New Roman" panose="02020603050405020304" pitchFamily="18" charset="0"/>
              </a:rPr>
              <a:t> </a:t>
            </a:r>
            <a:endParaRPr lang="en-US" altLang="en-US" sz="2400">
              <a:ea typeface="SimSun" panose="02010600030101010101" pitchFamily="2" charset="-122"/>
              <a:cs typeface="Times New Roman" panose="02020603050405020304" pitchFamily="18" charset="0"/>
            </a:endParaRPr>
          </a:p>
        </p:txBody>
      </p:sp>
      <p:sp>
        <p:nvSpPr>
          <p:cNvPr id="50186" name="Rectangle 13">
            <a:extLst>
              <a:ext uri="{FF2B5EF4-FFF2-40B4-BE49-F238E27FC236}">
                <a16:creationId xmlns:a16="http://schemas.microsoft.com/office/drawing/2014/main" id="{D141668C-3ADC-B26A-C5C2-5A6251603B9A}"/>
              </a:ext>
            </a:extLst>
          </p:cNvPr>
          <p:cNvSpPr>
            <a:spLocks noChangeArrowheads="1"/>
          </p:cNvSpPr>
          <p:nvPr/>
        </p:nvSpPr>
        <p:spPr bwMode="auto">
          <a:xfrm>
            <a:off x="1524000" y="4708933"/>
            <a:ext cx="27764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a:latin typeface="Courier" charset="0"/>
                <a:ea typeface="SimSun" panose="02010600030101010101" pitchFamily="2" charset="-122"/>
                <a:cs typeface="Times New Roman" panose="02020603050405020304" pitchFamily="18" charset="0"/>
              </a:rPr>
              <a:t> </a:t>
            </a:r>
            <a:endParaRPr lang="en-US" altLang="en-US" sz="2400">
              <a:ea typeface="SimSun" panose="02010600030101010101" pitchFamily="2" charset="-122"/>
              <a:cs typeface="Times New Roman" panose="02020603050405020304" pitchFamily="18" charset="0"/>
            </a:endParaRPr>
          </a:p>
        </p:txBody>
      </p:sp>
      <p:sp>
        <p:nvSpPr>
          <p:cNvPr id="2" name="Rectangle 2">
            <a:extLst>
              <a:ext uri="{FF2B5EF4-FFF2-40B4-BE49-F238E27FC236}">
                <a16:creationId xmlns:a16="http://schemas.microsoft.com/office/drawing/2014/main" id="{96167E4A-9317-69FB-CA7C-E66BB2533261}"/>
              </a:ext>
            </a:extLst>
          </p:cNvPr>
          <p:cNvSpPr txBox="1">
            <a:spLocks noChangeArrowheads="1"/>
          </p:cNvSpPr>
          <p:nvPr/>
        </p:nvSpPr>
        <p:spPr>
          <a:xfrm>
            <a:off x="1256970" y="1"/>
            <a:ext cx="10446160" cy="779054"/>
          </a:xfrm>
          <a:prstGeom prst="rect">
            <a:avLst/>
          </a:prstGeom>
          <a:noFill/>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Case Study: Computing Distances </a:t>
            </a:r>
          </a:p>
        </p:txBody>
      </p:sp>
      <p:pic>
        <p:nvPicPr>
          <p:cNvPr id="6" name="Picture 5">
            <a:extLst>
              <a:ext uri="{FF2B5EF4-FFF2-40B4-BE49-F238E27FC236}">
                <a16:creationId xmlns:a16="http://schemas.microsoft.com/office/drawing/2014/main" id="{130752F4-2076-F0E8-3BAD-2C2604A9BD3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525805" y="1941339"/>
            <a:ext cx="9469255" cy="45975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13430</TotalTime>
  <Words>2382</Words>
  <Application>Microsoft Office PowerPoint</Application>
  <PresentationFormat>Widescreen</PresentationFormat>
  <Paragraphs>325</Paragraphs>
  <Slides>41</Slides>
  <Notes>2</Notes>
  <HiddenSlides>0</HiddenSlides>
  <MMClips>0</MMClips>
  <ScaleCrop>false</ScaleCrop>
  <HeadingPairs>
    <vt:vector size="10" baseType="variant">
      <vt:variant>
        <vt:lpstr>Fonts Used</vt:lpstr>
      </vt:variant>
      <vt:variant>
        <vt:i4>18</vt:i4>
      </vt:variant>
      <vt:variant>
        <vt:lpstr>Theme</vt:lpstr>
      </vt:variant>
      <vt:variant>
        <vt:i4>1</vt:i4>
      </vt:variant>
      <vt:variant>
        <vt:lpstr>Embedded OLE Servers</vt:lpstr>
      </vt:variant>
      <vt:variant>
        <vt:i4>3</vt:i4>
      </vt:variant>
      <vt:variant>
        <vt:lpstr>Slide Titles</vt:lpstr>
      </vt:variant>
      <vt:variant>
        <vt:i4>41</vt:i4>
      </vt:variant>
      <vt:variant>
        <vt:lpstr>Custom Shows</vt:lpstr>
      </vt:variant>
      <vt:variant>
        <vt:i4>1</vt:i4>
      </vt:variant>
    </vt:vector>
  </HeadingPairs>
  <TitlesOfParts>
    <vt:vector size="64" baseType="lpstr">
      <vt:lpstr>SimSun</vt:lpstr>
      <vt:lpstr>Arial</vt:lpstr>
      <vt:lpstr>Book Antiqua</vt:lpstr>
      <vt:lpstr>Calibri</vt:lpstr>
      <vt:lpstr>Calibri Light</vt:lpstr>
      <vt:lpstr>Courier</vt:lpstr>
      <vt:lpstr>Courier New</vt:lpstr>
      <vt:lpstr>Forte</vt:lpstr>
      <vt:lpstr>GoudySans-Book</vt:lpstr>
      <vt:lpstr>LucidaSansTypewriter</vt:lpstr>
      <vt:lpstr>LucidaSansTypewriter-Bd</vt:lpstr>
      <vt:lpstr>Monotype Sorts</vt:lpstr>
      <vt:lpstr>PearsonMATH02</vt:lpstr>
      <vt:lpstr>Symbol</vt:lpstr>
      <vt:lpstr>Times New Roman</vt:lpstr>
      <vt:lpstr>Times-Italic</vt:lpstr>
      <vt:lpstr>Times-Roman</vt:lpstr>
      <vt:lpstr>Wingdings 2</vt:lpstr>
      <vt:lpstr>Office Theme</vt:lpstr>
      <vt:lpstr>Equation</vt:lpstr>
      <vt:lpstr>Picture</vt:lpstr>
      <vt:lpstr>Microsoft Word Picture</vt:lpstr>
      <vt:lpstr>PowerPoint Presentation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Primitive Data Type and Operations</dc:title>
  <dc:creator>Y. Daniel Liang</dc:creator>
  <cp:lastModifiedBy>Mohammed Alhanjouri</cp:lastModifiedBy>
  <cp:revision>276</cp:revision>
  <dcterms:created xsi:type="dcterms:W3CDTF">1995-06-10T17:31:50Z</dcterms:created>
  <dcterms:modified xsi:type="dcterms:W3CDTF">2025-12-15T15:02:30Z</dcterms:modified>
</cp:coreProperties>
</file>