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700" r:id="rId2"/>
    <p:sldMasterId id="2147483712" r:id="rId3"/>
  </p:sldMasterIdLst>
  <p:notesMasterIdLst>
    <p:notesMasterId r:id="rId16"/>
  </p:notesMasterIdLst>
  <p:sldIdLst>
    <p:sldId id="269" r:id="rId4"/>
    <p:sldId id="257" r:id="rId5"/>
    <p:sldId id="258" r:id="rId6"/>
    <p:sldId id="271" r:id="rId7"/>
    <p:sldId id="260" r:id="rId8"/>
    <p:sldId id="272" r:id="rId9"/>
    <p:sldId id="266" r:id="rId10"/>
    <p:sldId id="262" r:id="rId11"/>
    <p:sldId id="263" r:id="rId12"/>
    <p:sldId id="264" r:id="rId13"/>
    <p:sldId id="267" r:id="rId14"/>
    <p:sldId id="270" r:id="rId15"/>
  </p:sldIdLst>
  <p:sldSz cx="12192000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7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68327-74FB-4CD5-879F-A852F0BA294E}" type="datetimeFigureOut">
              <a:rPr lang="en-US" smtClean="0"/>
              <a:t>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9560F-2432-4FBD-A925-9B9DCEB9F3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21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9560F-2432-4FBD-A925-9B9DCEB9F34B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070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9560F-2432-4FBD-A925-9B9DCEB9F34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604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sp>
            <p:nvSpPr>
              <p:cNvPr id="15" name="Rectangle 4"/>
              <p:cNvSpPr>
                <a:spLocks noChangeArrowheads="1"/>
              </p:cNvSpPr>
              <p:nvPr/>
            </p:nvSpPr>
            <p:spPr bwMode="ltGray">
              <a:xfrm>
                <a:off x="2112" y="0"/>
                <a:ext cx="3648" cy="9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altLang="en-US" sz="2800" b="1" u="sng">
                  <a:solidFill>
                    <a:srgbClr val="40458C"/>
                  </a:solidFill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16" name="Group 5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60" cy="4320"/>
                <a:chOff x="0" y="0"/>
                <a:chExt cx="5760" cy="4320"/>
              </a:xfrm>
            </p:grpSpPr>
            <p:sp>
              <p:nvSpPr>
                <p:cNvPr id="18" name="Line 6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19" name="Line 7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" name="Line 8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" name="Line 9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2" name="Line 10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3" name="Line 11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4" name="Line 12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5" name="Line 13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6" name="Line 14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7" name="Line 15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8" name="Line 16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9" name="Line 17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0" name="Line 18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1" name="Line 19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2" name="Line 20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3" name="Line 21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4" name="Line 22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5" name="Line 23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6" name="Line 24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7" name="Line 25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8" name="Line 26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39" name="Line 27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0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1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2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3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4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5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6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7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8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49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0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1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2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3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4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5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6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7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8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59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0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1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2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3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4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5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6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7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68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7" name="Line 57"/>
              <p:cNvSpPr>
                <a:spLocks noChangeShapeType="1"/>
              </p:cNvSpPr>
              <p:nvPr/>
            </p:nvSpPr>
            <p:spPr bwMode="ltGray">
              <a:xfrm>
                <a:off x="5568" y="0"/>
                <a:ext cx="0" cy="1488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6" name="Group 58"/>
            <p:cNvGrpSpPr>
              <a:grpSpLocks/>
            </p:cNvGrpSpPr>
            <p:nvPr userDrawn="1"/>
          </p:nvGrpSpPr>
          <p:grpSpPr bwMode="auto">
            <a:xfrm>
              <a:off x="3" y="559"/>
              <a:ext cx="4192" cy="1796"/>
              <a:chOff x="3" y="559"/>
              <a:chExt cx="4192" cy="1796"/>
            </a:xfrm>
          </p:grpSpPr>
          <p:sp>
            <p:nvSpPr>
              <p:cNvPr id="11" name="Line 59"/>
              <p:cNvSpPr>
                <a:spLocks noChangeShapeType="1"/>
              </p:cNvSpPr>
              <p:nvPr/>
            </p:nvSpPr>
            <p:spPr bwMode="ltGray">
              <a:xfrm>
                <a:off x="506" y="559"/>
                <a:ext cx="0" cy="1796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2" name="Line 60"/>
              <p:cNvSpPr>
                <a:spLocks noChangeShapeType="1"/>
              </p:cNvSpPr>
              <p:nvPr/>
            </p:nvSpPr>
            <p:spPr bwMode="ltGray">
              <a:xfrm flipH="1" flipV="1">
                <a:off x="3" y="1924"/>
                <a:ext cx="32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Line 61"/>
              <p:cNvSpPr>
                <a:spLocks noChangeShapeType="1"/>
              </p:cNvSpPr>
              <p:nvPr/>
            </p:nvSpPr>
            <p:spPr bwMode="ltGray">
              <a:xfrm flipH="1" flipV="1">
                <a:off x="384" y="938"/>
                <a:ext cx="3811" cy="1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Arc 62"/>
              <p:cNvSpPr>
                <a:spLocks/>
              </p:cNvSpPr>
              <p:nvPr/>
            </p:nvSpPr>
            <p:spPr bwMode="ltGray">
              <a:xfrm rot="16200000" flipH="1">
                <a:off x="426" y="860"/>
                <a:ext cx="156" cy="157"/>
              </a:xfrm>
              <a:custGeom>
                <a:avLst/>
                <a:gdLst>
                  <a:gd name="T0" fmla="*/ 0 w 43195"/>
                  <a:gd name="T1" fmla="*/ 0 h 43200"/>
                  <a:gd name="T2" fmla="*/ 0 w 43195"/>
                  <a:gd name="T3" fmla="*/ 0 h 43200"/>
                  <a:gd name="T4" fmla="*/ 0 w 43195"/>
                  <a:gd name="T5" fmla="*/ 0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7" name="Group 63"/>
            <p:cNvGrpSpPr>
              <a:grpSpLocks/>
            </p:cNvGrpSpPr>
            <p:nvPr userDrawn="1"/>
          </p:nvGrpSpPr>
          <p:grpSpPr bwMode="auto">
            <a:xfrm>
              <a:off x="1480" y="1952"/>
              <a:ext cx="3808" cy="1812"/>
              <a:chOff x="1480" y="1952"/>
              <a:chExt cx="3808" cy="1812"/>
            </a:xfrm>
          </p:grpSpPr>
          <p:sp>
            <p:nvSpPr>
              <p:cNvPr id="8" name="Line 64"/>
              <p:cNvSpPr>
                <a:spLocks noChangeShapeType="1"/>
              </p:cNvSpPr>
              <p:nvPr/>
            </p:nvSpPr>
            <p:spPr bwMode="ltGray">
              <a:xfrm flipV="1">
                <a:off x="1480" y="3442"/>
                <a:ext cx="38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9" name="Line 65"/>
              <p:cNvSpPr>
                <a:spLocks noChangeShapeType="1"/>
              </p:cNvSpPr>
              <p:nvPr/>
            </p:nvSpPr>
            <p:spPr bwMode="ltGray">
              <a:xfrm flipH="1">
                <a:off x="5172" y="1952"/>
                <a:ext cx="0" cy="181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" name="Arc 66"/>
              <p:cNvSpPr>
                <a:spLocks/>
              </p:cNvSpPr>
              <p:nvPr/>
            </p:nvSpPr>
            <p:spPr bwMode="ltGray">
              <a:xfrm rot="5400000">
                <a:off x="5097" y="3346"/>
                <a:ext cx="156" cy="157"/>
              </a:xfrm>
              <a:custGeom>
                <a:avLst/>
                <a:gdLst>
                  <a:gd name="T0" fmla="*/ 0 w 43195"/>
                  <a:gd name="T1" fmla="*/ 0 h 43200"/>
                  <a:gd name="T2" fmla="*/ 0 w 43195"/>
                  <a:gd name="T3" fmla="*/ 0 h 43200"/>
                  <a:gd name="T4" fmla="*/ 0 w 43195"/>
                  <a:gd name="T5" fmla="*/ 0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9283" name="Rectangle 67"/>
          <p:cNvSpPr>
            <a:spLocks noGrp="1" noChangeArrowheads="1"/>
          </p:cNvSpPr>
          <p:nvPr>
            <p:ph type="ctrTitle"/>
          </p:nvPr>
        </p:nvSpPr>
        <p:spPr>
          <a:xfrm>
            <a:off x="1320800" y="17526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9284" name="Rectangle 68" descr="Rectangle: Click to edit Master text styles&#10;Second level&#10;Third level&#10;Fourth level&#10;Fifth level"/>
          <p:cNvSpPr>
            <a:spLocks noGrp="1" noChangeArrowheads="1"/>
          </p:cNvSpPr>
          <p:nvPr>
            <p:ph type="subTitle" idx="1"/>
          </p:nvPr>
        </p:nvSpPr>
        <p:spPr>
          <a:xfrm>
            <a:off x="1320800" y="3309938"/>
            <a:ext cx="8534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98524074-7AAB-4F90-B110-8F4E53346A4E}" type="datetime1">
              <a:rPr lang="en-US" smtClean="0"/>
              <a:t>2/4/2020</a:t>
            </a:fld>
            <a:endParaRPr lang="en-U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71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C18F4CE5-0DBD-4367-B2C1-69EFBB8AFF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893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8FEBA98-DB2C-4B27-82C4-DC576B3F3CF4}" type="datetime1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81403" y="6248400"/>
            <a:ext cx="4944997" cy="457200"/>
          </a:xfrm>
        </p:spPr>
        <p:txBody>
          <a:bodyPr/>
          <a:lstStyle>
            <a:lvl1pPr algn="l">
              <a:defRPr sz="1600">
                <a:solidFill>
                  <a:srgbClr val="C00000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 smtClean="0">
                <a:solidFill>
                  <a:srgbClr val="C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0BBBC493-A687-4A5F-A4C1-EE0C90DBCDBA}" type="slidenum">
              <a:rPr lang="en-US" altLang="en-US" smtClean="0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2475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C1622632-8DC8-48FA-A7CB-474FD5BF4C83}" type="datetime1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2E6CA782-BD64-4BFE-8880-A99664F18C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961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19050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800" y="19050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0FA944B-79CD-4096-891E-17E3F1F4A2C0}" type="datetime1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91F2F53D-F049-45E3-BD0E-06708B0BEC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0586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A109EC8-4DEA-4FD2-BD47-E872A5AA478F}" type="datetime1">
              <a:rPr lang="en-US" smtClean="0"/>
              <a:t>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29487761-10E1-4C88-A13C-9B9C2CE3D7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5938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ACF7E37-60AD-4FD6-AE61-DFAEF17675D1}" type="datetime1">
              <a:rPr lang="en-US" smtClean="0"/>
              <a:t>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DD0A2118-7CDA-40E8-BC58-03F40DA3CB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75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1078714-319F-45F3-B908-0A77E22C23FB}" type="datetime1">
              <a:rPr lang="en-US" smtClean="0"/>
              <a:t>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78A8A7AF-715C-4594-BE7C-A261216F47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255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DB87C400-6A96-4D11-B00F-E3FC25EEC207}" type="datetime1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52333CB3-D6C0-412F-A8EB-D83C4A381AE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0541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AE4E9BA-D20B-4D01-909D-C7D52B3708AC}" type="datetime1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A05D3C18-0F29-42E7-9FEF-573114B96D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1558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0227330-F301-4EF6-AB1A-C7F4DAE67B95}" type="datetime1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4697B27E-A8D2-49D4-9E93-27AEF530E8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195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3800" y="304800"/>
            <a:ext cx="2667000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304800"/>
            <a:ext cx="7797800" cy="5715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78FB9E19-2E27-4CB4-9C07-ABF98AEB9F64}" type="datetime1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pitchFamily="34" charset="0"/>
              </a:defRPr>
            </a:lvl1pPr>
          </a:lstStyle>
          <a:p>
            <a:pPr>
              <a:defRPr/>
            </a:pPr>
            <a:fld id="{A372E8AA-46D1-4942-9549-76E8E9BACA7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5753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A9DE4091-FE10-4934-929A-C9001125D29B}" type="datetime1">
              <a:rPr lang="en-US" smtClean="0"/>
              <a:t>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algn="l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1FEF4E36-B70C-4541-92CE-6FB7A832927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7748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fld id="{B0BF2DBF-9BD6-4093-9C12-55477E92D2DE}" type="datetime1">
              <a:rPr lang="en-US" smtClean="0"/>
              <a:t>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 algn="l">
              <a:defRPr>
                <a:solidFill>
                  <a:srgbClr val="000000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 smtClean="0">
                <a:solidFill>
                  <a:srgbClr val="000000"/>
                </a:solidFill>
                <a:cs typeface="Arial" pitchFamily="34" charset="0"/>
              </a:defRPr>
            </a:lvl1pPr>
          </a:lstStyle>
          <a:p>
            <a:pPr>
              <a:defRPr/>
            </a:pPr>
            <a:fld id="{176E5F8A-79F0-4F4F-A6DB-48AE607CA2F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895362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267" y="354014"/>
            <a:ext cx="7721600" cy="10572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08000" y="1524000"/>
            <a:ext cx="5427133" cy="4675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38334" y="1524000"/>
            <a:ext cx="5427133" cy="4675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780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267" y="354014"/>
            <a:ext cx="7721600" cy="10572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1524000"/>
            <a:ext cx="5427133" cy="4675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38334" y="1524000"/>
            <a:ext cx="5427133" cy="4675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06417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6A1E2-A2CA-48A7-8288-C6163AEC6A07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66261-1BC7-45BE-9B95-A1936EDF9D3B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1988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EA339-C17C-48CD-8881-BC2D0167CFC0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A9F56-C455-4365-B1CA-78E375E9F2C4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68083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31E90-1C2A-4EB5-BFF4-D4926DA90911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1F00F-5B7B-406F-B0AF-E9FC97064E1A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616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76EA8-D491-481D-A88D-4BEEE48B81F6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C3FC4-0738-419C-AF61-48987028861F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07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BA595-37B3-4793-92B8-A786CF87A2B3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F8F95-212C-48AD-B97C-126C86398167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7772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DB280-EC5B-4695-9B47-A3A65AD1FD14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436D9-583A-475C-BAC7-9CBD3509BA83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640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9796E-7B39-4447-9CAD-D5CDC05EB4A7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1A0A1-D184-45AC-8BE0-7B2D9A084A52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5069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D76763-D1B4-4C24-8660-17A3A30DE676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CC07E-199B-4953-9A23-EB4BB32A114F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3133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659244-928D-4104-B4ED-2917269BACA1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25F8D-451D-43B3-AE1E-7EC8164BCE48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131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5A6E0-0DC9-46FD-9A9B-6D5FE6FB7E15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F8AD0-DACC-4E0B-9C35-73DED274980B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7947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4F09D4-150F-4F01-84A6-62F54E0F3864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A39F6-E0F1-4196-A1E8-4809EE2B7675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11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DCE80-D074-43B7-BCC3-85D242A4832A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66261-1BC7-45BE-9B95-A1936EDF9D3B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0398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95696-91AC-417C-9096-7A6AC1F8CE8E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A9F56-C455-4365-B1CA-78E375E9F2C4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0855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CADB69-70BB-4075-9C18-34D3E7DBE9BA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B1F00F-5B7B-406F-B0AF-E9FC97064E1A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23976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C0CF9-4B31-4E31-8926-0A01866CADEB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C3FC4-0738-419C-AF61-48987028861F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96070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D961D-5626-4F49-A7CC-2AD6CA6E22C7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F8F95-212C-48AD-B97C-126C86398167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8817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0274BE-D54E-4BA9-98DC-941C2EE49FCD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436D9-583A-475C-BAC7-9CBD3509BA83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4798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11E19-2FEF-48E0-8368-549E7F92831C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E1A0A1-D184-45AC-8BE0-7B2D9A084A52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34477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30CBD-DE69-4C1A-ABAA-3935A46FD747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CC07E-199B-4953-9A23-EB4BB32A114F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9735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903C83-7C6C-4BE7-8F64-0F8D934E8BDD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25F8D-451D-43B3-AE1E-7EC8164BCE48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3750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2A6BC-4206-4D2C-9CB0-E854E8FD0216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F8AD0-DACC-4E0B-9C35-73DED274980B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3188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DA182-796C-487E-99B2-C4BA5781B0E0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A39F6-E0F1-4196-A1E8-4809EE2B7675}" type="slidenum">
              <a:rPr lang="es-E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066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grpSp>
          <p:nvGrpSpPr>
            <p:cNvPr id="2056" name="Group 3"/>
            <p:cNvGrpSpPr>
              <a:grpSpLocks/>
            </p:cNvGrpSpPr>
            <p:nvPr/>
          </p:nvGrpSpPr>
          <p:grpSpPr bwMode="auto">
            <a:xfrm>
              <a:off x="0" y="0"/>
              <a:ext cx="5760" cy="4320"/>
              <a:chOff x="0" y="0"/>
              <a:chExt cx="5760" cy="4320"/>
            </a:xfrm>
          </p:grpSpPr>
          <p:grpSp>
            <p:nvGrpSpPr>
              <p:cNvPr id="2063" name="Group 4"/>
              <p:cNvGrpSpPr>
                <a:grpSpLocks/>
              </p:cNvGrpSpPr>
              <p:nvPr/>
            </p:nvGrpSpPr>
            <p:grpSpPr bwMode="auto">
              <a:xfrm>
                <a:off x="0" y="192"/>
                <a:ext cx="5760" cy="4032"/>
                <a:chOff x="0" y="192"/>
                <a:chExt cx="5760" cy="4032"/>
              </a:xfrm>
            </p:grpSpPr>
            <p:sp>
              <p:nvSpPr>
                <p:cNvPr id="2094" name="Line 5"/>
                <p:cNvSpPr>
                  <a:spLocks noChangeShapeType="1"/>
                </p:cNvSpPr>
                <p:nvPr/>
              </p:nvSpPr>
              <p:spPr bwMode="white">
                <a:xfrm>
                  <a:off x="0" y="19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5" name="Line 6"/>
                <p:cNvSpPr>
                  <a:spLocks noChangeShapeType="1"/>
                </p:cNvSpPr>
                <p:nvPr/>
              </p:nvSpPr>
              <p:spPr bwMode="white">
                <a:xfrm>
                  <a:off x="0" y="38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6" name="Line 7"/>
                <p:cNvSpPr>
                  <a:spLocks noChangeShapeType="1"/>
                </p:cNvSpPr>
                <p:nvPr/>
              </p:nvSpPr>
              <p:spPr bwMode="white">
                <a:xfrm>
                  <a:off x="0" y="57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7" name="Line 8"/>
                <p:cNvSpPr>
                  <a:spLocks noChangeShapeType="1"/>
                </p:cNvSpPr>
                <p:nvPr/>
              </p:nvSpPr>
              <p:spPr bwMode="white">
                <a:xfrm>
                  <a:off x="0" y="76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8" name="Line 9"/>
                <p:cNvSpPr>
                  <a:spLocks noChangeShapeType="1"/>
                </p:cNvSpPr>
                <p:nvPr/>
              </p:nvSpPr>
              <p:spPr bwMode="white">
                <a:xfrm>
                  <a:off x="0" y="96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9" name="Line 10"/>
                <p:cNvSpPr>
                  <a:spLocks noChangeShapeType="1"/>
                </p:cNvSpPr>
                <p:nvPr/>
              </p:nvSpPr>
              <p:spPr bwMode="white">
                <a:xfrm>
                  <a:off x="0" y="115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0" name="Line 11"/>
                <p:cNvSpPr>
                  <a:spLocks noChangeShapeType="1"/>
                </p:cNvSpPr>
                <p:nvPr/>
              </p:nvSpPr>
              <p:spPr bwMode="white">
                <a:xfrm>
                  <a:off x="0" y="134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1" name="Line 12"/>
                <p:cNvSpPr>
                  <a:spLocks noChangeShapeType="1"/>
                </p:cNvSpPr>
                <p:nvPr/>
              </p:nvSpPr>
              <p:spPr bwMode="white">
                <a:xfrm>
                  <a:off x="0" y="153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2" name="Line 13"/>
                <p:cNvSpPr>
                  <a:spLocks noChangeShapeType="1"/>
                </p:cNvSpPr>
                <p:nvPr/>
              </p:nvSpPr>
              <p:spPr bwMode="white">
                <a:xfrm>
                  <a:off x="0" y="172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3" name="Line 14"/>
                <p:cNvSpPr>
                  <a:spLocks noChangeShapeType="1"/>
                </p:cNvSpPr>
                <p:nvPr/>
              </p:nvSpPr>
              <p:spPr bwMode="white">
                <a:xfrm>
                  <a:off x="0" y="192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4" name="Line 15"/>
                <p:cNvSpPr>
                  <a:spLocks noChangeShapeType="1"/>
                </p:cNvSpPr>
                <p:nvPr/>
              </p:nvSpPr>
              <p:spPr bwMode="white">
                <a:xfrm>
                  <a:off x="0" y="211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5" name="Line 16"/>
                <p:cNvSpPr>
                  <a:spLocks noChangeShapeType="1"/>
                </p:cNvSpPr>
                <p:nvPr/>
              </p:nvSpPr>
              <p:spPr bwMode="white">
                <a:xfrm>
                  <a:off x="0" y="230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6" name="Line 17"/>
                <p:cNvSpPr>
                  <a:spLocks noChangeShapeType="1"/>
                </p:cNvSpPr>
                <p:nvPr/>
              </p:nvSpPr>
              <p:spPr bwMode="white">
                <a:xfrm>
                  <a:off x="0" y="249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7" name="Line 18"/>
                <p:cNvSpPr>
                  <a:spLocks noChangeShapeType="1"/>
                </p:cNvSpPr>
                <p:nvPr/>
              </p:nvSpPr>
              <p:spPr bwMode="white">
                <a:xfrm>
                  <a:off x="0" y="268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8" name="Line 19"/>
                <p:cNvSpPr>
                  <a:spLocks noChangeShapeType="1"/>
                </p:cNvSpPr>
                <p:nvPr/>
              </p:nvSpPr>
              <p:spPr bwMode="white">
                <a:xfrm>
                  <a:off x="0" y="288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09" name="Line 20"/>
                <p:cNvSpPr>
                  <a:spLocks noChangeShapeType="1"/>
                </p:cNvSpPr>
                <p:nvPr/>
              </p:nvSpPr>
              <p:spPr bwMode="white">
                <a:xfrm>
                  <a:off x="0" y="307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0" name="Line 21"/>
                <p:cNvSpPr>
                  <a:spLocks noChangeShapeType="1"/>
                </p:cNvSpPr>
                <p:nvPr/>
              </p:nvSpPr>
              <p:spPr bwMode="white">
                <a:xfrm>
                  <a:off x="0" y="326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1" name="Line 22"/>
                <p:cNvSpPr>
                  <a:spLocks noChangeShapeType="1"/>
                </p:cNvSpPr>
                <p:nvPr/>
              </p:nvSpPr>
              <p:spPr bwMode="white">
                <a:xfrm>
                  <a:off x="0" y="3456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2" name="Line 23"/>
                <p:cNvSpPr>
                  <a:spLocks noChangeShapeType="1"/>
                </p:cNvSpPr>
                <p:nvPr/>
              </p:nvSpPr>
              <p:spPr bwMode="white">
                <a:xfrm>
                  <a:off x="0" y="3648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3" name="Line 24"/>
                <p:cNvSpPr>
                  <a:spLocks noChangeShapeType="1"/>
                </p:cNvSpPr>
                <p:nvPr/>
              </p:nvSpPr>
              <p:spPr bwMode="white">
                <a:xfrm>
                  <a:off x="0" y="3840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4" name="Line 25"/>
                <p:cNvSpPr>
                  <a:spLocks noChangeShapeType="1"/>
                </p:cNvSpPr>
                <p:nvPr/>
              </p:nvSpPr>
              <p:spPr bwMode="white">
                <a:xfrm>
                  <a:off x="0" y="4032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115" name="Line 26"/>
                <p:cNvSpPr>
                  <a:spLocks noChangeShapeType="1"/>
                </p:cNvSpPr>
                <p:nvPr/>
              </p:nvSpPr>
              <p:spPr bwMode="white">
                <a:xfrm>
                  <a:off x="0" y="4224"/>
                  <a:ext cx="5760" cy="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2064" name="Group 27"/>
              <p:cNvGrpSpPr>
                <a:grpSpLocks/>
              </p:cNvGrpSpPr>
              <p:nvPr/>
            </p:nvGrpSpPr>
            <p:grpSpPr bwMode="auto">
              <a:xfrm>
                <a:off x="192" y="0"/>
                <a:ext cx="5376" cy="4320"/>
                <a:chOff x="192" y="0"/>
                <a:chExt cx="5376" cy="4320"/>
              </a:xfrm>
            </p:grpSpPr>
            <p:sp>
              <p:nvSpPr>
                <p:cNvPr id="2065" name="Line 28"/>
                <p:cNvSpPr>
                  <a:spLocks noChangeShapeType="1"/>
                </p:cNvSpPr>
                <p:nvPr/>
              </p:nvSpPr>
              <p:spPr bwMode="white">
                <a:xfrm>
                  <a:off x="1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6" name="Line 29"/>
                <p:cNvSpPr>
                  <a:spLocks noChangeShapeType="1"/>
                </p:cNvSpPr>
                <p:nvPr/>
              </p:nvSpPr>
              <p:spPr bwMode="white">
                <a:xfrm>
                  <a:off x="3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7" name="Line 30"/>
                <p:cNvSpPr>
                  <a:spLocks noChangeShapeType="1"/>
                </p:cNvSpPr>
                <p:nvPr/>
              </p:nvSpPr>
              <p:spPr bwMode="white">
                <a:xfrm>
                  <a:off x="5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8" name="Line 31"/>
                <p:cNvSpPr>
                  <a:spLocks noChangeShapeType="1"/>
                </p:cNvSpPr>
                <p:nvPr/>
              </p:nvSpPr>
              <p:spPr bwMode="white">
                <a:xfrm>
                  <a:off x="7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69" name="Line 32"/>
                <p:cNvSpPr>
                  <a:spLocks noChangeShapeType="1"/>
                </p:cNvSpPr>
                <p:nvPr/>
              </p:nvSpPr>
              <p:spPr bwMode="white">
                <a:xfrm>
                  <a:off x="96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0" name="Line 33"/>
                <p:cNvSpPr>
                  <a:spLocks noChangeShapeType="1"/>
                </p:cNvSpPr>
                <p:nvPr/>
              </p:nvSpPr>
              <p:spPr bwMode="white">
                <a:xfrm>
                  <a:off x="115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1" name="Line 34"/>
                <p:cNvSpPr>
                  <a:spLocks noChangeShapeType="1"/>
                </p:cNvSpPr>
                <p:nvPr/>
              </p:nvSpPr>
              <p:spPr bwMode="white">
                <a:xfrm>
                  <a:off x="134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2" name="Line 35"/>
                <p:cNvSpPr>
                  <a:spLocks noChangeShapeType="1"/>
                </p:cNvSpPr>
                <p:nvPr/>
              </p:nvSpPr>
              <p:spPr bwMode="white">
                <a:xfrm>
                  <a:off x="153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3" name="Line 36"/>
                <p:cNvSpPr>
                  <a:spLocks noChangeShapeType="1"/>
                </p:cNvSpPr>
                <p:nvPr/>
              </p:nvSpPr>
              <p:spPr bwMode="white">
                <a:xfrm>
                  <a:off x="172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4" name="Line 37"/>
                <p:cNvSpPr>
                  <a:spLocks noChangeShapeType="1"/>
                </p:cNvSpPr>
                <p:nvPr/>
              </p:nvSpPr>
              <p:spPr bwMode="white">
                <a:xfrm>
                  <a:off x="192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5" name="Line 38"/>
                <p:cNvSpPr>
                  <a:spLocks noChangeShapeType="1"/>
                </p:cNvSpPr>
                <p:nvPr/>
              </p:nvSpPr>
              <p:spPr bwMode="white">
                <a:xfrm>
                  <a:off x="211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6" name="Line 39"/>
                <p:cNvSpPr>
                  <a:spLocks noChangeShapeType="1"/>
                </p:cNvSpPr>
                <p:nvPr/>
              </p:nvSpPr>
              <p:spPr bwMode="white">
                <a:xfrm>
                  <a:off x="230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7" name="Line 40"/>
                <p:cNvSpPr>
                  <a:spLocks noChangeShapeType="1"/>
                </p:cNvSpPr>
                <p:nvPr/>
              </p:nvSpPr>
              <p:spPr bwMode="white">
                <a:xfrm>
                  <a:off x="249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8" name="Line 41"/>
                <p:cNvSpPr>
                  <a:spLocks noChangeShapeType="1"/>
                </p:cNvSpPr>
                <p:nvPr/>
              </p:nvSpPr>
              <p:spPr bwMode="white">
                <a:xfrm>
                  <a:off x="268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79" name="Line 42"/>
                <p:cNvSpPr>
                  <a:spLocks noChangeShapeType="1"/>
                </p:cNvSpPr>
                <p:nvPr/>
              </p:nvSpPr>
              <p:spPr bwMode="white">
                <a:xfrm>
                  <a:off x="288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0" name="Line 43"/>
                <p:cNvSpPr>
                  <a:spLocks noChangeShapeType="1"/>
                </p:cNvSpPr>
                <p:nvPr/>
              </p:nvSpPr>
              <p:spPr bwMode="white">
                <a:xfrm>
                  <a:off x="307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1" name="Line 44"/>
                <p:cNvSpPr>
                  <a:spLocks noChangeShapeType="1"/>
                </p:cNvSpPr>
                <p:nvPr/>
              </p:nvSpPr>
              <p:spPr bwMode="white">
                <a:xfrm>
                  <a:off x="326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2" name="Line 45"/>
                <p:cNvSpPr>
                  <a:spLocks noChangeShapeType="1"/>
                </p:cNvSpPr>
                <p:nvPr/>
              </p:nvSpPr>
              <p:spPr bwMode="white">
                <a:xfrm>
                  <a:off x="345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3" name="Line 46"/>
                <p:cNvSpPr>
                  <a:spLocks noChangeShapeType="1"/>
                </p:cNvSpPr>
                <p:nvPr/>
              </p:nvSpPr>
              <p:spPr bwMode="white">
                <a:xfrm>
                  <a:off x="364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4" name="Line 47"/>
                <p:cNvSpPr>
                  <a:spLocks noChangeShapeType="1"/>
                </p:cNvSpPr>
                <p:nvPr/>
              </p:nvSpPr>
              <p:spPr bwMode="white">
                <a:xfrm>
                  <a:off x="384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5" name="Line 48"/>
                <p:cNvSpPr>
                  <a:spLocks noChangeShapeType="1"/>
                </p:cNvSpPr>
                <p:nvPr/>
              </p:nvSpPr>
              <p:spPr bwMode="white">
                <a:xfrm>
                  <a:off x="403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6" name="Line 49"/>
                <p:cNvSpPr>
                  <a:spLocks noChangeShapeType="1"/>
                </p:cNvSpPr>
                <p:nvPr/>
              </p:nvSpPr>
              <p:spPr bwMode="white">
                <a:xfrm>
                  <a:off x="422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7" name="Line 50"/>
                <p:cNvSpPr>
                  <a:spLocks noChangeShapeType="1"/>
                </p:cNvSpPr>
                <p:nvPr/>
              </p:nvSpPr>
              <p:spPr bwMode="white">
                <a:xfrm>
                  <a:off x="441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8" name="Line 51"/>
                <p:cNvSpPr>
                  <a:spLocks noChangeShapeType="1"/>
                </p:cNvSpPr>
                <p:nvPr/>
              </p:nvSpPr>
              <p:spPr bwMode="white">
                <a:xfrm>
                  <a:off x="460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89" name="Line 52"/>
                <p:cNvSpPr>
                  <a:spLocks noChangeShapeType="1"/>
                </p:cNvSpPr>
                <p:nvPr/>
              </p:nvSpPr>
              <p:spPr bwMode="white">
                <a:xfrm>
                  <a:off x="4800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0" name="Line 53"/>
                <p:cNvSpPr>
                  <a:spLocks noChangeShapeType="1"/>
                </p:cNvSpPr>
                <p:nvPr/>
              </p:nvSpPr>
              <p:spPr bwMode="white">
                <a:xfrm>
                  <a:off x="4992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1" name="Line 54"/>
                <p:cNvSpPr>
                  <a:spLocks noChangeShapeType="1"/>
                </p:cNvSpPr>
                <p:nvPr/>
              </p:nvSpPr>
              <p:spPr bwMode="white">
                <a:xfrm>
                  <a:off x="5184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2" name="Line 55"/>
                <p:cNvSpPr>
                  <a:spLocks noChangeShapeType="1"/>
                </p:cNvSpPr>
                <p:nvPr/>
              </p:nvSpPr>
              <p:spPr bwMode="white">
                <a:xfrm>
                  <a:off x="5376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sp>
              <p:nvSpPr>
                <p:cNvPr id="2093" name="Line 56"/>
                <p:cNvSpPr>
                  <a:spLocks noChangeShapeType="1"/>
                </p:cNvSpPr>
                <p:nvPr/>
              </p:nvSpPr>
              <p:spPr bwMode="white">
                <a:xfrm>
                  <a:off x="5568" y="0"/>
                  <a:ext cx="0" cy="4320"/>
                </a:xfrm>
                <a:prstGeom prst="line">
                  <a:avLst/>
                </a:prstGeom>
                <a:noFill/>
                <a:ln w="9525">
                  <a:pattFill prst="pct30">
                    <a:fgClr>
                      <a:schemeClr val="folHlink"/>
                    </a:fgClr>
                    <a:bgClr>
                      <a:schemeClr val="bg1"/>
                    </a:bgClr>
                  </a:patt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40458C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057" name="Rectangle 57" descr="60%"/>
            <p:cNvSpPr>
              <a:spLocks noChangeArrowheads="1"/>
            </p:cNvSpPr>
            <p:nvPr/>
          </p:nvSpPr>
          <p:spPr bwMode="ltGray">
            <a:xfrm>
              <a:off x="2112" y="0"/>
              <a:ext cx="3648" cy="96"/>
            </a:xfrm>
            <a:prstGeom prst="rect">
              <a:avLst/>
            </a:prstGeom>
            <a:pattFill prst="pct60">
              <a:fgClr>
                <a:schemeClr val="folHlink"/>
              </a:fgClr>
              <a:bgClr>
                <a:schemeClr val="bg1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2800" b="1" u="sng">
                <a:solidFill>
                  <a:srgbClr val="40458C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2058" name="Line 58"/>
            <p:cNvSpPr>
              <a:spLocks noChangeShapeType="1"/>
            </p:cNvSpPr>
            <p:nvPr/>
          </p:nvSpPr>
          <p:spPr bwMode="ltGray">
            <a:xfrm>
              <a:off x="5568" y="0"/>
              <a:ext cx="0" cy="1488"/>
            </a:xfrm>
            <a:prstGeom prst="line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40458C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059" name="Group 59"/>
            <p:cNvGrpSpPr>
              <a:grpSpLocks/>
            </p:cNvGrpSpPr>
            <p:nvPr/>
          </p:nvGrpSpPr>
          <p:grpSpPr bwMode="auto">
            <a:xfrm>
              <a:off x="261" y="892"/>
              <a:ext cx="1124" cy="1464"/>
              <a:chOff x="96" y="916"/>
              <a:chExt cx="2208" cy="2876"/>
            </a:xfrm>
          </p:grpSpPr>
          <p:sp>
            <p:nvSpPr>
              <p:cNvPr id="2060" name="Line 60"/>
              <p:cNvSpPr>
                <a:spLocks noChangeShapeType="1"/>
              </p:cNvSpPr>
              <p:nvPr/>
            </p:nvSpPr>
            <p:spPr bwMode="ltGray">
              <a:xfrm flipH="1">
                <a:off x="96" y="1037"/>
                <a:ext cx="2208" cy="0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61" name="Line 61"/>
              <p:cNvSpPr>
                <a:spLocks noChangeShapeType="1"/>
              </p:cNvSpPr>
              <p:nvPr/>
            </p:nvSpPr>
            <p:spPr bwMode="ltGray">
              <a:xfrm>
                <a:off x="336" y="920"/>
                <a:ext cx="0" cy="2872"/>
              </a:xfrm>
              <a:prstGeom prst="line">
                <a:avLst/>
              </a:pr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062" name="Arc 62"/>
              <p:cNvSpPr>
                <a:spLocks/>
              </p:cNvSpPr>
              <p:nvPr/>
            </p:nvSpPr>
            <p:spPr bwMode="ltGray">
              <a:xfrm flipH="1">
                <a:off x="217" y="916"/>
                <a:ext cx="239" cy="239"/>
              </a:xfrm>
              <a:custGeom>
                <a:avLst/>
                <a:gdLst>
                  <a:gd name="T0" fmla="*/ 0 w 43195"/>
                  <a:gd name="T1" fmla="*/ 0 h 43200"/>
                  <a:gd name="T2" fmla="*/ 0 w 43195"/>
                  <a:gd name="T3" fmla="*/ 0 h 43200"/>
                  <a:gd name="T4" fmla="*/ 0 w 43195"/>
                  <a:gd name="T5" fmla="*/ 0 h 432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3195" h="43200" fill="none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</a:path>
                  <a:path w="43195" h="43200" stroke="0" extrusionOk="0">
                    <a:moveTo>
                      <a:pt x="21114" y="5"/>
                    </a:moveTo>
                    <a:cubicBezTo>
                      <a:pt x="21274" y="1"/>
                      <a:pt x="21434" y="-1"/>
                      <a:pt x="21595" y="0"/>
                    </a:cubicBezTo>
                    <a:cubicBezTo>
                      <a:pt x="33524" y="0"/>
                      <a:pt x="43195" y="9670"/>
                      <a:pt x="43195" y="21600"/>
                    </a:cubicBezTo>
                    <a:cubicBezTo>
                      <a:pt x="43195" y="33529"/>
                      <a:pt x="33524" y="43200"/>
                      <a:pt x="21595" y="43200"/>
                    </a:cubicBezTo>
                    <a:cubicBezTo>
                      <a:pt x="9843" y="43200"/>
                      <a:pt x="247" y="33805"/>
                      <a:pt x="-1" y="22056"/>
                    </a:cubicBezTo>
                    <a:lnTo>
                      <a:pt x="21595" y="21600"/>
                    </a:lnTo>
                    <a:lnTo>
                      <a:pt x="21114" y="5"/>
                    </a:lnTo>
                    <a:close/>
                  </a:path>
                </a:pathLst>
              </a:custGeom>
              <a:noFill/>
              <a:ln w="9525">
                <a:solidFill>
                  <a:schemeClr val="hlink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40458C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2051" name="Rectangle 63"/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3048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2" name="Rectangle 64" descr="Rectangle: Click to edit Master text styles&#10;Second level&#10;Third level&#10;Fourth level&#10;Fifth level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7600" y="19050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257" name="Rectangle 6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400" b="0" u="none">
                <a:solidFill>
                  <a:srgbClr val="40458C"/>
                </a:solidFill>
                <a:latin typeface="+mn-lt"/>
                <a:cs typeface="Times New Roman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808B50A-452F-4038-93E6-C1D347F06574}" type="datetime1">
              <a:rPr lang="en-US" smtClean="0"/>
              <a:t>2/4/2020</a:t>
            </a:fld>
            <a:endParaRPr lang="en-US"/>
          </a:p>
        </p:txBody>
      </p:sp>
      <p:sp>
        <p:nvSpPr>
          <p:cNvPr id="8258" name="Rectangle 6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 u="none">
                <a:solidFill>
                  <a:srgbClr val="40458C"/>
                </a:solidFill>
                <a:latin typeface="+mn-lt"/>
                <a:cs typeface="Times New Roman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dirty="0"/>
              <a:t>Dr. Jawdat Abu </a:t>
            </a:r>
            <a:r>
              <a:rPr lang="en-US" dirty="0" err="1"/>
              <a:t>taha</a:t>
            </a:r>
            <a:r>
              <a:rPr lang="en-US" dirty="0"/>
              <a:t>, IUG</a:t>
            </a:r>
          </a:p>
        </p:txBody>
      </p:sp>
      <p:sp>
        <p:nvSpPr>
          <p:cNvPr id="8259" name="Rectangle 6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solidFill>
                  <a:srgbClr val="40458C"/>
                </a:solidFill>
                <a:latin typeface="Tahoma" pitchFamily="34" charset="0"/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B9D454-4B25-4F14-A18B-B89370775433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9024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10000"/>
        <a:buFont typeface="Wingdings" pitchFamily="2" charset="2"/>
        <a:buBlip>
          <a:blip r:embed="rId17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w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9A75FF-879F-48E6-8B65-E5AEA0C93D22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dirty="0">
                <a:solidFill>
                  <a:srgbClr val="000000"/>
                </a:solidFill>
              </a:rPr>
              <a:t>Dr. Jawdat Abu taha, IUG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EB5A0-4CF3-47D0-8DA3-6CCF688E3377}" type="slidenum">
              <a:rPr lang="es-E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39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619AE5-86BB-41EE-895C-FF214DE4FEC9}" type="datetime1">
              <a:rPr lang="en-US" smtClean="0">
                <a:solidFill>
                  <a:srgbClr val="000000"/>
                </a:solidFill>
              </a:rPr>
              <a:t>2/4/2020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mtClean="0">
                <a:solidFill>
                  <a:srgbClr val="000000"/>
                </a:solidFill>
              </a:rPr>
              <a:t>Dr. Jawdat Abu taha, IUG</a:t>
            </a: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EB5A0-4CF3-47D0-8DA3-6CCF688E3377}" type="slidenum">
              <a:rPr lang="es-E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s-E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829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4" name="Rectangle 26"/>
          <p:cNvSpPr>
            <a:spLocks noGrp="1" noChangeArrowheads="1"/>
          </p:cNvSpPr>
          <p:nvPr>
            <p:ph type="ctrTitle"/>
          </p:nvPr>
        </p:nvSpPr>
        <p:spPr>
          <a:xfrm>
            <a:off x="4471158" y="1615863"/>
            <a:ext cx="7110484" cy="2089150"/>
          </a:xfrm>
        </p:spPr>
        <p:txBody>
          <a:bodyPr/>
          <a:lstStyle/>
          <a:p>
            <a:pPr eaLnBrk="1" fontAlgn="auto" hangingPunct="1"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4000" b="1" kern="1200" dirty="0">
                <a:solidFill>
                  <a:schemeClr val="tx1"/>
                </a:solidFill>
                <a:latin typeface="Franklin Gothic Book"/>
              </a:rPr>
              <a:t>Unit 44: Electrical Supply</a:t>
            </a:r>
            <a:br>
              <a:rPr lang="en-US" sz="4000" b="1" kern="1200" dirty="0">
                <a:solidFill>
                  <a:schemeClr val="tx1"/>
                </a:solidFill>
                <a:latin typeface="Franklin Gothic Book"/>
              </a:rPr>
            </a:br>
            <a:r>
              <a:rPr lang="en-US" sz="2400" b="1" kern="1200" dirty="0">
                <a:solidFill>
                  <a:srgbClr val="C00000"/>
                </a:solidFill>
                <a:latin typeface="Perpetua"/>
              </a:rPr>
              <a:t>Prof. </a:t>
            </a:r>
            <a:r>
              <a:rPr lang="en-US" sz="2400" b="1" kern="1200">
                <a:solidFill>
                  <a:srgbClr val="C00000"/>
                </a:solidFill>
                <a:latin typeface="Perpetua"/>
              </a:rPr>
              <a:t>Fady </a:t>
            </a:r>
            <a:r>
              <a:rPr lang="en-US" sz="2400" b="1" kern="1200" smtClean="0">
                <a:solidFill>
                  <a:srgbClr val="C00000"/>
                </a:solidFill>
                <a:latin typeface="Perpetua"/>
              </a:rPr>
              <a:t>El-Nahal</a:t>
            </a:r>
            <a:br>
              <a:rPr lang="en-US" sz="2400" b="1" kern="1200" smtClean="0">
                <a:solidFill>
                  <a:srgbClr val="C00000"/>
                </a:solidFill>
                <a:latin typeface="Perpetua"/>
              </a:rPr>
            </a:br>
            <a:r>
              <a:rPr lang="en-US" sz="2400" b="1" kern="120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/>
                <a:ea typeface="+mn-ea"/>
                <a:cs typeface="+mn-cs"/>
              </a:rPr>
              <a:t>Technical </a:t>
            </a:r>
            <a:r>
              <a:rPr lang="en-US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/>
                <a:ea typeface="+mn-ea"/>
                <a:cs typeface="+mn-cs"/>
              </a:rPr>
              <a:t>English</a:t>
            </a:r>
            <a:br>
              <a:rPr lang="en-US" sz="2400" b="1" kern="1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petua"/>
                <a:ea typeface="+mn-ea"/>
                <a:cs typeface="+mn-cs"/>
              </a:rPr>
            </a:br>
            <a:r>
              <a:rPr lang="en-US" sz="2400" b="1" kern="1200" dirty="0">
                <a:solidFill>
                  <a:schemeClr val="tx1"/>
                </a:solidFill>
                <a:latin typeface="Perpetua"/>
                <a:ea typeface="+mn-ea"/>
                <a:cs typeface="+mn-cs"/>
              </a:rPr>
              <a:t>Islamic University of Gaza</a:t>
            </a:r>
            <a:r>
              <a:rPr lang="en-US" sz="2400" b="1" kern="1200" dirty="0">
                <a:solidFill>
                  <a:srgbClr val="00B050"/>
                </a:solidFill>
                <a:latin typeface="Perpetua"/>
                <a:ea typeface="+mn-ea"/>
                <a:cs typeface="+mn-cs"/>
              </a:rPr>
              <a:t/>
            </a:r>
            <a:br>
              <a:rPr lang="en-US" sz="2400" b="1" kern="1200" dirty="0">
                <a:solidFill>
                  <a:srgbClr val="00B050"/>
                </a:solidFill>
                <a:latin typeface="Perpetua"/>
                <a:ea typeface="+mn-ea"/>
                <a:cs typeface="+mn-cs"/>
              </a:rPr>
            </a:br>
            <a:r>
              <a:rPr lang="en-US" sz="2400" b="1" kern="1200" dirty="0">
                <a:solidFill>
                  <a:schemeClr val="tx1"/>
                </a:solidFill>
                <a:latin typeface="Perpetua"/>
                <a:ea typeface="+mn-ea"/>
                <a:cs typeface="+mn-cs"/>
              </a:rPr>
              <a:t>2020-2021</a:t>
            </a:r>
            <a:r>
              <a:rPr lang="en-US" sz="2400" kern="1200" dirty="0">
                <a:solidFill>
                  <a:srgbClr val="855D5D">
                    <a:lumMod val="75000"/>
                  </a:srgbClr>
                </a:solidFill>
                <a:latin typeface="Perpetua"/>
                <a:ea typeface="+mn-ea"/>
                <a:cs typeface="+mn-cs"/>
              </a:rPr>
              <a:t/>
            </a:r>
            <a:br>
              <a:rPr lang="en-US" sz="2400" kern="1200" dirty="0">
                <a:solidFill>
                  <a:srgbClr val="855D5D">
                    <a:lumMod val="75000"/>
                  </a:srgbClr>
                </a:solidFill>
                <a:latin typeface="Perpetua"/>
                <a:ea typeface="+mn-ea"/>
                <a:cs typeface="+mn-cs"/>
              </a:rPr>
            </a:br>
            <a:endParaRPr lang="es-E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09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900752" y="404813"/>
            <a:ext cx="9321161" cy="1143000"/>
          </a:xfrm>
        </p:spPr>
        <p:txBody>
          <a:bodyPr/>
          <a:lstStyle/>
          <a:p>
            <a:pPr eaLnBrk="1" hangingPunct="1"/>
            <a:r>
              <a:rPr lang="es-UY" altLang="en-US" dirty="0" err="1">
                <a:solidFill>
                  <a:srgbClr val="FF0000"/>
                </a:solidFill>
              </a:rPr>
              <a:t>Outlines</a:t>
            </a:r>
            <a:endParaRPr lang="es-ES" altLang="en-US" dirty="0">
              <a:solidFill>
                <a:srgbClr val="FF0000"/>
              </a:solidFill>
            </a:endParaRPr>
          </a:p>
        </p:txBody>
      </p:sp>
      <p:sp>
        <p:nvSpPr>
          <p:cNvPr id="54275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idx="1"/>
          </p:nvPr>
        </p:nvSpPr>
        <p:spPr>
          <a:xfrm>
            <a:off x="1010527" y="1907867"/>
            <a:ext cx="9211386" cy="2743201"/>
          </a:xfrm>
          <a:ln>
            <a:solidFill>
              <a:schemeClr val="accent1"/>
            </a:solidFill>
          </a:ln>
        </p:spPr>
        <p:txBody>
          <a:bodyPr/>
          <a:lstStyle/>
          <a:p>
            <a:pPr marL="514350" indent="-51435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+mj-lt"/>
              <a:buAutoNum type="alphaUcPeriod"/>
              <a:defRPr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 current and alternating current</a:t>
            </a:r>
          </a:p>
          <a:p>
            <a:pPr marL="514350" indent="-51435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+mj-lt"/>
              <a:buAutoNum type="alphaUcPeriod"/>
              <a:defRPr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 generation and supply</a:t>
            </a:r>
            <a:r>
              <a:rPr lang="en-US" sz="3600" kern="1200" dirty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 </a:t>
            </a:r>
          </a:p>
          <a:p>
            <a:pPr marL="514350" indent="-514350" algn="just" eaLnBrk="1" fontAlgn="auto" hangingPunct="1"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+mj-lt"/>
              <a:buAutoNum type="alphaUcPeriod"/>
              <a:defRPr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DC generation and use</a:t>
            </a:r>
            <a:endParaRPr lang="en-US" sz="3600" kern="120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160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644" y="409869"/>
            <a:ext cx="10363200" cy="822543"/>
          </a:xfrm>
        </p:spPr>
        <p:txBody>
          <a:bodyPr/>
          <a:lstStyle/>
          <a:p>
            <a:r>
              <a:rPr lang="en-US" sz="3600" dirty="0">
                <a:solidFill>
                  <a:srgbClr val="C00000"/>
                </a:solidFill>
              </a:rPr>
              <a:t>A. Direct Current and Alternating Current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7030" y="1778696"/>
            <a:ext cx="10597019" cy="3770334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6070E"/>
                </a:solidFill>
              </a:rPr>
              <a:t>The current from a cell is </a:t>
            </a:r>
            <a:r>
              <a:rPr lang="en-US" sz="2600" dirty="0">
                <a:solidFill>
                  <a:srgbClr val="FF0000"/>
                </a:solidFill>
              </a:rPr>
              <a:t>direct current (DC) </a:t>
            </a:r>
            <a:r>
              <a:rPr lang="en-US" sz="2600" dirty="0">
                <a:solidFill>
                  <a:srgbClr val="06070E"/>
                </a:solidFill>
              </a:rPr>
              <a:t>-a constant flow of electricity which travels around a circuit in one direction. The electricity supplied to homes and other buildings - called </a:t>
            </a:r>
            <a:r>
              <a:rPr lang="en-US" sz="2600" dirty="0">
                <a:solidFill>
                  <a:srgbClr val="FF0000"/>
                </a:solidFill>
              </a:rPr>
              <a:t>mains electricity- </a:t>
            </a:r>
            <a:r>
              <a:rPr lang="en-US" sz="2600" dirty="0">
                <a:solidFill>
                  <a:srgbClr val="06070E"/>
                </a:solidFill>
              </a:rPr>
              <a:t>is </a:t>
            </a:r>
            <a:r>
              <a:rPr lang="en-US" sz="2600" dirty="0">
                <a:solidFill>
                  <a:srgbClr val="FF0000"/>
                </a:solidFill>
              </a:rPr>
              <a:t>alternating current (AC)</a:t>
            </a:r>
            <a:r>
              <a:rPr lang="en-US" sz="2600" dirty="0">
                <a:solidFill>
                  <a:srgbClr val="06070E"/>
                </a:solidFill>
              </a:rPr>
              <a:t>. Unlike a </a:t>
            </a:r>
            <a:r>
              <a:rPr lang="en-US" sz="2600" dirty="0">
                <a:solidFill>
                  <a:srgbClr val="FF0000"/>
                </a:solidFill>
              </a:rPr>
              <a:t>DC supply, an AC supply </a:t>
            </a:r>
            <a:r>
              <a:rPr lang="en-US" sz="2600" dirty="0">
                <a:solidFill>
                  <a:srgbClr val="06070E"/>
                </a:solidFill>
              </a:rPr>
              <a:t>flows backwards and forwards - its direction continually </a:t>
            </a:r>
            <a:r>
              <a:rPr lang="en-US" sz="2600" dirty="0">
                <a:solidFill>
                  <a:srgbClr val="FF0000"/>
                </a:solidFill>
              </a:rPr>
              <a:t>alternates</a:t>
            </a:r>
            <a:r>
              <a:rPr lang="en-US" sz="2600" dirty="0">
                <a:solidFill>
                  <a:srgbClr val="06070E"/>
                </a:solidFill>
              </a:rPr>
              <a:t>. The rate at which the current alternates- called the</a:t>
            </a:r>
            <a:r>
              <a:rPr lang="en-US" sz="2600" dirty="0">
                <a:solidFill>
                  <a:srgbClr val="FF0000"/>
                </a:solidFill>
              </a:rPr>
              <a:t> frequency- </a:t>
            </a:r>
            <a:r>
              <a:rPr lang="en-US" sz="2600" dirty="0">
                <a:solidFill>
                  <a:srgbClr val="06070E"/>
                </a:solidFill>
              </a:rPr>
              <a:t>is measured in hertz (Hz). For example, in the UK, AC supply is 50 Hz - it alternates 50 times per second. On a graph, the AC supply of mains electricity forms a </a:t>
            </a:r>
            <a:r>
              <a:rPr lang="en-US" sz="2600" dirty="0">
                <a:solidFill>
                  <a:srgbClr val="FF0000"/>
                </a:solidFill>
              </a:rPr>
              <a:t>sine wave. </a:t>
            </a:r>
          </a:p>
        </p:txBody>
      </p:sp>
    </p:spTree>
    <p:extLst>
      <p:ext uri="{BB962C8B-B14F-4D97-AF65-F5344CB8AC3E}">
        <p14:creationId xmlns:p14="http://schemas.microsoft.com/office/powerpoint/2010/main" val="6611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C00000"/>
                </a:solidFill>
              </a:rPr>
              <a:t>A. Direct Current and Alternating Current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599" y="1905000"/>
            <a:ext cx="10594237" cy="3493718"/>
          </a:xfrm>
        </p:spPr>
        <p:txBody>
          <a:bodyPr/>
          <a:lstStyle/>
          <a:p>
            <a:pPr lvl="0" algn="just">
              <a:buClr>
                <a:srgbClr val="6F89F7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FF0000"/>
                </a:solidFill>
              </a:rPr>
              <a:t>The current supplied to most </a:t>
            </a:r>
            <a:r>
              <a:rPr lang="en-US" sz="2600" dirty="0">
                <a:solidFill>
                  <a:srgbClr val="06070E"/>
                </a:solidFill>
              </a:rPr>
              <a:t>homes is </a:t>
            </a:r>
            <a:r>
              <a:rPr lang="en-US" sz="2600" dirty="0">
                <a:solidFill>
                  <a:srgbClr val="FF0000"/>
                </a:solidFill>
              </a:rPr>
              <a:t>single-phase</a:t>
            </a:r>
            <a:r>
              <a:rPr lang="en-US" sz="2600" dirty="0">
                <a:solidFill>
                  <a:srgbClr val="06070E"/>
                </a:solidFill>
              </a:rPr>
              <a:t> - it forms one sine wave. In factories and large buildings, which have powerful electrical equipment, the supply is often </a:t>
            </a:r>
            <a:r>
              <a:rPr lang="en-US" sz="2600" dirty="0">
                <a:solidFill>
                  <a:srgbClr val="FF0000"/>
                </a:solidFill>
              </a:rPr>
              <a:t>three-phase</a:t>
            </a:r>
            <a:r>
              <a:rPr lang="en-US" sz="2600" dirty="0">
                <a:solidFill>
                  <a:srgbClr val="06070E"/>
                </a:solidFill>
              </a:rPr>
              <a:t> -effectively three currents, each with a different </a:t>
            </a:r>
            <a:r>
              <a:rPr lang="en-US" sz="2600" dirty="0">
                <a:solidFill>
                  <a:srgbClr val="FF0000"/>
                </a:solidFill>
              </a:rPr>
              <a:t>phase (timing). </a:t>
            </a:r>
            <a:r>
              <a:rPr lang="en-US" sz="2600" dirty="0">
                <a:solidFill>
                  <a:srgbClr val="06070E"/>
                </a:solidFill>
              </a:rPr>
              <a:t>This provides a smoother supply as it reduces the gaps between the voltage peaks.</a:t>
            </a:r>
          </a:p>
          <a:p>
            <a:pPr marL="0" lvl="0" indent="0" algn="just">
              <a:buClr>
                <a:srgbClr val="6F89F7"/>
              </a:buClr>
              <a:buNone/>
            </a:pPr>
            <a:endParaRPr lang="en-US" sz="2600" dirty="0">
              <a:solidFill>
                <a:srgbClr val="06070E"/>
              </a:solidFill>
            </a:endParaRPr>
          </a:p>
          <a:p>
            <a:pPr marL="0" lvl="0" indent="0">
              <a:buClr>
                <a:srgbClr val="6F89F7"/>
              </a:buClr>
              <a:buNone/>
            </a:pPr>
            <a:r>
              <a:rPr lang="en-US" sz="2000" dirty="0">
                <a:solidFill>
                  <a:srgbClr val="00B050"/>
                </a:solidFill>
              </a:rPr>
              <a:t>Note: The term </a:t>
            </a:r>
            <a:r>
              <a:rPr lang="en-US" sz="2000" dirty="0">
                <a:solidFill>
                  <a:srgbClr val="FF0000"/>
                </a:solidFill>
              </a:rPr>
              <a:t>mains electricity </a:t>
            </a:r>
            <a:r>
              <a:rPr lang="en-US" sz="2000" dirty="0">
                <a:solidFill>
                  <a:srgbClr val="00B050"/>
                </a:solidFill>
              </a:rPr>
              <a:t>is not used in American English -terms like supply are used.</a:t>
            </a:r>
            <a:endParaRPr lang="en-US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223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913" y="141027"/>
            <a:ext cx="10363200" cy="722334"/>
          </a:xfrm>
        </p:spPr>
        <p:txBody>
          <a:bodyPr/>
          <a:lstStyle/>
          <a:p>
            <a:r>
              <a:rPr lang="en-US" sz="3600" dirty="0">
                <a:solidFill>
                  <a:srgbClr val="C00000"/>
                </a:solidFill>
              </a:rPr>
              <a:t>B. AC Generation and Supply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186" y="1803748"/>
            <a:ext cx="10434181" cy="3770334"/>
          </a:xfrm>
        </p:spPr>
        <p:txBody>
          <a:bodyPr/>
          <a:lstStyle/>
          <a:p>
            <a:pPr algn="just"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6070E"/>
                </a:solidFill>
              </a:rPr>
              <a:t>Mains electricity is </a:t>
            </a:r>
            <a:r>
              <a:rPr lang="en-US" sz="2600" dirty="0">
                <a:solidFill>
                  <a:srgbClr val="FF0000"/>
                </a:solidFill>
              </a:rPr>
              <a:t>generated</a:t>
            </a:r>
            <a:r>
              <a:rPr lang="en-US" sz="2600" dirty="0">
                <a:solidFill>
                  <a:srgbClr val="06070E"/>
                </a:solidFill>
              </a:rPr>
              <a:t> (produced) at sites called </a:t>
            </a:r>
            <a:r>
              <a:rPr lang="en-US" sz="2600" dirty="0">
                <a:solidFill>
                  <a:srgbClr val="FF0000"/>
                </a:solidFill>
              </a:rPr>
              <a:t>power stations</a:t>
            </a:r>
            <a:r>
              <a:rPr lang="en-US" sz="2600" dirty="0">
                <a:solidFill>
                  <a:srgbClr val="06070E"/>
                </a:solidFill>
              </a:rPr>
              <a:t>, which use large generators. A </a:t>
            </a:r>
            <a:r>
              <a:rPr lang="en-US" sz="2600" dirty="0">
                <a:solidFill>
                  <a:srgbClr val="FF0000"/>
                </a:solidFill>
              </a:rPr>
              <a:t>generator</a:t>
            </a:r>
            <a:r>
              <a:rPr lang="en-US" sz="2600" dirty="0">
                <a:solidFill>
                  <a:srgbClr val="06070E"/>
                </a:solidFill>
              </a:rPr>
              <a:t> converts mechanical energy to electrical energy. A generator rotates a magnet within an iron surround. The iron- called an </a:t>
            </a:r>
            <a:r>
              <a:rPr lang="en-US" sz="2600" dirty="0">
                <a:solidFill>
                  <a:srgbClr val="FF0000"/>
                </a:solidFill>
              </a:rPr>
              <a:t>armature</a:t>
            </a:r>
            <a:r>
              <a:rPr lang="en-US" sz="2600" dirty="0">
                <a:solidFill>
                  <a:srgbClr val="06070E"/>
                </a:solidFill>
              </a:rPr>
              <a:t>- has coils of wire around it, called </a:t>
            </a:r>
            <a:r>
              <a:rPr lang="en-US" sz="2600" dirty="0">
                <a:solidFill>
                  <a:srgbClr val="FF0000"/>
                </a:solidFill>
              </a:rPr>
              <a:t>field coils </a:t>
            </a:r>
            <a:r>
              <a:rPr lang="en-US" sz="2600" dirty="0">
                <a:solidFill>
                  <a:srgbClr val="06070E"/>
                </a:solidFill>
              </a:rPr>
              <a:t>(or </a:t>
            </a:r>
            <a:r>
              <a:rPr lang="en-US" sz="2600" dirty="0">
                <a:solidFill>
                  <a:srgbClr val="FF0000"/>
                </a:solidFill>
              </a:rPr>
              <a:t>field windings</a:t>
            </a:r>
            <a:r>
              <a:rPr lang="en-US" sz="2600" dirty="0">
                <a:solidFill>
                  <a:srgbClr val="06070E"/>
                </a:solidFill>
              </a:rPr>
              <a:t>). As the magnet rotates, it causes current to flow through the field coils, due to </a:t>
            </a:r>
            <a:r>
              <a:rPr lang="en-US" sz="2600" dirty="0">
                <a:solidFill>
                  <a:srgbClr val="FF0000"/>
                </a:solidFill>
              </a:rPr>
              <a:t>electromagnetic induction</a:t>
            </a:r>
            <a:r>
              <a:rPr lang="en-US" sz="2600" dirty="0">
                <a:solidFill>
                  <a:srgbClr val="06070E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515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rgbClr val="C00000"/>
                </a:solidFill>
              </a:rPr>
              <a:t>B. AC Generation and Supply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buClr>
                <a:srgbClr val="6F89F7"/>
              </a:buClr>
              <a:buFont typeface="Arial" panose="020B0604020202020204" pitchFamily="34" charset="0"/>
              <a:buChar char="•"/>
            </a:pPr>
            <a:r>
              <a:rPr lang="en-US" sz="2600" dirty="0">
                <a:solidFill>
                  <a:srgbClr val="06070E"/>
                </a:solidFill>
              </a:rPr>
              <a:t>Current from the generators leaves the power station and enters the </a:t>
            </a:r>
            <a:r>
              <a:rPr lang="en-US" sz="2600" dirty="0">
                <a:solidFill>
                  <a:srgbClr val="FF0000"/>
                </a:solidFill>
              </a:rPr>
              <a:t>power grid (or grid)- </a:t>
            </a:r>
            <a:r>
              <a:rPr lang="en-US" sz="2600" dirty="0">
                <a:solidFill>
                  <a:srgbClr val="06070E"/>
                </a:solidFill>
              </a:rPr>
              <a:t>the network of </a:t>
            </a:r>
            <a:r>
              <a:rPr lang="en-US" sz="2600" dirty="0">
                <a:solidFill>
                  <a:srgbClr val="FF0000"/>
                </a:solidFill>
              </a:rPr>
              <a:t>power lines </a:t>
            </a:r>
            <a:r>
              <a:rPr lang="en-US" sz="2600" dirty="0">
                <a:solidFill>
                  <a:srgbClr val="06070E"/>
                </a:solidFill>
              </a:rPr>
              <a:t>(cables) which transmit it around the country. At the point where it enters the grid, the electricity flows through </a:t>
            </a:r>
            <a:r>
              <a:rPr lang="en-US" sz="2600" dirty="0">
                <a:solidFill>
                  <a:srgbClr val="FF0000"/>
                </a:solidFill>
              </a:rPr>
              <a:t>transformers</a:t>
            </a:r>
            <a:r>
              <a:rPr lang="en-US" sz="2600" dirty="0">
                <a:solidFill>
                  <a:srgbClr val="06070E"/>
                </a:solidFill>
              </a:rPr>
              <a:t> -specifically </a:t>
            </a:r>
            <a:r>
              <a:rPr lang="en-US" sz="2600" dirty="0">
                <a:solidFill>
                  <a:srgbClr val="FF0000"/>
                </a:solidFill>
              </a:rPr>
              <a:t>step-up transformers</a:t>
            </a:r>
            <a:r>
              <a:rPr lang="en-US" sz="2600" dirty="0">
                <a:solidFill>
                  <a:srgbClr val="06070E"/>
                </a:solidFill>
              </a:rPr>
              <a:t>, which increase voltage and decrease amperage. This reduces the energy lost from the power lines over long distances, as</a:t>
            </a:r>
            <a:r>
              <a:rPr lang="en-US" sz="2600" dirty="0">
                <a:solidFill>
                  <a:srgbClr val="FF0000"/>
                </a:solidFill>
              </a:rPr>
              <a:t> high-voltage (HV) </a:t>
            </a:r>
            <a:r>
              <a:rPr lang="en-US" sz="2600" dirty="0">
                <a:solidFill>
                  <a:srgbClr val="06070E"/>
                </a:solidFill>
              </a:rPr>
              <a:t>supplies flow more efficiently than </a:t>
            </a:r>
            <a:r>
              <a:rPr lang="en-US" sz="2600" dirty="0">
                <a:solidFill>
                  <a:srgbClr val="FF0000"/>
                </a:solidFill>
              </a:rPr>
              <a:t>low-voltage (LV) </a:t>
            </a:r>
            <a:r>
              <a:rPr lang="en-US" sz="2600" dirty="0">
                <a:solidFill>
                  <a:srgbClr val="06070E"/>
                </a:solidFill>
              </a:rPr>
              <a:t>supplies. Before the supply is used by homes and other buildings, it passes through </a:t>
            </a:r>
            <a:r>
              <a:rPr lang="en-US" sz="2600" dirty="0">
                <a:solidFill>
                  <a:srgbClr val="FF0000"/>
                </a:solidFill>
              </a:rPr>
              <a:t>several step-down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8592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6976" y="300251"/>
            <a:ext cx="10363200" cy="751764"/>
          </a:xfrm>
        </p:spPr>
        <p:txBody>
          <a:bodyPr/>
          <a:lstStyle/>
          <a:p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B. AC Generation and Supply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914400" y="1870413"/>
            <a:ext cx="10740788" cy="41148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600" dirty="0">
                <a:solidFill>
                  <a:srgbClr val="FF0000"/>
                </a:solidFill>
              </a:rPr>
              <a:t>transformers</a:t>
            </a:r>
            <a:r>
              <a:rPr lang="en-US" sz="2600" dirty="0">
                <a:solidFill>
                  <a:srgbClr val="06070E"/>
                </a:solidFill>
              </a:rPr>
              <a:t>, which reduce its voltage and increase its amperage. The supply may be </a:t>
            </a:r>
            <a:r>
              <a:rPr lang="en-US" sz="2600" dirty="0">
                <a:solidFill>
                  <a:srgbClr val="FF0000"/>
                </a:solidFill>
              </a:rPr>
              <a:t>stepped up </a:t>
            </a:r>
            <a:r>
              <a:rPr lang="en-US" sz="2600" dirty="0">
                <a:solidFill>
                  <a:srgbClr val="06070E"/>
                </a:solidFill>
              </a:rPr>
              <a:t>to over 400,000 volts at the point where it enters the large </a:t>
            </a:r>
            <a:r>
              <a:rPr lang="en-US" sz="2600" dirty="0">
                <a:solidFill>
                  <a:srgbClr val="FF0000"/>
                </a:solidFill>
              </a:rPr>
              <a:t>transmission lines </a:t>
            </a:r>
            <a:r>
              <a:rPr lang="en-US" sz="2600" dirty="0">
                <a:solidFill>
                  <a:srgbClr val="06070E"/>
                </a:solidFill>
              </a:rPr>
              <a:t>(long-distance power lines) leaving the power station. It is normally then </a:t>
            </a:r>
            <a:r>
              <a:rPr lang="en-US" sz="2600" dirty="0">
                <a:solidFill>
                  <a:srgbClr val="FF0000"/>
                </a:solidFill>
              </a:rPr>
              <a:t>stepped down </a:t>
            </a:r>
            <a:r>
              <a:rPr lang="en-US" sz="2600" dirty="0">
                <a:solidFill>
                  <a:srgbClr val="06070E"/>
                </a:solidFill>
              </a:rPr>
              <a:t>in stages, first passing through a wider network of lower-voltage transmission lines, and finally through the small </a:t>
            </a:r>
            <a:r>
              <a:rPr lang="en-US" sz="2600" dirty="0">
                <a:solidFill>
                  <a:srgbClr val="FF0000"/>
                </a:solidFill>
              </a:rPr>
              <a:t>distribution lines </a:t>
            </a:r>
            <a:r>
              <a:rPr lang="en-US" sz="2600" dirty="0">
                <a:solidFill>
                  <a:srgbClr val="06070E"/>
                </a:solidFill>
              </a:rPr>
              <a:t>which supply streets and houses –in many countries at around 230 volts.</a:t>
            </a:r>
            <a:endParaRPr lang="en-US" sz="2600" dirty="0">
              <a:solidFill>
                <a:srgbClr val="0607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42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0170" y="292275"/>
            <a:ext cx="10363200" cy="659704"/>
          </a:xfrm>
        </p:spPr>
        <p:txBody>
          <a:bodyPr/>
          <a:lstStyle/>
          <a:p>
            <a:pPr algn="ctr"/>
            <a:r>
              <a:rPr lang="en-US" sz="3600" dirty="0">
                <a:solidFill>
                  <a:srgbClr val="C00000"/>
                </a:solidFill>
                <a:latin typeface="Times New Roman" pitchFamily="18" charset="0"/>
                <a:cs typeface="Times New Roman" panose="02020603050405020304" pitchFamily="18" charset="0"/>
              </a:rPr>
              <a:t>C. DC generation and use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6162" y="1141108"/>
            <a:ext cx="10895401" cy="2933178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solidFill>
                  <a:srgbClr val="0070C0"/>
                </a:solidFill>
              </a:rPr>
              <a:t>The extract below is from a consumer magazine.</a:t>
            </a:r>
          </a:p>
          <a:p>
            <a:pPr marL="0" indent="0" algn="just">
              <a:buNone/>
            </a:pPr>
            <a:r>
              <a:rPr lang="en-US" sz="2200" b="1" dirty="0">
                <a:solidFill>
                  <a:srgbClr val="FF0000"/>
                </a:solidFill>
              </a:rPr>
              <a:t>Photovoltaic cells (</a:t>
            </a:r>
            <a:r>
              <a:rPr lang="en-US" sz="2200" b="1" dirty="0" err="1">
                <a:solidFill>
                  <a:srgbClr val="FF0000"/>
                </a:solidFill>
              </a:rPr>
              <a:t>PVs</a:t>
            </a:r>
            <a:r>
              <a:rPr lang="en-US" sz="2200" b="1" dirty="0">
                <a:solidFill>
                  <a:srgbClr val="FF0000"/>
                </a:solidFill>
              </a:rPr>
              <a:t>) </a:t>
            </a:r>
            <a:r>
              <a:rPr lang="en-US" sz="2200" dirty="0">
                <a:solidFill>
                  <a:srgbClr val="06070E"/>
                </a:solidFill>
              </a:rPr>
              <a:t>- or solar cells - are an effective way of generating your own electricity from sunlight. The current they produce can be used immediately, may be stored in </a:t>
            </a:r>
            <a:r>
              <a:rPr lang="en-US" sz="2200" b="1" dirty="0">
                <a:solidFill>
                  <a:srgbClr val="FF0000"/>
                </a:solidFill>
              </a:rPr>
              <a:t>rechargeable batteries </a:t>
            </a:r>
            <a:r>
              <a:rPr lang="en-US" sz="2200" dirty="0">
                <a:solidFill>
                  <a:srgbClr val="06070E"/>
                </a:solidFill>
              </a:rPr>
              <a:t>(like the ones in cars), or can be fed into the power grid and sold to the electric company. But </a:t>
            </a:r>
            <a:r>
              <a:rPr lang="en-US" sz="2200" dirty="0" err="1">
                <a:solidFill>
                  <a:srgbClr val="06070E"/>
                </a:solidFill>
              </a:rPr>
              <a:t>PVs</a:t>
            </a:r>
            <a:r>
              <a:rPr lang="en-US" sz="2200" dirty="0">
                <a:solidFill>
                  <a:srgbClr val="06070E"/>
                </a:solidFill>
              </a:rPr>
              <a:t> produce direct current. This is fine for</a:t>
            </a:r>
            <a:r>
              <a:rPr lang="en-US" sz="2200" dirty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</a:rPr>
              <a:t>charging </a:t>
            </a:r>
            <a:r>
              <a:rPr lang="en-US" sz="2200" dirty="0">
                <a:solidFill>
                  <a:srgbClr val="06070E"/>
                </a:solidFill>
              </a:rPr>
              <a:t>batteries, but is not suitable for powering household appliances, which require alternating current. For this, the DC supply from </a:t>
            </a:r>
            <a:r>
              <a:rPr lang="en-US" sz="2200" dirty="0" err="1">
                <a:solidFill>
                  <a:srgbClr val="06070E"/>
                </a:solidFill>
              </a:rPr>
              <a:t>PVs</a:t>
            </a:r>
            <a:r>
              <a:rPr lang="en-US" sz="2200" dirty="0">
                <a:solidFill>
                  <a:srgbClr val="06070E"/>
                </a:solidFill>
              </a:rPr>
              <a:t> and batteries needs to go through an </a:t>
            </a:r>
            <a:r>
              <a:rPr lang="en-US" sz="2200" b="1" dirty="0">
                <a:solidFill>
                  <a:srgbClr val="FF0000"/>
                </a:solidFill>
              </a:rPr>
              <a:t>inverter</a:t>
            </a:r>
            <a:r>
              <a:rPr lang="en-US" sz="2200" b="1" dirty="0">
                <a:solidFill>
                  <a:srgbClr val="06070E"/>
                </a:solidFill>
              </a:rPr>
              <a:t> </a:t>
            </a:r>
            <a:r>
              <a:rPr lang="en-US" sz="2200" dirty="0">
                <a:solidFill>
                  <a:srgbClr val="06070E"/>
                </a:solidFill>
              </a:rPr>
              <a:t>-a device which converts DC to AC.</a:t>
            </a:r>
            <a:endParaRPr lang="en-US" sz="2200" dirty="0">
              <a:solidFill>
                <a:srgbClr val="06070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400" y="4263415"/>
            <a:ext cx="2733818" cy="2490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896" y="4480937"/>
            <a:ext cx="2315815" cy="198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108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604" y="176436"/>
            <a:ext cx="11720398" cy="690637"/>
          </a:xfrm>
        </p:spPr>
        <p:txBody>
          <a:bodyPr/>
          <a:lstStyle/>
          <a:p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</a:rPr>
              <a:t>44.1  Complete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</a:rPr>
              <a:t>Complete the text about inverters using words from A opposite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89" y="967282"/>
            <a:ext cx="8104911" cy="5651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928" y="4012443"/>
            <a:ext cx="4384072" cy="1611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846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34" y="627510"/>
            <a:ext cx="12079266" cy="1377863"/>
          </a:xfrm>
        </p:spPr>
        <p:txBody>
          <a:bodyPr/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kern="1200" dirty="0">
                <a:solidFill>
                  <a:srgbClr val="C00000"/>
                </a:solidFill>
                <a:ea typeface="+mn-ea"/>
              </a:rPr>
              <a:t>44.2 </a:t>
            </a:r>
            <a:r>
              <a:rPr lang="en-US" sz="2800" kern="1200" dirty="0">
                <a:solidFill>
                  <a:srgbClr val="C00000"/>
                </a:solidFill>
                <a:ea typeface="+mn-ea"/>
              </a:rPr>
              <a:t>Choose the correct words from the brackets to complete the descriptions of different stages of AC generation and supply (a-f). Then, put the stages in the correct order. </a:t>
            </a:r>
            <a:br>
              <a:rPr lang="en-US" sz="2800" kern="1200" dirty="0">
                <a:solidFill>
                  <a:srgbClr val="C00000"/>
                </a:solidFill>
                <a:ea typeface="+mn-ea"/>
              </a:rPr>
            </a:b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/>
          </a:p>
        </p:txBody>
      </p:sp>
      <p:sp>
        <p:nvSpPr>
          <p:cNvPr id="7" name="مستطيل 6"/>
          <p:cNvSpPr/>
          <p:nvPr/>
        </p:nvSpPr>
        <p:spPr>
          <a:xfrm>
            <a:off x="826718" y="1683322"/>
            <a:ext cx="110479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After the step-up transformer, the current enters a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(distribution/ transmission)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line.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Current is produced, by electromagnetic induction, in the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(magnet/field coils)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of a generator.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The current goes from the last step-down transformer to a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(distribution/transmission)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line.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The current leaves the power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(grid/station)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and enters the home.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Amperage is reduced and voltage is increased by a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(step-up/step-down)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transformer.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The current is stepped </a:t>
            </a:r>
            <a:r>
              <a:rPr lang="en-US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(up/down) </a:t>
            </a:r>
            <a:r>
              <a:rPr lang="en-US" sz="2400" dirty="0">
                <a:solidFill>
                  <a:srgbClr val="06070E"/>
                </a:solidFill>
                <a:latin typeface="Times New Roman" pitchFamily="18" charset="0"/>
                <a:cs typeface="Times New Roman" pitchFamily="18" charset="0"/>
              </a:rPr>
              <a:t>from a higher voltage to a lower voltage, in stages.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092" y="4840166"/>
            <a:ext cx="8310861" cy="1065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858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926925" y="1307463"/>
            <a:ext cx="1112997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200" b="1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Photovoltaic cells produce direct current.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The electricity supply from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PVs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can be used to charge rechargeable batteries.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Rechargeable batteries supply electricity as alternating current.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Inverters convert sunlight to alternating current.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847" y="4634630"/>
            <a:ext cx="8357537" cy="143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2838" y="288099"/>
            <a:ext cx="115865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3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44.3 Decide whether the sentences below are true or false, and correct the false sentences. Look at A, B and C opposite to help you.</a:t>
            </a:r>
          </a:p>
        </p:txBody>
      </p:sp>
    </p:spTree>
    <p:extLst>
      <p:ext uri="{BB962C8B-B14F-4D97-AF65-F5344CB8AC3E}">
        <p14:creationId xmlns:p14="http://schemas.microsoft.com/office/powerpoint/2010/main" val="276308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 bwMode="auto">
          <a:xfrm>
            <a:off x="2463114" y="2020330"/>
            <a:ext cx="7265773" cy="3707027"/>
          </a:xfrm>
          <a:prstGeom prst="ellipse">
            <a:avLst/>
          </a:prstGeom>
          <a:solidFill>
            <a:srgbClr val="FFFF00"/>
          </a:solidFill>
          <a:ln w="2857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88969" tIns="44484" rIns="88969" bIns="44484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7006" b="1" dirty="0">
                <a:solidFill>
                  <a:srgbClr val="C00000"/>
                </a:solidFill>
                <a:latin typeface="Verdana" pitchFamily="34" charset="0"/>
                <a:cs typeface="Tahoma" pitchFamily="34" charset="0"/>
              </a:rPr>
              <a:t>End of</a:t>
            </a:r>
            <a:br>
              <a:rPr lang="en-US" sz="7006" b="1" dirty="0">
                <a:solidFill>
                  <a:srgbClr val="C00000"/>
                </a:solidFill>
                <a:latin typeface="Verdana" pitchFamily="34" charset="0"/>
                <a:cs typeface="Tahoma" pitchFamily="34" charset="0"/>
              </a:rPr>
            </a:br>
            <a:r>
              <a:rPr lang="en-US" sz="7006" b="1" dirty="0">
                <a:solidFill>
                  <a:srgbClr val="C00000"/>
                </a:solidFill>
                <a:latin typeface="Verdana" pitchFamily="34" charset="0"/>
                <a:cs typeface="Tahoma" pitchFamily="34" charset="0"/>
              </a:rPr>
              <a:t> Unit 44</a:t>
            </a:r>
            <a:endParaRPr lang="en-US" sz="7006" b="1" dirty="0">
              <a:solidFill>
                <a:srgbClr val="C00000"/>
              </a:solidFill>
              <a:latin typeface="Tahoma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24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3828d962fb56a05ed258e5a4bebe4b9a044"/>
</p:tagLst>
</file>

<file path=ppt/theme/theme1.xml><?xml version="1.0" encoding="utf-8"?>
<a:theme xmlns:a="http://schemas.openxmlformats.org/drawingml/2006/main" name="2_Blueprint">
  <a:themeElements>
    <a:clrScheme name="Blueprint 2">
      <a:dk1>
        <a:srgbClr val="40458C"/>
      </a:dk1>
      <a:lt1>
        <a:srgbClr val="FFFFFF"/>
      </a:lt1>
      <a:dk2>
        <a:srgbClr val="660066"/>
      </a:dk2>
      <a:lt2>
        <a:srgbClr val="B7C1EB"/>
      </a:lt2>
      <a:accent1>
        <a:srgbClr val="ECD882"/>
      </a:accent1>
      <a:accent2>
        <a:srgbClr val="B2B2B2"/>
      </a:accent2>
      <a:accent3>
        <a:srgbClr val="FFFFFF"/>
      </a:accent3>
      <a:accent4>
        <a:srgbClr val="353A77"/>
      </a:accent4>
      <a:accent5>
        <a:srgbClr val="F4E9C1"/>
      </a:accent5>
      <a:accent6>
        <a:srgbClr val="A1A1A1"/>
      </a:accent6>
      <a:hlink>
        <a:srgbClr val="6F89F7"/>
      </a:hlink>
      <a:folHlink>
        <a:srgbClr val="CFDBFD"/>
      </a:folHlink>
    </a:clrScheme>
    <a:fontScheme name="Blueprint">
      <a:majorFont>
        <a:latin typeface="Tahoma"/>
        <a:ea typeface=""/>
        <a:cs typeface="Times New Roman"/>
      </a:majorFont>
      <a:minorFont>
        <a:latin typeface="Tahoma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imes New Roman" pitchFamily="18" charset="0"/>
          </a:defRPr>
        </a:defPPr>
      </a:lstStyle>
    </a:lnDef>
  </a:objectDefaults>
  <a:extraClrSchemeLst>
    <a:extraClrScheme>
      <a:clrScheme name="Blueprint 1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2">
        <a:dk1>
          <a:srgbClr val="40458C"/>
        </a:dk1>
        <a:lt1>
          <a:srgbClr val="FFFFFF"/>
        </a:lt1>
        <a:dk2>
          <a:srgbClr val="660066"/>
        </a:dk2>
        <a:lt2>
          <a:srgbClr val="B7C1EB"/>
        </a:lt2>
        <a:accent1>
          <a:srgbClr val="ECD882"/>
        </a:accent1>
        <a:accent2>
          <a:srgbClr val="B2B2B2"/>
        </a:accent2>
        <a:accent3>
          <a:srgbClr val="FFFFFF"/>
        </a:accent3>
        <a:accent4>
          <a:srgbClr val="353A77"/>
        </a:accent4>
        <a:accent5>
          <a:srgbClr val="F4E9C1"/>
        </a:accent5>
        <a:accent6>
          <a:srgbClr val="A1A1A1"/>
        </a:accent6>
        <a:hlink>
          <a:srgbClr val="6F89F7"/>
        </a:hlink>
        <a:folHlink>
          <a:srgbClr val="CFDB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3">
        <a:dk1>
          <a:srgbClr val="000000"/>
        </a:dk1>
        <a:lt1>
          <a:srgbClr val="FFFFFF"/>
        </a:lt1>
        <a:dk2>
          <a:srgbClr val="4D4D4D"/>
        </a:dk2>
        <a:lt2>
          <a:srgbClr val="B2B2B2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777777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4">
        <a:dk1>
          <a:srgbClr val="333300"/>
        </a:dk1>
        <a:lt1>
          <a:srgbClr val="FFFFFF"/>
        </a:lt1>
        <a:dk2>
          <a:srgbClr val="663300"/>
        </a:dk2>
        <a:lt2>
          <a:srgbClr val="B2B2B2"/>
        </a:lt2>
        <a:accent1>
          <a:srgbClr val="DDC6A7"/>
        </a:accent1>
        <a:accent2>
          <a:srgbClr val="D9C167"/>
        </a:accent2>
        <a:accent3>
          <a:srgbClr val="FFFFFF"/>
        </a:accent3>
        <a:accent4>
          <a:srgbClr val="2A2A00"/>
        </a:accent4>
        <a:accent5>
          <a:srgbClr val="EBDFD0"/>
        </a:accent5>
        <a:accent6>
          <a:srgbClr val="C4AF5D"/>
        </a:accent6>
        <a:hlink>
          <a:srgbClr val="8A7A66"/>
        </a:hlink>
        <a:folHlink>
          <a:srgbClr val="C0AE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print 5">
        <a:dk1>
          <a:srgbClr val="000000"/>
        </a:dk1>
        <a:lt1>
          <a:srgbClr val="FFFFFF"/>
        </a:lt1>
        <a:dk2>
          <a:srgbClr val="003366"/>
        </a:dk2>
        <a:lt2>
          <a:srgbClr val="CCFFCC"/>
        </a:lt2>
        <a:accent1>
          <a:srgbClr val="006699"/>
        </a:accent1>
        <a:accent2>
          <a:srgbClr val="009999"/>
        </a:accent2>
        <a:accent3>
          <a:srgbClr val="AAADB8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99CC"/>
        </a:hlink>
        <a:folHlink>
          <a:srgbClr val="0045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6">
        <a:dk1>
          <a:srgbClr val="000000"/>
        </a:dk1>
        <a:lt1>
          <a:srgbClr val="FFFFFF"/>
        </a:lt1>
        <a:dk2>
          <a:srgbClr val="004A48"/>
        </a:dk2>
        <a:lt2>
          <a:srgbClr val="33CCCC"/>
        </a:lt2>
        <a:accent1>
          <a:srgbClr val="006699"/>
        </a:accent1>
        <a:accent2>
          <a:srgbClr val="009999"/>
        </a:accent2>
        <a:accent3>
          <a:srgbClr val="AAB1B1"/>
        </a:accent3>
        <a:accent4>
          <a:srgbClr val="DADADA"/>
        </a:accent4>
        <a:accent5>
          <a:srgbClr val="AAB8CA"/>
        </a:accent5>
        <a:accent6>
          <a:srgbClr val="008A8A"/>
        </a:accent6>
        <a:hlink>
          <a:srgbClr val="00CC99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7">
        <a:dk1>
          <a:srgbClr val="000000"/>
        </a:dk1>
        <a:lt1>
          <a:srgbClr val="FFFFFF"/>
        </a:lt1>
        <a:dk2>
          <a:srgbClr val="333300"/>
        </a:dk2>
        <a:lt2>
          <a:srgbClr val="FFFFCC"/>
        </a:lt2>
        <a:accent1>
          <a:srgbClr val="CC9900"/>
        </a:accent1>
        <a:accent2>
          <a:srgbClr val="CC6600"/>
        </a:accent2>
        <a:accent3>
          <a:srgbClr val="ADAD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808000"/>
        </a:hlink>
        <a:folHlink>
          <a:srgbClr val="525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print 8">
        <a:dk1>
          <a:srgbClr val="003D62"/>
        </a:dk1>
        <a:lt1>
          <a:srgbClr val="FFFFFF"/>
        </a:lt1>
        <a:dk2>
          <a:srgbClr val="006699"/>
        </a:dk2>
        <a:lt2>
          <a:srgbClr val="C8D1DA"/>
        </a:lt2>
        <a:accent1>
          <a:srgbClr val="9AC0EA"/>
        </a:accent1>
        <a:accent2>
          <a:srgbClr val="80C3C8"/>
        </a:accent2>
        <a:accent3>
          <a:srgbClr val="FFFFFF"/>
        </a:accent3>
        <a:accent4>
          <a:srgbClr val="003353"/>
        </a:accent4>
        <a:accent5>
          <a:srgbClr val="CADCF3"/>
        </a:accent5>
        <a:accent6>
          <a:srgbClr val="73B0B5"/>
        </a:accent6>
        <a:hlink>
          <a:srgbClr val="81ABCB"/>
        </a:hlink>
        <a:folHlink>
          <a:srgbClr val="B6CBD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print 2">
    <a:dk1>
      <a:srgbClr val="40458C"/>
    </a:dk1>
    <a:lt1>
      <a:srgbClr val="FFFFFF"/>
    </a:lt1>
    <a:dk2>
      <a:srgbClr val="660066"/>
    </a:dk2>
    <a:lt2>
      <a:srgbClr val="B7C1EB"/>
    </a:lt2>
    <a:accent1>
      <a:srgbClr val="ECD882"/>
    </a:accent1>
    <a:accent2>
      <a:srgbClr val="B2B2B2"/>
    </a:accent2>
    <a:accent3>
      <a:srgbClr val="FFFFFF"/>
    </a:accent3>
    <a:accent4>
      <a:srgbClr val="353A77"/>
    </a:accent4>
    <a:accent5>
      <a:srgbClr val="F4E9C1"/>
    </a:accent5>
    <a:accent6>
      <a:srgbClr val="A1A1A1"/>
    </a:accent6>
    <a:hlink>
      <a:srgbClr val="6F89F7"/>
    </a:hlink>
    <a:folHlink>
      <a:srgbClr val="CFDBF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1438</TotalTime>
  <Words>840</Words>
  <Application>Microsoft Office PowerPoint</Application>
  <PresentationFormat>Widescreen</PresentationFormat>
  <Paragraphs>37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Franklin Gothic Book</vt:lpstr>
      <vt:lpstr>Perpetua</vt:lpstr>
      <vt:lpstr>Tahoma</vt:lpstr>
      <vt:lpstr>Times New Roman</vt:lpstr>
      <vt:lpstr>Verdana</vt:lpstr>
      <vt:lpstr>Wingdings</vt:lpstr>
      <vt:lpstr>2_Blueprint</vt:lpstr>
      <vt:lpstr>Diseño predeterminado</vt:lpstr>
      <vt:lpstr>1_Diseño predeterminado</vt:lpstr>
      <vt:lpstr>Unit 44: Electrical Supply Prof. Fady El-Nahal Technical English Islamic University of Gaza 2020-2021 </vt:lpstr>
      <vt:lpstr>Outlines</vt:lpstr>
      <vt:lpstr>A. Direct Current and Alternating Current</vt:lpstr>
      <vt:lpstr>A. Direct Current and Alternating Current</vt:lpstr>
      <vt:lpstr>B. AC Generation and Supply</vt:lpstr>
      <vt:lpstr>B. AC Generation and Supply</vt:lpstr>
      <vt:lpstr>B. AC Generation and Supply</vt:lpstr>
      <vt:lpstr>C. DC generation and use</vt:lpstr>
      <vt:lpstr>44.1  Complete Complete the text about inverters using words from A opposite. </vt:lpstr>
      <vt:lpstr>44.2 Choose the correct words from the brackets to complete the descriptions of different stages of AC generation and supply (a-f). Then, put the stages in the correct order.  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43: Current, voltage and resistance Dr. Basil Hamed Technical English Islamic University of Gaza April, 2016</dc:title>
  <dc:creator>Basil Hamed</dc:creator>
  <cp:lastModifiedBy>Fady El-Nahal</cp:lastModifiedBy>
  <cp:revision>71</cp:revision>
  <dcterms:created xsi:type="dcterms:W3CDTF">2016-03-21T04:56:25Z</dcterms:created>
  <dcterms:modified xsi:type="dcterms:W3CDTF">2020-02-04T18:13:31Z</dcterms:modified>
</cp:coreProperties>
</file>