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5" r:id="rId1"/>
    <p:sldMasterId id="2147483707" r:id="rId2"/>
  </p:sldMasterIdLst>
  <p:notesMasterIdLst>
    <p:notesMasterId r:id="rId18"/>
  </p:notesMasterIdLst>
  <p:handoutMasterIdLst>
    <p:handoutMasterId r:id="rId19"/>
  </p:handoutMasterIdLst>
  <p:sldIdLst>
    <p:sldId id="345" r:id="rId3"/>
    <p:sldId id="322" r:id="rId4"/>
    <p:sldId id="323" r:id="rId5"/>
    <p:sldId id="328" r:id="rId6"/>
    <p:sldId id="333" r:id="rId7"/>
    <p:sldId id="325" r:id="rId8"/>
    <p:sldId id="334" r:id="rId9"/>
    <p:sldId id="339" r:id="rId10"/>
    <p:sldId id="340" r:id="rId11"/>
    <p:sldId id="341" r:id="rId12"/>
    <p:sldId id="342" r:id="rId13"/>
    <p:sldId id="326" r:id="rId14"/>
    <p:sldId id="343" r:id="rId15"/>
    <p:sldId id="344" r:id="rId16"/>
    <p:sldId id="346" r:id="rId17"/>
  </p:sldIdLst>
  <p:sldSz cx="12192000" cy="6858000"/>
  <p:notesSz cx="6858000" cy="91440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571" autoAdjust="0"/>
  </p:normalViewPr>
  <p:slideViewPr>
    <p:cSldViewPr snapToGrid="0">
      <p:cViewPr varScale="1">
        <p:scale>
          <a:sx n="100" d="100"/>
          <a:sy n="100" d="100"/>
        </p:scale>
        <p:origin x="990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015BCCC-08E8-48E9-AE2A-4120EB0310A2}" type="datetimeFigureOut">
              <a:rPr lang="en-US"/>
              <a:pPr>
                <a:defRPr/>
              </a:pPr>
              <a:t>2/4/2020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AFED771-CEA2-4B15-8652-4A2541F441F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9333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666AF8B-91BE-47BB-9FC6-0608F0B17E22}" type="datetimeFigureOut">
              <a:rPr lang="en-US"/>
              <a:pPr>
                <a:defRPr/>
              </a:pPr>
              <a:t>2/4/2020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677368-36F1-452D-833A-7060C58CEBBE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58163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93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8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34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175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6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12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07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467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36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86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95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239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42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391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764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725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940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533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104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15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305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76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7044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4057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  <a:latin typeface="Arial"/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561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fld id="{EFB9D454-4B25-4F14-A18B-B893707754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45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891349" y="1514901"/>
            <a:ext cx="6368054" cy="2408475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40: </a:t>
            </a:r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</a:rPr>
              <a:t>Engines and motors</a:t>
            </a: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/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Fady El-Nahal</a:t>
            </a:r>
            <a: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66261-1BC7-45BE-9B95-A1936EDF9D3B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s-E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89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s-UY" altLang="en-US" dirty="0">
                <a:solidFill>
                  <a:srgbClr val="FF0000"/>
                </a:solidFill>
              </a:rPr>
              <a:t>Content</a:t>
            </a:r>
            <a:endParaRPr lang="es-ES" altLang="en-US" dirty="0">
              <a:solidFill>
                <a:srgbClr val="FF0000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214650" y="2359926"/>
            <a:ext cx="9840036" cy="2266666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just" rtl="0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Types and functions of engines and motors</a:t>
            </a:r>
          </a:p>
          <a:p>
            <a:pPr marL="514350" indent="-514350" algn="just" rtl="0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Internal combustion engines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092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286" y="487364"/>
            <a:ext cx="10363200" cy="8143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ctr" rtl="0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Types and functions of engines and motors </a:t>
            </a:r>
            <a:endParaRPr lang="en-US" sz="36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644926"/>
            <a:ext cx="10822675" cy="459210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engine usually refers to petrol engines, diesel engines and jet engines(or jets) . In engineering, motor usually means electric motor- but in general language,</a:t>
            </a:r>
            <a:r>
              <a:rPr lang="ar-S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</a:t>
            </a:r>
            <a:r>
              <a:rPr lang="ar-S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also refer to petrol and diesel engine. Engines and motors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machines by generating rotary motion – for example, to drive wheels. In jet engines, compressors and turbines rotate to generate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thrust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pushing force,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by forcing air from the back of the engine at high velocity.</a:t>
            </a:r>
          </a:p>
          <a:p>
            <a:pPr marL="0" indent="0" algn="just" rtl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" y="1005840"/>
            <a:ext cx="18473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98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12799" y="368490"/>
            <a:ext cx="10363200" cy="82531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ctr" rtl="0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Types and functions of engines and motors </a:t>
            </a:r>
            <a:endParaRPr lang="en-US" sz="36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719618"/>
            <a:ext cx="7506269" cy="405338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44450" indent="0" algn="just" rtl="0">
              <a:buNone/>
            </a:pPr>
            <a:r>
              <a:rPr lang="en-US" sz="2900" dirty="0"/>
              <a:t>As an engine produces a </a:t>
            </a:r>
            <a:r>
              <a:rPr lang="en-US" sz="2900" b="1" dirty="0">
                <a:solidFill>
                  <a:srgbClr val="FF0000"/>
                </a:solidFill>
              </a:rPr>
              <a:t>couple</a:t>
            </a:r>
            <a:r>
              <a:rPr lang="en-US" sz="2900" dirty="0"/>
              <a:t> – rotate force- the moving  parts of the machine it is driving will produce resistance, due to friction and other forces. As a result, </a:t>
            </a:r>
            <a:r>
              <a:rPr lang="en-US" sz="2900" b="1" dirty="0">
                <a:solidFill>
                  <a:srgbClr val="FF0000"/>
                </a:solidFill>
              </a:rPr>
              <a:t>torque</a:t>
            </a:r>
            <a:r>
              <a:rPr lang="en-US" sz="2900" b="1" dirty="0"/>
              <a:t> </a:t>
            </a:r>
            <a:r>
              <a:rPr lang="en-US" sz="2900" dirty="0"/>
              <a:t>(twisting force) is exerted on the output shaft of the engine. Torque – calculated as a turning moment, in newton meters- is therefore a measure of how much rotational force an engine can exert.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90" y="2139381"/>
            <a:ext cx="3398292" cy="269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96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12799" y="368488"/>
            <a:ext cx="10363200" cy="65816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14350" indent="-514350" algn="ctr" rtl="0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Types and functions of engines and motors </a:t>
            </a:r>
            <a:endParaRPr lang="en-US" sz="36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877" y="1610436"/>
            <a:ext cx="10658902" cy="34938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44450" lvl="0" indent="0" algn="just">
              <a:buClr>
                <a:srgbClr val="6F89F7"/>
              </a:buClr>
              <a:buNone/>
            </a:pPr>
            <a:r>
              <a:rPr lang="en-US" sz="2900" dirty="0">
                <a:solidFill>
                  <a:srgbClr val="40458C"/>
                </a:solidFill>
              </a:rPr>
              <a:t>The rate at which an engine can work to exert torque is the </a:t>
            </a:r>
            <a:r>
              <a:rPr lang="en-US" sz="2900" b="1" dirty="0">
                <a:solidFill>
                  <a:srgbClr val="FF0000"/>
                </a:solidFill>
              </a:rPr>
              <a:t>power</a:t>
            </a:r>
            <a:r>
              <a:rPr lang="en-US" sz="2900" b="1" dirty="0">
                <a:solidFill>
                  <a:srgbClr val="40458C"/>
                </a:solidFill>
              </a:rPr>
              <a:t> </a:t>
            </a:r>
            <a:r>
              <a:rPr lang="en-US" sz="2900" dirty="0">
                <a:solidFill>
                  <a:srgbClr val="40458C"/>
                </a:solidFill>
              </a:rPr>
              <a:t>of the engine,  measured in </a:t>
            </a:r>
            <a:r>
              <a:rPr lang="en-US" sz="2900" b="1" dirty="0">
                <a:solidFill>
                  <a:srgbClr val="FF0000"/>
                </a:solidFill>
              </a:rPr>
              <a:t>watts</a:t>
            </a:r>
            <a:r>
              <a:rPr lang="en-US" sz="2900" dirty="0">
                <a:solidFill>
                  <a:srgbClr val="40458C"/>
                </a:solidFill>
              </a:rPr>
              <a:t>. Although engineers normally calculate engine power in watts, the power of vehicle engines is often given in </a:t>
            </a:r>
            <a:r>
              <a:rPr lang="en-US" sz="2900" b="1" dirty="0">
                <a:solidFill>
                  <a:srgbClr val="FF0000"/>
                </a:solidFill>
              </a:rPr>
              <a:t>brake horsepower </a:t>
            </a:r>
            <a:r>
              <a:rPr lang="en-US" sz="2900" dirty="0">
                <a:solidFill>
                  <a:srgbClr val="FF0000"/>
                </a:solidFill>
              </a:rPr>
              <a:t>(</a:t>
            </a:r>
            <a:r>
              <a:rPr lang="en-US" sz="2900" b="1" dirty="0" err="1">
                <a:solidFill>
                  <a:srgbClr val="FF0000"/>
                </a:solidFill>
              </a:rPr>
              <a:t>bhp</a:t>
            </a:r>
            <a:r>
              <a:rPr lang="en-US" sz="2900" dirty="0">
                <a:solidFill>
                  <a:srgbClr val="FF0000"/>
                </a:solidFill>
              </a:rPr>
              <a:t>). </a:t>
            </a:r>
          </a:p>
          <a:p>
            <a:pPr marL="44450" lvl="0" indent="0" algn="just">
              <a:buClr>
                <a:srgbClr val="6F89F7"/>
              </a:buClr>
              <a:buNone/>
            </a:pPr>
            <a:r>
              <a:rPr lang="en-US" sz="2900" dirty="0">
                <a:solidFill>
                  <a:srgbClr val="40458C"/>
                </a:solidFill>
              </a:rPr>
              <a:t>This is the power of an engine’s output shaft measured in  </a:t>
            </a:r>
            <a:r>
              <a:rPr lang="en-US" sz="2900" b="1" dirty="0">
                <a:solidFill>
                  <a:srgbClr val="FF0000"/>
                </a:solidFill>
              </a:rPr>
              <a:t>horsepower</a:t>
            </a:r>
            <a:r>
              <a:rPr lang="en-US" sz="2900" dirty="0">
                <a:solidFill>
                  <a:srgbClr val="FF0000"/>
                </a:solidFill>
              </a:rPr>
              <a:t>(</a:t>
            </a:r>
            <a:r>
              <a:rPr lang="en-US" sz="2900" b="1" dirty="0" err="1">
                <a:solidFill>
                  <a:srgbClr val="FF0000"/>
                </a:solidFill>
              </a:rPr>
              <a:t>hp</a:t>
            </a:r>
            <a:r>
              <a:rPr lang="en-US" sz="2900" dirty="0">
                <a:solidFill>
                  <a:srgbClr val="FF0000"/>
                </a:solidFill>
              </a:rPr>
              <a:t>) </a:t>
            </a:r>
            <a:r>
              <a:rPr lang="en-US" sz="2900" dirty="0">
                <a:solidFill>
                  <a:srgbClr val="40458C"/>
                </a:solidFill>
              </a:rPr>
              <a:t>– a historic measured of power (see Appendix III on page 100).</a:t>
            </a:r>
          </a:p>
          <a:p>
            <a:pPr marL="44450" lvl="0" indent="0" algn="just">
              <a:buClr>
                <a:srgbClr val="6F89F7"/>
              </a:buClr>
              <a:buNone/>
            </a:pPr>
            <a:endParaRPr lang="en-US" sz="2900" dirty="0">
              <a:solidFill>
                <a:srgbClr val="FF0000"/>
              </a:solidFill>
            </a:endParaRPr>
          </a:p>
          <a:p>
            <a:pPr marL="44450" indent="0" algn="just" rtl="0">
              <a:buNone/>
            </a:pPr>
            <a:endParaRPr lang="en-US" sz="29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624407" y="5313152"/>
            <a:ext cx="1108537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Note: See the following units for more information: Unit 33 (turning moments), Unit 34 (rotary motion), Unit 35 (power), and Unit 41 (shafts) .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624407" y="6098443"/>
            <a:ext cx="417960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BrE</a:t>
            </a:r>
            <a:r>
              <a:rPr lang="en-US" dirty="0">
                <a:solidFill>
                  <a:srgbClr val="FF0000"/>
                </a:solidFill>
              </a:rPr>
              <a:t>: petrol; </a:t>
            </a:r>
            <a:r>
              <a:rPr lang="en-US" dirty="0" err="1">
                <a:solidFill>
                  <a:srgbClr val="FF0000"/>
                </a:solidFill>
              </a:rPr>
              <a:t>AmE</a:t>
            </a:r>
            <a:r>
              <a:rPr lang="en-US" dirty="0">
                <a:solidFill>
                  <a:srgbClr val="FF0000"/>
                </a:solidFill>
              </a:rPr>
              <a:t>: gasoline</a:t>
            </a:r>
          </a:p>
          <a:p>
            <a:r>
              <a:rPr lang="en-US" dirty="0" err="1">
                <a:solidFill>
                  <a:srgbClr val="FF0000"/>
                </a:solidFill>
              </a:rPr>
              <a:t>BrE</a:t>
            </a:r>
            <a:r>
              <a:rPr lang="en-US" dirty="0">
                <a:solidFill>
                  <a:srgbClr val="FF0000"/>
                </a:solidFill>
              </a:rPr>
              <a:t>: petrol engine; </a:t>
            </a:r>
            <a:r>
              <a:rPr lang="en-US" dirty="0" err="1">
                <a:solidFill>
                  <a:srgbClr val="FF0000"/>
                </a:solidFill>
              </a:rPr>
              <a:t>AmE</a:t>
            </a:r>
            <a:r>
              <a:rPr lang="en-US" dirty="0">
                <a:solidFill>
                  <a:srgbClr val="FF0000"/>
                </a:solidFill>
              </a:rPr>
              <a:t>: gasoline engine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48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994" y="1976829"/>
            <a:ext cx="10126134" cy="361144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Petrol and diesel engines are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combustion engines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This means they are driven by the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combustion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(burning) of fuel in enclosed, sealed spaces called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combustion chambers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 petrol and diesel engines, the combustion chambers are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cylinders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surrounded by a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cylinder block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closed at the top by a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cylinder head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Each cylinder contains  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number of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piston cylinders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engine varies – engine in small motorcycles have only one, while sports car engines may have twelve.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49900" y="491319"/>
            <a:ext cx="10212841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Internal combustion engines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116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990" y="1580747"/>
            <a:ext cx="10698215" cy="27022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 is supplied to each cylinder from a tank. In most engines, the flow of fuel is generated by a pump, which forces it – at high pressure – through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fuel injectors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These vaporize the fuel, allowing it to mix with air. Using this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mixture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(of fuel and air), most engines function as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four-stroke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This means they work on a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four stages – or four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strokes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stroke is an upward or downward movement of a piston.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9940" y="177800"/>
            <a:ext cx="10363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Internal combustion engines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71" y="4283003"/>
            <a:ext cx="8736036" cy="2418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600" y="1708147"/>
            <a:ext cx="4282831" cy="391624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intake </a:t>
            </a:r>
          </a:p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intake valve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mixture enters the cylinder through a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(opening) in the cylinder head while the piston moves downwards.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9940" y="177800"/>
            <a:ext cx="10363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Internal combustion engines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254" y="1612612"/>
            <a:ext cx="4282831" cy="31095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compression</a:t>
            </a:r>
          </a:p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intake valve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piston moves upwards, compressing the mixture.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9940" y="177800"/>
            <a:ext cx="10363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Internal combustion engines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104" y="1596788"/>
            <a:ext cx="4061435" cy="420771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ignition</a:t>
            </a:r>
          </a:p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spark plug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produces a spark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ignites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(lights) the mixture. On ignition, the mixture explodes, generating  a sudden pressure which forces the piston down.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9940" y="177800"/>
            <a:ext cx="10363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Internal combustion engines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157" y="1746913"/>
            <a:ext cx="5877169" cy="31977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Exhaust</a:t>
            </a:r>
          </a:p>
          <a:p>
            <a:pPr marL="0" indent="0" algn="l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Exhaust valve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opens, and the piston moves upwards, forcing 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Exhaust gases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produced during combustion – out of the cylinder via the exhaust port. The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Exhaust valve  then closes and the cycle begins again.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89940" y="177800"/>
            <a:ext cx="10363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3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Internal combustion engines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037230" y="5087815"/>
            <a:ext cx="9794893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The cycle of a four – </a:t>
            </a:r>
            <a:r>
              <a:rPr lang="en-US" dirty="0" err="1"/>
              <a:t>storke</a:t>
            </a:r>
            <a:r>
              <a:rPr lang="en-US" dirty="0"/>
              <a:t> petrol engine</a:t>
            </a:r>
          </a:p>
          <a:p>
            <a:r>
              <a:rPr lang="en-US" dirty="0"/>
              <a:t>Notes: See exercise 40.2 opposite for an illustration of a cylinder.</a:t>
            </a:r>
          </a:p>
          <a:p>
            <a:r>
              <a:rPr lang="en-US" dirty="0"/>
              <a:t>              See unit 42 for more on </a:t>
            </a:r>
            <a:r>
              <a:rPr lang="en-US" b="1" dirty="0"/>
              <a:t>cam, </a:t>
            </a:r>
            <a:r>
              <a:rPr lang="en-US" b="1" dirty="0" err="1"/>
              <a:t>camshaft,connecting</a:t>
            </a:r>
            <a:r>
              <a:rPr lang="en-US" b="1" dirty="0"/>
              <a:t> rod </a:t>
            </a:r>
            <a:r>
              <a:rPr lang="en-US" dirty="0"/>
              <a:t>and </a:t>
            </a:r>
            <a:r>
              <a:rPr lang="en-US" b="1" dirty="0"/>
              <a:t>crankshaft</a:t>
            </a:r>
            <a:r>
              <a:rPr lang="en-US" dirty="0"/>
              <a:t>.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9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952" y="0"/>
            <a:ext cx="11423175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 rtl="0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40.1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text about diesel engines using words from A and B opposite.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46161" y="1692322"/>
            <a:ext cx="10918209" cy="40397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Diesel engines differ from (1) ----------  engines in one key respect: they are not fitted with a (2) ------------  , in each cylinder, to ignite the fuel. This is because when a (3)  -------- of diesel and air is compressed inside a hot (4) -------- , it will explode spontaneously, without the need for a spark to provide (5) ---------- . </a:t>
            </a:r>
          </a:p>
          <a:p>
            <a:pPr marL="0" indent="0" algn="just" rtl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diesel engine must therefore work in a way which prevents the diesel from exploding before the piston is at the top of the cylinder. To achieve this, the engine takes in only air during  the (6)   --------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sttage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cycle. Therefore, during the (7) ----------- stage, only air – and not an air – fuel mixture – is pressurized. It is only at that last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when full compression has occurred, that the (8) ------ above each cylinder forces vaporized diesel onto the combustion chamber, where it ignites.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13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952" y="0"/>
            <a:ext cx="11423175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 rtl="0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40.1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text about diesel engines using words from A and B opposite.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41695" y="1629340"/>
            <a:ext cx="10657883" cy="20009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 rtl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Diesel engines operate at lower speeds than petrol engines, making them less suitable for high – speed applications. However, they are more able to (9 ) ---------------  heavy vehicles, as they can  produce greater amounts of (10)   ----------- than petrol engines.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20" y="4080681"/>
            <a:ext cx="5063320" cy="193798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13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952" y="0"/>
            <a:ext cx="11423175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 rtl="0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40.2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cross – section of an engine, and label it using words and expressions from B opposite.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99" y="1635718"/>
            <a:ext cx="5833258" cy="4846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79" y="2688609"/>
            <a:ext cx="4271748" cy="193798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13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Unit 40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9F56-C455-4365-B1CA-78E375E9F2C4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5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d90b75a4fa5afd5743347c3e9278af5220ecae"/>
</p:tagLst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Fall fun education presentation (widescreen)</Template>
  <TotalTime>0</TotalTime>
  <Words>995</Words>
  <Application>Microsoft Office PowerPoint</Application>
  <PresentationFormat>Widescreen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Cambria</vt:lpstr>
      <vt:lpstr>Franklin Gothic Book</vt:lpstr>
      <vt:lpstr>Perpetua</vt:lpstr>
      <vt:lpstr>Tahoma</vt:lpstr>
      <vt:lpstr>Times New Roman</vt:lpstr>
      <vt:lpstr>Verdana</vt:lpstr>
      <vt:lpstr>Wingdings</vt:lpstr>
      <vt:lpstr>Diseño predeterminado</vt:lpstr>
      <vt:lpstr>2_Blueprint</vt:lpstr>
      <vt:lpstr>Unit 40: Engines and motors Prof. Fady El-Nahal Technical English Islamic University of Gaza 2020-2021 </vt:lpstr>
      <vt:lpstr>Content</vt:lpstr>
      <vt:lpstr>Types and functions of engines and motors </vt:lpstr>
      <vt:lpstr>Types and functions of engines and motors </vt:lpstr>
      <vt:lpstr>Types and functions of engines and motors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40.1 Complete the text about diesel engines using words from A and B opposite.</vt:lpstr>
      <vt:lpstr>40.1 Complete the text about diesel engines using words from A and B opposite.</vt:lpstr>
      <vt:lpstr>40.2 look at the cross – section of an engine, and label it using words and expressions from B opposite.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2015-02-08T20:01:06Z</dcterms:created>
  <dcterms:modified xsi:type="dcterms:W3CDTF">2020-02-04T18:12:39Z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TC028952699991</vt:lpwstr>
  </property>
</Properties>
</file>