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5" r:id="rId1"/>
    <p:sldMasterId id="2147483707" r:id="rId2"/>
  </p:sldMasterIdLst>
  <p:notesMasterIdLst>
    <p:notesMasterId r:id="rId15"/>
  </p:notesMasterIdLst>
  <p:handoutMasterIdLst>
    <p:handoutMasterId r:id="rId16"/>
  </p:handoutMasterIdLst>
  <p:sldIdLst>
    <p:sldId id="337" r:id="rId3"/>
    <p:sldId id="322" r:id="rId4"/>
    <p:sldId id="323" r:id="rId5"/>
    <p:sldId id="328" r:id="rId6"/>
    <p:sldId id="333" r:id="rId7"/>
    <p:sldId id="325" r:id="rId8"/>
    <p:sldId id="334" r:id="rId9"/>
    <p:sldId id="326" r:id="rId10"/>
    <p:sldId id="335" r:id="rId11"/>
    <p:sldId id="330" r:id="rId12"/>
    <p:sldId id="336" r:id="rId13"/>
    <p:sldId id="339" r:id="rId14"/>
  </p:sldIdLst>
  <p:sldSz cx="12192000" cy="6858000"/>
  <p:notesSz cx="6858000" cy="9144000"/>
  <p:custDataLst>
    <p:tags r:id="rId17"/>
  </p:custDataLst>
  <p:defaultTextStyle>
    <a:defPPr>
      <a:defRPr lang="en-US"/>
    </a:defPPr>
    <a:lvl1pPr algn="l" rtl="0" eaLnBrk="0" fontAlgn="base" hangingPunct="0">
      <a:spcBef>
        <a:spcPct val="0"/>
      </a:spcBef>
      <a:spcAft>
        <a:spcPct val="0"/>
      </a:spcAft>
      <a:defRPr kern="1200">
        <a:solidFill>
          <a:schemeClr val="tx1"/>
        </a:solidFill>
        <a:latin typeface="Cambria" panose="02040503050406030204" pitchFamily="18" charset="0"/>
        <a:ea typeface="+mn-ea"/>
        <a:cs typeface="+mn-cs"/>
      </a:defRPr>
    </a:lvl1pPr>
    <a:lvl2pPr marL="457200" algn="l" rtl="0" eaLnBrk="0" fontAlgn="base" hangingPunct="0">
      <a:spcBef>
        <a:spcPct val="0"/>
      </a:spcBef>
      <a:spcAft>
        <a:spcPct val="0"/>
      </a:spcAft>
      <a:defRPr kern="1200">
        <a:solidFill>
          <a:schemeClr val="tx1"/>
        </a:solidFill>
        <a:latin typeface="Cambria" panose="02040503050406030204" pitchFamily="18" charset="0"/>
        <a:ea typeface="+mn-ea"/>
        <a:cs typeface="+mn-cs"/>
      </a:defRPr>
    </a:lvl2pPr>
    <a:lvl3pPr marL="914400" algn="l" rtl="0" eaLnBrk="0" fontAlgn="base" hangingPunct="0">
      <a:spcBef>
        <a:spcPct val="0"/>
      </a:spcBef>
      <a:spcAft>
        <a:spcPct val="0"/>
      </a:spcAft>
      <a:defRPr kern="1200">
        <a:solidFill>
          <a:schemeClr val="tx1"/>
        </a:solidFill>
        <a:latin typeface="Cambria" panose="02040503050406030204" pitchFamily="18" charset="0"/>
        <a:ea typeface="+mn-ea"/>
        <a:cs typeface="+mn-cs"/>
      </a:defRPr>
    </a:lvl3pPr>
    <a:lvl4pPr marL="1371600" algn="l" rtl="0" eaLnBrk="0" fontAlgn="base" hangingPunct="0">
      <a:spcBef>
        <a:spcPct val="0"/>
      </a:spcBef>
      <a:spcAft>
        <a:spcPct val="0"/>
      </a:spcAft>
      <a:defRPr kern="1200">
        <a:solidFill>
          <a:schemeClr val="tx1"/>
        </a:solidFill>
        <a:latin typeface="Cambria" panose="02040503050406030204" pitchFamily="18" charset="0"/>
        <a:ea typeface="+mn-ea"/>
        <a:cs typeface="+mn-cs"/>
      </a:defRPr>
    </a:lvl4pPr>
    <a:lvl5pPr marL="1828800" algn="l" rtl="0" eaLnBrk="0" fontAlgn="base" hangingPunct="0">
      <a:spcBef>
        <a:spcPct val="0"/>
      </a:spcBef>
      <a:spcAft>
        <a:spcPct val="0"/>
      </a:spcAft>
      <a:defRPr kern="1200">
        <a:solidFill>
          <a:schemeClr val="tx1"/>
        </a:solidFill>
        <a:latin typeface="Cambria" panose="02040503050406030204" pitchFamily="18" charset="0"/>
        <a:ea typeface="+mn-ea"/>
        <a:cs typeface="+mn-cs"/>
      </a:defRPr>
    </a:lvl5pPr>
    <a:lvl6pPr marL="2286000" algn="r" defTabSz="914400" rtl="1" eaLnBrk="1" latinLnBrk="0" hangingPunct="1">
      <a:defRPr kern="1200">
        <a:solidFill>
          <a:schemeClr val="tx1"/>
        </a:solidFill>
        <a:latin typeface="Cambria" panose="02040503050406030204" pitchFamily="18" charset="0"/>
        <a:ea typeface="+mn-ea"/>
        <a:cs typeface="+mn-cs"/>
      </a:defRPr>
    </a:lvl6pPr>
    <a:lvl7pPr marL="2743200" algn="r" defTabSz="914400" rtl="1" eaLnBrk="1" latinLnBrk="0" hangingPunct="1">
      <a:defRPr kern="1200">
        <a:solidFill>
          <a:schemeClr val="tx1"/>
        </a:solidFill>
        <a:latin typeface="Cambria" panose="02040503050406030204" pitchFamily="18" charset="0"/>
        <a:ea typeface="+mn-ea"/>
        <a:cs typeface="+mn-cs"/>
      </a:defRPr>
    </a:lvl7pPr>
    <a:lvl8pPr marL="3200400" algn="r" defTabSz="914400" rtl="1" eaLnBrk="1" latinLnBrk="0" hangingPunct="1">
      <a:defRPr kern="1200">
        <a:solidFill>
          <a:schemeClr val="tx1"/>
        </a:solidFill>
        <a:latin typeface="Cambria" panose="02040503050406030204" pitchFamily="18" charset="0"/>
        <a:ea typeface="+mn-ea"/>
        <a:cs typeface="+mn-cs"/>
      </a:defRPr>
    </a:lvl8pPr>
    <a:lvl9pPr marL="3657600" algn="r" defTabSz="914400" rtl="1" eaLnBrk="1" latinLnBrk="0" hangingPunct="1">
      <a:defRPr kern="1200">
        <a:solidFill>
          <a:schemeClr val="tx1"/>
        </a:solidFill>
        <a:latin typeface="Cambria" panose="02040503050406030204" pitchFamily="18" charset="0"/>
        <a:ea typeface="+mn-ea"/>
        <a:cs typeface="+mn-cs"/>
      </a:defRPr>
    </a:lvl9pPr>
  </p:defaultTextStyle>
  <p:extLst>
    <p:ext uri="{EFAFB233-063F-42B5-8137-9DF3F51BA10A}">
      <p15:sldGuideLst xmlns:p15="http://schemas.microsoft.com/office/powerpoint/2012/main">
        <p15:guide id="1" pos="3840">
          <p15:clr>
            <a:srgbClr val="A4A3A4"/>
          </p15:clr>
        </p15:guide>
        <p15:guide id="2"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6571" autoAdjust="0"/>
  </p:normalViewPr>
  <p:slideViewPr>
    <p:cSldViewPr snapToGrid="0">
      <p:cViewPr varScale="1">
        <p:scale>
          <a:sx n="100" d="100"/>
          <a:sy n="100" d="100"/>
        </p:scale>
        <p:origin x="990" y="78"/>
      </p:cViewPr>
      <p:guideLst>
        <p:guide pos="3840"/>
        <p:guide orient="horz" pos="2160"/>
      </p:guideLst>
    </p:cSldViewPr>
  </p:slideViewPr>
  <p:outlineViewPr>
    <p:cViewPr>
      <p:scale>
        <a:sx n="33" d="100"/>
        <a:sy n="33" d="100"/>
      </p:scale>
      <p:origin x="0" y="6258"/>
    </p:cViewPr>
  </p:outlineViewPr>
  <p:notesTextViewPr>
    <p:cViewPr>
      <p:scale>
        <a:sx n="1" d="1"/>
        <a:sy n="1" d="1"/>
      </p:scale>
      <p:origin x="0" y="0"/>
    </p:cViewPr>
  </p:notesTextViewPr>
  <p:notesViewPr>
    <p:cSldViewPr snapToGrid="0">
      <p:cViewPr varScale="1">
        <p:scale>
          <a:sx n="63" d="100"/>
          <a:sy n="63" d="100"/>
        </p:scale>
        <p:origin x="1986"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dirty="0">
                <a:latin typeface="+mn-lt"/>
              </a:defRPr>
            </a:lvl1pPr>
          </a:lstStyle>
          <a:p>
            <a:pPr>
              <a:defRPr/>
            </a:pPr>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D015BCCC-08E8-48E9-AE2A-4120EB0310A2}" type="datetimeFigureOut">
              <a:rPr lang="en-US"/>
              <a:pPr>
                <a:defRPr/>
              </a:pPr>
              <a:t>2/4/2020</a:t>
            </a:fld>
            <a:endParaRPr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dirty="0">
                <a:latin typeface="+mn-lt"/>
              </a:defRPr>
            </a:lvl1pPr>
          </a:lstStyle>
          <a:p>
            <a:pPr>
              <a:defRPr/>
            </a:pPr>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2AFED771-CEA2-4B15-8652-4A2541F441F2}" type="slidenum">
              <a:rPr/>
              <a:pPr>
                <a:defRPr/>
              </a:pPr>
              <a:t>‹#›</a:t>
            </a:fld>
            <a:endParaRPr dirty="0"/>
          </a:p>
        </p:txBody>
      </p:sp>
    </p:spTree>
    <p:extLst>
      <p:ext uri="{BB962C8B-B14F-4D97-AF65-F5344CB8AC3E}">
        <p14:creationId xmlns:p14="http://schemas.microsoft.com/office/powerpoint/2010/main" val="21693336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dirty="0">
                <a:latin typeface="+mn-lt"/>
              </a:defRPr>
            </a:lvl1pPr>
          </a:lstStyle>
          <a:p>
            <a:pPr>
              <a:defRPr/>
            </a:pPr>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A666AF8B-91BE-47BB-9FC6-0608F0B17E22}" type="datetimeFigureOut">
              <a:rPr lang="en-US"/>
              <a:pPr>
                <a:defRPr/>
              </a:pPr>
              <a:t>2/4/2020</a:t>
            </a:fld>
            <a:endParaRP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noProof="0" dirty="0"/>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noProof="0"/>
              <a:t>Click to edit Master text styles</a:t>
            </a:r>
          </a:p>
          <a:p>
            <a:pPr lvl="1"/>
            <a:r>
              <a:rPr noProof="0"/>
              <a:t>Second level</a:t>
            </a:r>
          </a:p>
          <a:p>
            <a:pPr lvl="2"/>
            <a:r>
              <a:rPr noProof="0"/>
              <a:t>Third level</a:t>
            </a:r>
          </a:p>
          <a:p>
            <a:pPr lvl="3"/>
            <a:r>
              <a:rPr noProof="0"/>
              <a:t>Fourth level</a:t>
            </a:r>
          </a:p>
          <a:p>
            <a:pPr lvl="4"/>
            <a:r>
              <a:rPr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dirty="0">
                <a:latin typeface="+mn-lt"/>
              </a:defRPr>
            </a:lvl1pPr>
          </a:lstStyle>
          <a:p>
            <a:pPr>
              <a:defRPr/>
            </a:pPr>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8A677368-36F1-452D-833A-7060C58CEBBE}" type="slidenum">
              <a:rPr/>
              <a:pPr>
                <a:defRPr/>
              </a:pPr>
              <a:t>‹#›</a:t>
            </a:fld>
            <a:endParaRPr dirty="0"/>
          </a:p>
        </p:txBody>
      </p:sp>
    </p:spTree>
    <p:extLst>
      <p:ext uri="{BB962C8B-B14F-4D97-AF65-F5344CB8AC3E}">
        <p14:creationId xmlns:p14="http://schemas.microsoft.com/office/powerpoint/2010/main" val="35158163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A677368-36F1-452D-833A-7060C58CEBBE}" type="slidenum">
              <a:rPr lang="en-US" smtClean="0"/>
              <a:pPr>
                <a:defRPr/>
              </a:pPr>
              <a:t>10</a:t>
            </a:fld>
            <a:endParaRPr lang="en-US" dirty="0"/>
          </a:p>
        </p:txBody>
      </p:sp>
    </p:spTree>
    <p:extLst>
      <p:ext uri="{BB962C8B-B14F-4D97-AF65-F5344CB8AC3E}">
        <p14:creationId xmlns:p14="http://schemas.microsoft.com/office/powerpoint/2010/main" val="868076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A3266261-1BC7-45BE-9B95-A1936EDF9D3B}"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577044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AFCA9F56-C455-4365-B1CA-78E375E9F2C4}"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937896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CAB1F00F-5B7B-406F-B0AF-E9FC97064E1A}"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4030940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7" name="Rectangle 6"/>
          <p:cNvSpPr>
            <a:spLocks noGrp="1" noChangeArrowheads="1"/>
          </p:cNvSpPr>
          <p:nvPr>
            <p:ph type="sldNum" sz="quarter" idx="12"/>
          </p:nvPr>
        </p:nvSpPr>
        <p:spPr>
          <a:ln/>
        </p:spPr>
        <p:txBody>
          <a:bodyPr/>
          <a:lstStyle>
            <a:lvl1pPr>
              <a:defRPr/>
            </a:lvl1pPr>
          </a:lstStyle>
          <a:p>
            <a:pPr>
              <a:defRPr/>
            </a:pPr>
            <a:fld id="{E88C3FC4-0738-419C-AF61-48987028861F}"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463544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9" name="Rectangle 6"/>
          <p:cNvSpPr>
            <a:spLocks noGrp="1" noChangeArrowheads="1"/>
          </p:cNvSpPr>
          <p:nvPr>
            <p:ph type="sldNum" sz="quarter" idx="12"/>
          </p:nvPr>
        </p:nvSpPr>
        <p:spPr>
          <a:ln/>
        </p:spPr>
        <p:txBody>
          <a:bodyPr/>
          <a:lstStyle>
            <a:lvl1pPr>
              <a:defRPr/>
            </a:lvl1pPr>
          </a:lstStyle>
          <a:p>
            <a:pPr>
              <a:defRPr/>
            </a:pPr>
            <a:fld id="{FE8F8F95-212C-48AD-B97C-126C86398167}"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874854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5" name="Rectangle 6"/>
          <p:cNvSpPr>
            <a:spLocks noGrp="1" noChangeArrowheads="1"/>
          </p:cNvSpPr>
          <p:nvPr>
            <p:ph type="sldNum" sz="quarter" idx="12"/>
          </p:nvPr>
        </p:nvSpPr>
        <p:spPr>
          <a:ln/>
        </p:spPr>
        <p:txBody>
          <a:bodyPr/>
          <a:lstStyle>
            <a:lvl1pPr>
              <a:defRPr/>
            </a:lvl1pPr>
          </a:lstStyle>
          <a:p>
            <a:pPr>
              <a:defRPr/>
            </a:pPr>
            <a:fld id="{6E3436D9-583A-475C-BAC7-9CBD3509BA83}"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698474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4" name="Rectangle 6"/>
          <p:cNvSpPr>
            <a:spLocks noGrp="1" noChangeArrowheads="1"/>
          </p:cNvSpPr>
          <p:nvPr>
            <p:ph type="sldNum" sz="quarter" idx="12"/>
          </p:nvPr>
        </p:nvSpPr>
        <p:spPr>
          <a:ln/>
        </p:spPr>
        <p:txBody>
          <a:bodyPr/>
          <a:lstStyle>
            <a:lvl1pPr>
              <a:defRPr/>
            </a:lvl1pPr>
          </a:lstStyle>
          <a:p>
            <a:pPr>
              <a:defRPr/>
            </a:pPr>
            <a:fld id="{C7E1A0A1-D184-45AC-8BE0-7B2D9A084A52}"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493942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7" name="Rectangle 6"/>
          <p:cNvSpPr>
            <a:spLocks noGrp="1" noChangeArrowheads="1"/>
          </p:cNvSpPr>
          <p:nvPr>
            <p:ph type="sldNum" sz="quarter" idx="12"/>
          </p:nvPr>
        </p:nvSpPr>
        <p:spPr>
          <a:ln/>
        </p:spPr>
        <p:txBody>
          <a:bodyPr/>
          <a:lstStyle>
            <a:lvl1pPr>
              <a:defRPr/>
            </a:lvl1pPr>
          </a:lstStyle>
          <a:p>
            <a:pPr>
              <a:defRPr/>
            </a:pPr>
            <a:fld id="{1F1CC07E-199B-4953-9A23-EB4BB32A114F}"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571797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7" name="Rectangle 6"/>
          <p:cNvSpPr>
            <a:spLocks noGrp="1" noChangeArrowheads="1"/>
          </p:cNvSpPr>
          <p:nvPr>
            <p:ph type="sldNum" sz="quarter" idx="12"/>
          </p:nvPr>
        </p:nvSpPr>
        <p:spPr>
          <a:ln/>
        </p:spPr>
        <p:txBody>
          <a:bodyPr/>
          <a:lstStyle>
            <a:lvl1pPr>
              <a:defRPr/>
            </a:lvl1pPr>
          </a:lstStyle>
          <a:p>
            <a:pPr>
              <a:defRPr/>
            </a:pPr>
            <a:fld id="{30425F8D-451D-43B3-AE1E-7EC8164BCE48}"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754688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7FEF8AD0-DACC-4E0B-9C35-73DED274980B}"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3617946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CB0A39F6-E0F1-4196-A1E8-4809EE2B7675}"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2485406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2192000" cy="6858000"/>
            <a:chOff x="0" y="0"/>
            <a:chExt cx="5760" cy="4320"/>
          </a:xfrm>
        </p:grpSpPr>
        <p:grpSp>
          <p:nvGrpSpPr>
            <p:cNvPr id="5" name="Group 3"/>
            <p:cNvGrpSpPr>
              <a:grpSpLocks/>
            </p:cNvGrpSpPr>
            <p:nvPr/>
          </p:nvGrpSpPr>
          <p:grpSpPr bwMode="auto">
            <a:xfrm>
              <a:off x="0" y="0"/>
              <a:ext cx="5760" cy="4320"/>
              <a:chOff x="0" y="0"/>
              <a:chExt cx="5760" cy="4320"/>
            </a:xfrm>
          </p:grpSpPr>
          <p:sp>
            <p:nvSpPr>
              <p:cNvPr id="15" name="Rectangle 4"/>
              <p:cNvSpPr>
                <a:spLocks noChangeArrowheads="1"/>
              </p:cNvSpPr>
              <p:nvPr/>
            </p:nvSpPr>
            <p:spPr bwMode="ltGray">
              <a:xfrm>
                <a:off x="2112" y="0"/>
                <a:ext cx="3648" cy="96"/>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2800" b="1" u="sng">
                  <a:solidFill>
                    <a:srgbClr val="40458C"/>
                  </a:solidFill>
                  <a:cs typeface="Times New Roman" panose="02020603050405020304" pitchFamily="18" charset="0"/>
                </a:endParaRPr>
              </a:p>
            </p:txBody>
          </p:sp>
          <p:grpSp>
            <p:nvGrpSpPr>
              <p:cNvPr id="16" name="Group 5"/>
              <p:cNvGrpSpPr>
                <a:grpSpLocks/>
              </p:cNvGrpSpPr>
              <p:nvPr userDrawn="1"/>
            </p:nvGrpSpPr>
            <p:grpSpPr bwMode="auto">
              <a:xfrm>
                <a:off x="0" y="0"/>
                <a:ext cx="5760" cy="4320"/>
                <a:chOff x="0" y="0"/>
                <a:chExt cx="5760" cy="4320"/>
              </a:xfrm>
            </p:grpSpPr>
            <p:sp>
              <p:nvSpPr>
                <p:cNvPr id="18" name="Line 6"/>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19" name="Line 7"/>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 name="Line 8"/>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1" name="Line 9"/>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2" name="Line 10"/>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3" name="Line 11"/>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4" name="Line 12"/>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5" name="Line 13"/>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6" name="Line 14"/>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7" name="Line 15"/>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8" name="Line 16"/>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9" name="Line 17"/>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30" name="Line 18"/>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31" name="Line 19"/>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32" name="Line 20"/>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33" name="Line 21"/>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34" name="Line 22"/>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35" name="Line 23"/>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36" name="Line 24"/>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37" name="Line 25"/>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38" name="Line 26"/>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39" name="Line 27"/>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40"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41"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42"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43"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44"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45"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46"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47"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48"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49"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50"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51"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52"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53"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54"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55"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56"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57"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58"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59"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60"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61"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62"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63"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64"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65"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66"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67"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68"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grpSp>
          <p:sp>
            <p:nvSpPr>
              <p:cNvPr id="17" name="Line 57"/>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grpSp>
        <p:grpSp>
          <p:nvGrpSpPr>
            <p:cNvPr id="6" name="Group 58"/>
            <p:cNvGrpSpPr>
              <a:grpSpLocks/>
            </p:cNvGrpSpPr>
            <p:nvPr userDrawn="1"/>
          </p:nvGrpSpPr>
          <p:grpSpPr bwMode="auto">
            <a:xfrm>
              <a:off x="3" y="559"/>
              <a:ext cx="4192" cy="1796"/>
              <a:chOff x="3" y="559"/>
              <a:chExt cx="4192" cy="1796"/>
            </a:xfrm>
          </p:grpSpPr>
          <p:sp>
            <p:nvSpPr>
              <p:cNvPr id="11" name="Line 59"/>
              <p:cNvSpPr>
                <a:spLocks noChangeShapeType="1"/>
              </p:cNvSpPr>
              <p:nvPr/>
            </p:nvSpPr>
            <p:spPr bwMode="ltGray">
              <a:xfrm>
                <a:off x="506" y="559"/>
                <a:ext cx="0" cy="1796"/>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12" name="Line 60"/>
              <p:cNvSpPr>
                <a:spLocks noChangeShapeType="1"/>
              </p:cNvSpPr>
              <p:nvPr/>
            </p:nvSpPr>
            <p:spPr bwMode="ltGray">
              <a:xfrm flipH="1" flipV="1">
                <a:off x="3" y="1924"/>
                <a:ext cx="32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13" name="Line 61"/>
              <p:cNvSpPr>
                <a:spLocks noChangeShapeType="1"/>
              </p:cNvSpPr>
              <p:nvPr/>
            </p:nvSpPr>
            <p:spPr bwMode="ltGray">
              <a:xfrm flipH="1" flipV="1">
                <a:off x="384" y="938"/>
                <a:ext cx="38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14" name="Arc 62"/>
              <p:cNvSpPr>
                <a:spLocks/>
              </p:cNvSpPr>
              <p:nvPr/>
            </p:nvSpPr>
            <p:spPr bwMode="ltGray">
              <a:xfrm rot="16200000" flipH="1">
                <a:off x="426" y="860"/>
                <a:ext cx="156" cy="157"/>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grpSp>
        <p:grpSp>
          <p:nvGrpSpPr>
            <p:cNvPr id="7" name="Group 63"/>
            <p:cNvGrpSpPr>
              <a:grpSpLocks/>
            </p:cNvGrpSpPr>
            <p:nvPr userDrawn="1"/>
          </p:nvGrpSpPr>
          <p:grpSpPr bwMode="auto">
            <a:xfrm>
              <a:off x="1480" y="1952"/>
              <a:ext cx="3808" cy="1812"/>
              <a:chOff x="1480" y="1952"/>
              <a:chExt cx="3808" cy="1812"/>
            </a:xfrm>
          </p:grpSpPr>
          <p:sp>
            <p:nvSpPr>
              <p:cNvPr id="8" name="Line 64"/>
              <p:cNvSpPr>
                <a:spLocks noChangeShapeType="1"/>
              </p:cNvSpPr>
              <p:nvPr/>
            </p:nvSpPr>
            <p:spPr bwMode="ltGray">
              <a:xfrm flipV="1">
                <a:off x="1480" y="3442"/>
                <a:ext cx="38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9" name="Line 65"/>
              <p:cNvSpPr>
                <a:spLocks noChangeShapeType="1"/>
              </p:cNvSpPr>
              <p:nvPr/>
            </p:nvSpPr>
            <p:spPr bwMode="ltGray">
              <a:xfrm flipH="1">
                <a:off x="5172" y="1952"/>
                <a:ext cx="0" cy="181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10" name="Arc 66"/>
              <p:cNvSpPr>
                <a:spLocks/>
              </p:cNvSpPr>
              <p:nvPr/>
            </p:nvSpPr>
            <p:spPr bwMode="ltGray">
              <a:xfrm rot="5400000">
                <a:off x="5097" y="3346"/>
                <a:ext cx="156" cy="157"/>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grpSp>
      </p:grpSp>
      <p:sp>
        <p:nvSpPr>
          <p:cNvPr id="9283" name="Rectangle 67"/>
          <p:cNvSpPr>
            <a:spLocks noGrp="1" noChangeArrowheads="1"/>
          </p:cNvSpPr>
          <p:nvPr>
            <p:ph type="ctrTitle"/>
          </p:nvPr>
        </p:nvSpPr>
        <p:spPr>
          <a:xfrm>
            <a:off x="1320800" y="1752600"/>
            <a:ext cx="10363200" cy="1143000"/>
          </a:xfrm>
        </p:spPr>
        <p:txBody>
          <a:bodyPr/>
          <a:lstStyle>
            <a:lvl1pPr>
              <a:defRPr/>
            </a:lvl1pPr>
          </a:lstStyle>
          <a:p>
            <a:pPr lvl="0"/>
            <a:r>
              <a:rPr lang="en-US" noProof="0"/>
              <a:t>Click to edit Master title style</a:t>
            </a:r>
          </a:p>
        </p:txBody>
      </p:sp>
      <p:sp>
        <p:nvSpPr>
          <p:cNvPr id="9284" name="Rectangle 68" descr="Rectangle: Click to edit Master text styles&#10;Second level&#10;Third level&#10;Fourth level&#10;Fifth level"/>
          <p:cNvSpPr>
            <a:spLocks noGrp="1" noChangeArrowheads="1"/>
          </p:cNvSpPr>
          <p:nvPr>
            <p:ph type="subTitle" idx="1"/>
          </p:nvPr>
        </p:nvSpPr>
        <p:spPr>
          <a:xfrm>
            <a:off x="1320800" y="3309938"/>
            <a:ext cx="8534400" cy="1752600"/>
          </a:xfrm>
        </p:spPr>
        <p:txBody>
          <a:bodyPr/>
          <a:lstStyle>
            <a:lvl1pPr marL="0" indent="0">
              <a:buFont typeface="Wingdings" pitchFamily="2" charset="2"/>
              <a:buNone/>
              <a:defRPr/>
            </a:lvl1pPr>
          </a:lstStyle>
          <a:p>
            <a:pPr lvl="0"/>
            <a:r>
              <a:rPr lang="en-US" noProof="0"/>
              <a:t>Click to edit Master subtitle style</a:t>
            </a:r>
          </a:p>
        </p:txBody>
      </p:sp>
      <p:sp>
        <p:nvSpPr>
          <p:cNvPr id="69" name="Rectangle 69"/>
          <p:cNvSpPr>
            <a:spLocks noGrp="1" noChangeArrowheads="1"/>
          </p:cNvSpPr>
          <p:nvPr>
            <p:ph type="dt" sz="quarter" idx="10"/>
          </p:nvPr>
        </p:nvSpPr>
        <p:spPr/>
        <p:txBody>
          <a:bodyPr/>
          <a:lstStyle>
            <a:lvl1pPr>
              <a:defRPr>
                <a:cs typeface="Arial" charset="0"/>
              </a:defRPr>
            </a:lvl1pPr>
          </a:lstStyle>
          <a:p>
            <a:pPr>
              <a:defRPr/>
            </a:pPr>
            <a:endParaRPr lang="en-US"/>
          </a:p>
        </p:txBody>
      </p:sp>
      <p:sp>
        <p:nvSpPr>
          <p:cNvPr id="70" name="Rectangle 70"/>
          <p:cNvSpPr>
            <a:spLocks noGrp="1" noChangeArrowheads="1"/>
          </p:cNvSpPr>
          <p:nvPr>
            <p:ph type="ftr" sz="quarter" idx="11"/>
          </p:nvPr>
        </p:nvSpPr>
        <p:spPr/>
        <p:txBody>
          <a:bodyPr/>
          <a:lstStyle>
            <a:lvl1pPr algn="l">
              <a:defRPr>
                <a:cs typeface="Arial" charset="0"/>
              </a:defRPr>
            </a:lvl1pPr>
          </a:lstStyle>
          <a:p>
            <a:pPr>
              <a:defRPr/>
            </a:pPr>
            <a:r>
              <a:rPr lang="en-US" dirty="0"/>
              <a:t>Jawdat Abu Taha</a:t>
            </a:r>
          </a:p>
        </p:txBody>
      </p:sp>
      <p:sp>
        <p:nvSpPr>
          <p:cNvPr id="71" name="Rectangle 71"/>
          <p:cNvSpPr>
            <a:spLocks noGrp="1" noChangeArrowheads="1"/>
          </p:cNvSpPr>
          <p:nvPr>
            <p:ph type="sldNum" sz="quarter" idx="12"/>
          </p:nvPr>
        </p:nvSpPr>
        <p:spPr/>
        <p:txBody>
          <a:bodyPr/>
          <a:lstStyle>
            <a:lvl1pPr>
              <a:defRPr smtClean="0">
                <a:cs typeface="Arial" pitchFamily="34" charset="0"/>
              </a:defRPr>
            </a:lvl1pPr>
          </a:lstStyle>
          <a:p>
            <a:pPr>
              <a:defRPr/>
            </a:pPr>
            <a:fld id="{C18F4CE5-0DBD-4367-B2C1-69EFBB8AFFD5}" type="slidenum">
              <a:rPr lang="en-US" altLang="en-US"/>
              <a:pPr>
                <a:defRPr/>
              </a:pPr>
              <a:t>‹#›</a:t>
            </a:fld>
            <a:endParaRPr lang="en-US" altLang="en-US"/>
          </a:p>
        </p:txBody>
      </p:sp>
    </p:spTree>
    <p:extLst>
      <p:ext uri="{BB962C8B-B14F-4D97-AF65-F5344CB8AC3E}">
        <p14:creationId xmlns:p14="http://schemas.microsoft.com/office/powerpoint/2010/main" val="14913714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0BBBC493-A687-4A5F-A4C1-EE0C90DBCDBA}" type="slidenum">
              <a:rPr lang="en-US" altLang="en-US"/>
              <a:pPr>
                <a:defRPr/>
              </a:pPr>
              <a:t>‹#›</a:t>
            </a:fld>
            <a:endParaRPr lang="en-US" altLang="en-US"/>
          </a:p>
        </p:txBody>
      </p:sp>
    </p:spTree>
    <p:extLst>
      <p:ext uri="{BB962C8B-B14F-4D97-AF65-F5344CB8AC3E}">
        <p14:creationId xmlns:p14="http://schemas.microsoft.com/office/powerpoint/2010/main" val="401981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2E6CA782-BD64-4BFE-8880-A99664F18C2A}" type="slidenum">
              <a:rPr lang="en-US" altLang="en-US"/>
              <a:pPr>
                <a:defRPr/>
              </a:pPr>
              <a:t>‹#›</a:t>
            </a:fld>
            <a:endParaRPr lang="en-US" altLang="en-US"/>
          </a:p>
        </p:txBody>
      </p:sp>
    </p:spTree>
    <p:extLst>
      <p:ext uri="{BB962C8B-B14F-4D97-AF65-F5344CB8AC3E}">
        <p14:creationId xmlns:p14="http://schemas.microsoft.com/office/powerpoint/2010/main" val="4055368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17600" y="19050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00800" y="19050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91F2F53D-F049-45E3-BD0E-06708B0BEC10}" type="slidenum">
              <a:rPr lang="en-US" altLang="en-US"/>
              <a:pPr>
                <a:defRPr/>
              </a:pPr>
              <a:t>‹#›</a:t>
            </a:fld>
            <a:endParaRPr lang="en-US" altLang="en-US"/>
          </a:p>
        </p:txBody>
      </p:sp>
    </p:spTree>
    <p:extLst>
      <p:ext uri="{BB962C8B-B14F-4D97-AF65-F5344CB8AC3E}">
        <p14:creationId xmlns:p14="http://schemas.microsoft.com/office/powerpoint/2010/main" val="2794681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cs typeface="Arial" charset="0"/>
              </a:defRPr>
            </a:lvl1pPr>
          </a:lstStyle>
          <a:p>
            <a:pPr>
              <a:defRPr/>
            </a:pPr>
            <a:endParaRPr lang="en-US"/>
          </a:p>
        </p:txBody>
      </p:sp>
      <p:sp>
        <p:nvSpPr>
          <p:cNvPr id="8" name="Footer Placeholder 7"/>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9" name="Slide Number Placeholder 8"/>
          <p:cNvSpPr>
            <a:spLocks noGrp="1"/>
          </p:cNvSpPr>
          <p:nvPr>
            <p:ph type="sldNum" sz="quarter" idx="12"/>
          </p:nvPr>
        </p:nvSpPr>
        <p:spPr/>
        <p:txBody>
          <a:bodyPr/>
          <a:lstStyle>
            <a:lvl1pPr>
              <a:defRPr smtClean="0">
                <a:cs typeface="Arial" pitchFamily="34" charset="0"/>
              </a:defRPr>
            </a:lvl1pPr>
          </a:lstStyle>
          <a:p>
            <a:pPr>
              <a:defRPr/>
            </a:pPr>
            <a:fld id="{29487761-10E1-4C88-A13C-9B9C2CE3D7FB}" type="slidenum">
              <a:rPr lang="en-US" altLang="en-US"/>
              <a:pPr>
                <a:defRPr/>
              </a:pPr>
              <a:t>‹#›</a:t>
            </a:fld>
            <a:endParaRPr lang="en-US" altLang="en-US"/>
          </a:p>
        </p:txBody>
      </p:sp>
    </p:spTree>
    <p:extLst>
      <p:ext uri="{BB962C8B-B14F-4D97-AF65-F5344CB8AC3E}">
        <p14:creationId xmlns:p14="http://schemas.microsoft.com/office/powerpoint/2010/main" val="38967864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cs typeface="Arial" charset="0"/>
              </a:defRPr>
            </a:lvl1pPr>
          </a:lstStyle>
          <a:p>
            <a:pPr>
              <a:defRPr/>
            </a:pPr>
            <a:endParaRPr lang="en-US"/>
          </a:p>
        </p:txBody>
      </p:sp>
      <p:sp>
        <p:nvSpPr>
          <p:cNvPr id="4" name="Footer Placeholder 3"/>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5" name="Slide Number Placeholder 4"/>
          <p:cNvSpPr>
            <a:spLocks noGrp="1"/>
          </p:cNvSpPr>
          <p:nvPr>
            <p:ph type="sldNum" sz="quarter" idx="12"/>
          </p:nvPr>
        </p:nvSpPr>
        <p:spPr/>
        <p:txBody>
          <a:bodyPr/>
          <a:lstStyle>
            <a:lvl1pPr>
              <a:defRPr smtClean="0">
                <a:cs typeface="Arial" pitchFamily="34" charset="0"/>
              </a:defRPr>
            </a:lvl1pPr>
          </a:lstStyle>
          <a:p>
            <a:pPr>
              <a:defRPr/>
            </a:pPr>
            <a:fld id="{DD0A2118-7CDA-40E8-BC58-03F40DA3CB6F}" type="slidenum">
              <a:rPr lang="en-US" altLang="en-US"/>
              <a:pPr>
                <a:defRPr/>
              </a:pPr>
              <a:t>‹#›</a:t>
            </a:fld>
            <a:endParaRPr lang="en-US" altLang="en-US"/>
          </a:p>
        </p:txBody>
      </p:sp>
    </p:spTree>
    <p:extLst>
      <p:ext uri="{BB962C8B-B14F-4D97-AF65-F5344CB8AC3E}">
        <p14:creationId xmlns:p14="http://schemas.microsoft.com/office/powerpoint/2010/main" val="34428380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cs typeface="Arial" charset="0"/>
              </a:defRPr>
            </a:lvl1pPr>
          </a:lstStyle>
          <a:p>
            <a:pPr>
              <a:defRPr/>
            </a:pPr>
            <a:endParaRPr lang="en-US"/>
          </a:p>
        </p:txBody>
      </p:sp>
      <p:sp>
        <p:nvSpPr>
          <p:cNvPr id="3" name="Footer Placeholder 2"/>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4" name="Slide Number Placeholder 3"/>
          <p:cNvSpPr>
            <a:spLocks noGrp="1"/>
          </p:cNvSpPr>
          <p:nvPr>
            <p:ph type="sldNum" sz="quarter" idx="12"/>
          </p:nvPr>
        </p:nvSpPr>
        <p:spPr/>
        <p:txBody>
          <a:bodyPr/>
          <a:lstStyle>
            <a:lvl1pPr>
              <a:defRPr smtClean="0">
                <a:cs typeface="Arial" pitchFamily="34" charset="0"/>
              </a:defRPr>
            </a:lvl1pPr>
          </a:lstStyle>
          <a:p>
            <a:pPr>
              <a:defRPr/>
            </a:pPr>
            <a:fld id="{78A8A7AF-715C-4594-BE7C-A261216F47C9}" type="slidenum">
              <a:rPr lang="en-US" altLang="en-US"/>
              <a:pPr>
                <a:defRPr/>
              </a:pPr>
              <a:t>‹#›</a:t>
            </a:fld>
            <a:endParaRPr lang="en-US" altLang="en-US"/>
          </a:p>
        </p:txBody>
      </p:sp>
    </p:spTree>
    <p:extLst>
      <p:ext uri="{BB962C8B-B14F-4D97-AF65-F5344CB8AC3E}">
        <p14:creationId xmlns:p14="http://schemas.microsoft.com/office/powerpoint/2010/main" val="6352353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52333CB3-D6C0-412F-A8EB-D83C4A381AEB}" type="slidenum">
              <a:rPr lang="en-US" altLang="en-US"/>
              <a:pPr>
                <a:defRPr/>
              </a:pPr>
              <a:t>‹#›</a:t>
            </a:fld>
            <a:endParaRPr lang="en-US" altLang="en-US"/>
          </a:p>
        </p:txBody>
      </p:sp>
    </p:spTree>
    <p:extLst>
      <p:ext uri="{BB962C8B-B14F-4D97-AF65-F5344CB8AC3E}">
        <p14:creationId xmlns:p14="http://schemas.microsoft.com/office/powerpoint/2010/main" val="3746359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A05D3C18-0F29-42E7-9FEF-573114B96DDB}" type="slidenum">
              <a:rPr lang="en-US" altLang="en-US"/>
              <a:pPr>
                <a:defRPr/>
              </a:pPr>
              <a:t>‹#›</a:t>
            </a:fld>
            <a:endParaRPr lang="en-US" altLang="en-US"/>
          </a:p>
        </p:txBody>
      </p:sp>
    </p:spTree>
    <p:extLst>
      <p:ext uri="{BB962C8B-B14F-4D97-AF65-F5344CB8AC3E}">
        <p14:creationId xmlns:p14="http://schemas.microsoft.com/office/powerpoint/2010/main" val="34696158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4697B27E-A8D2-49D4-9E93-27AEF530E8EF}" type="slidenum">
              <a:rPr lang="en-US" altLang="en-US"/>
              <a:pPr>
                <a:defRPr/>
              </a:pPr>
              <a:t>‹#›</a:t>
            </a:fld>
            <a:endParaRPr lang="en-US" altLang="en-US"/>
          </a:p>
        </p:txBody>
      </p:sp>
    </p:spTree>
    <p:extLst>
      <p:ext uri="{BB962C8B-B14F-4D97-AF65-F5344CB8AC3E}">
        <p14:creationId xmlns:p14="http://schemas.microsoft.com/office/powerpoint/2010/main" val="8946155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00" y="304800"/>
            <a:ext cx="26670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304800"/>
            <a:ext cx="7797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A372E8AA-46D1-4942-9549-76E8E9BACA76}" type="slidenum">
              <a:rPr lang="en-US" altLang="en-US"/>
              <a:pPr>
                <a:defRPr/>
              </a:pPr>
              <a:t>‹#›</a:t>
            </a:fld>
            <a:endParaRPr lang="en-US" altLang="en-US"/>
          </a:p>
        </p:txBody>
      </p:sp>
    </p:spTree>
    <p:extLst>
      <p:ext uri="{BB962C8B-B14F-4D97-AF65-F5344CB8AC3E}">
        <p14:creationId xmlns:p14="http://schemas.microsoft.com/office/powerpoint/2010/main" val="11377688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600201"/>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5225"/>
            <a:ext cx="2844800" cy="476250"/>
          </a:xfrm>
        </p:spPr>
        <p:txBody>
          <a:bodyPr/>
          <a:lstStyle>
            <a:lvl1pPr>
              <a:defRPr>
                <a:solidFill>
                  <a:srgbClr val="000000"/>
                </a:solidFill>
                <a:cs typeface="Arial" charset="0"/>
              </a:defRPr>
            </a:lvl1pPr>
          </a:lstStyle>
          <a:p>
            <a:pPr>
              <a:defRPr/>
            </a:pPr>
            <a:endParaRPr lang="en-US"/>
          </a:p>
        </p:txBody>
      </p:sp>
      <p:sp>
        <p:nvSpPr>
          <p:cNvPr id="6" name="Footer Placeholder 5"/>
          <p:cNvSpPr>
            <a:spLocks noGrp="1"/>
          </p:cNvSpPr>
          <p:nvPr>
            <p:ph type="ftr" sz="quarter" idx="11"/>
          </p:nvPr>
        </p:nvSpPr>
        <p:spPr>
          <a:xfrm>
            <a:off x="4165600" y="6245225"/>
            <a:ext cx="3860800" cy="476250"/>
          </a:xfrm>
        </p:spPr>
        <p:txBody>
          <a:bodyPr/>
          <a:lstStyle>
            <a:lvl1pPr algn="l">
              <a:defRPr>
                <a:solidFill>
                  <a:srgbClr val="000000"/>
                </a:solidFill>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a:xfrm>
            <a:off x="8737600" y="6245225"/>
            <a:ext cx="2844800" cy="476250"/>
          </a:xfrm>
        </p:spPr>
        <p:txBody>
          <a:bodyPr/>
          <a:lstStyle>
            <a:lvl1pPr>
              <a:defRPr smtClean="0">
                <a:solidFill>
                  <a:srgbClr val="000000"/>
                </a:solidFill>
                <a:cs typeface="Arial" pitchFamily="34" charset="0"/>
              </a:defRPr>
            </a:lvl1pPr>
          </a:lstStyle>
          <a:p>
            <a:pPr>
              <a:defRPr/>
            </a:pPr>
            <a:fld id="{1FEF4E36-B70C-4541-92CE-6FB7A8329270}" type="slidenum">
              <a:rPr lang="en-US" altLang="en-US"/>
              <a:pPr>
                <a:defRPr/>
              </a:pPr>
              <a:t>‹#›</a:t>
            </a:fld>
            <a:endParaRPr lang="en-US" altLang="en-US"/>
          </a:p>
        </p:txBody>
      </p:sp>
    </p:spTree>
    <p:extLst>
      <p:ext uri="{BB962C8B-B14F-4D97-AF65-F5344CB8AC3E}">
        <p14:creationId xmlns:p14="http://schemas.microsoft.com/office/powerpoint/2010/main" val="25411168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1"/>
            <a:ext cx="10972800" cy="4525963"/>
          </a:xfrm>
        </p:spPr>
        <p:txBody>
          <a:bodyPr/>
          <a:lstStyle/>
          <a:p>
            <a:pPr lvl="0"/>
            <a:endParaRPr lang="en-US" noProof="0"/>
          </a:p>
        </p:txBody>
      </p:sp>
      <p:sp>
        <p:nvSpPr>
          <p:cNvPr id="4" name="Date Placeholder 3"/>
          <p:cNvSpPr>
            <a:spLocks noGrp="1"/>
          </p:cNvSpPr>
          <p:nvPr>
            <p:ph type="dt" sz="half" idx="10"/>
          </p:nvPr>
        </p:nvSpPr>
        <p:spPr>
          <a:xfrm>
            <a:off x="609600" y="6245225"/>
            <a:ext cx="2844800" cy="476250"/>
          </a:xfrm>
        </p:spPr>
        <p:txBody>
          <a:bodyPr/>
          <a:lstStyle>
            <a:lvl1pPr>
              <a:defRPr>
                <a:solidFill>
                  <a:srgbClr val="000000"/>
                </a:solidFill>
                <a:cs typeface="Arial" charset="0"/>
              </a:defRPr>
            </a:lvl1pPr>
          </a:lstStyle>
          <a:p>
            <a:pPr>
              <a:defRPr/>
            </a:pPr>
            <a:endParaRPr lang="en-US"/>
          </a:p>
        </p:txBody>
      </p:sp>
      <p:sp>
        <p:nvSpPr>
          <p:cNvPr id="5" name="Footer Placeholder 4"/>
          <p:cNvSpPr>
            <a:spLocks noGrp="1"/>
          </p:cNvSpPr>
          <p:nvPr>
            <p:ph type="ftr" sz="quarter" idx="11"/>
          </p:nvPr>
        </p:nvSpPr>
        <p:spPr>
          <a:xfrm>
            <a:off x="4165600" y="6245225"/>
            <a:ext cx="3860800" cy="476250"/>
          </a:xfrm>
        </p:spPr>
        <p:txBody>
          <a:bodyPr/>
          <a:lstStyle>
            <a:lvl1pPr algn="l">
              <a:defRPr>
                <a:solidFill>
                  <a:srgbClr val="000000"/>
                </a:solidFill>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a:xfrm>
            <a:off x="8737600" y="6245225"/>
            <a:ext cx="2844800" cy="476250"/>
          </a:xfrm>
        </p:spPr>
        <p:txBody>
          <a:bodyPr/>
          <a:lstStyle>
            <a:lvl1pPr>
              <a:defRPr smtClean="0">
                <a:solidFill>
                  <a:srgbClr val="000000"/>
                </a:solidFill>
                <a:cs typeface="Arial" pitchFamily="34" charset="0"/>
              </a:defRPr>
            </a:lvl1pPr>
          </a:lstStyle>
          <a:p>
            <a:pPr>
              <a:defRPr/>
            </a:pPr>
            <a:fld id="{176E5F8A-79F0-4F4F-A6DB-48AE607CA2F2}" type="slidenum">
              <a:rPr lang="en-US" altLang="en-US"/>
              <a:pPr>
                <a:defRPr/>
              </a:pPr>
              <a:t>‹#›</a:t>
            </a:fld>
            <a:endParaRPr lang="en-US" altLang="en-US"/>
          </a:p>
        </p:txBody>
      </p:sp>
    </p:spTree>
    <p:extLst>
      <p:ext uri="{BB962C8B-B14F-4D97-AF65-F5344CB8AC3E}">
        <p14:creationId xmlns:p14="http://schemas.microsoft.com/office/powerpoint/2010/main" val="24956427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18267" y="354014"/>
            <a:ext cx="7721600" cy="1057275"/>
          </a:xfrm>
        </p:spPr>
        <p:txBody>
          <a:bodyPr/>
          <a:lstStyle/>
          <a:p>
            <a:r>
              <a:rPr lang="en-US"/>
              <a:t>Click to edit Master title style</a:t>
            </a:r>
          </a:p>
        </p:txBody>
      </p:sp>
      <p:sp>
        <p:nvSpPr>
          <p:cNvPr id="3" name="Text Placeholder 2"/>
          <p:cNvSpPr>
            <a:spLocks noGrp="1"/>
          </p:cNvSpPr>
          <p:nvPr>
            <p:ph type="body" sz="half" idx="1"/>
          </p:nvPr>
        </p:nvSpPr>
        <p:spPr>
          <a:xfrm>
            <a:off x="508000"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38334"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4519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a:t>Haga clic para modificar el estilo de texto del patrón</a:t>
            </a:r>
          </a:p>
          <a:p>
            <a:pPr lvl="1"/>
            <a:r>
              <a:rPr lang="es-ES" altLang="en-US"/>
              <a:t>Segundo nivel</a:t>
            </a:r>
          </a:p>
          <a:p>
            <a:pPr lvl="2"/>
            <a:r>
              <a:rPr lang="es-ES" altLang="en-US"/>
              <a:t>Tercer nivel</a:t>
            </a:r>
          </a:p>
          <a:p>
            <a:pPr lvl="3"/>
            <a:r>
              <a:rPr lang="es-ES" altLang="en-US"/>
              <a:t>Cuarto nivel</a:t>
            </a:r>
          </a:p>
          <a:p>
            <a:pPr lvl="4"/>
            <a:r>
              <a:rPr lang="es-ES" altLang="en-US"/>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r>
              <a:rPr lang="es-ES" dirty="0">
                <a:solidFill>
                  <a:srgbClr val="000000"/>
                </a:solidFill>
              </a:rPr>
              <a:t>Jawdat Abu Taha</a:t>
            </a: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D50EB5A0-4CF3-47D0-8DA3-6CCF688E3377}" type="slidenum">
              <a:rPr lang="es-ES" altLang="en-US">
                <a:solidFill>
                  <a:srgbClr val="000000"/>
                </a:solidFill>
                <a:latin typeface="Arial"/>
              </a:rPr>
              <a:pPr>
                <a:defRPr/>
              </a:pPr>
              <a:t>‹#›</a:t>
            </a:fld>
            <a:endParaRPr lang="es-ES" altLang="en-US">
              <a:solidFill>
                <a:srgbClr val="000000"/>
              </a:solidFill>
              <a:latin typeface="Arial"/>
            </a:endParaRPr>
          </a:p>
        </p:txBody>
      </p:sp>
    </p:spTree>
    <p:extLst>
      <p:ext uri="{BB962C8B-B14F-4D97-AF65-F5344CB8AC3E}">
        <p14:creationId xmlns:p14="http://schemas.microsoft.com/office/powerpoint/2010/main" val="2451194557"/>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12192000" cy="6858000"/>
            <a:chOff x="0" y="0"/>
            <a:chExt cx="5760" cy="4320"/>
          </a:xfrm>
        </p:grpSpPr>
        <p:grpSp>
          <p:nvGrpSpPr>
            <p:cNvPr id="2056" name="Group 3"/>
            <p:cNvGrpSpPr>
              <a:grpSpLocks/>
            </p:cNvGrpSpPr>
            <p:nvPr/>
          </p:nvGrpSpPr>
          <p:grpSpPr bwMode="auto">
            <a:xfrm>
              <a:off x="0" y="0"/>
              <a:ext cx="5760" cy="4320"/>
              <a:chOff x="0" y="0"/>
              <a:chExt cx="5760" cy="4320"/>
            </a:xfrm>
          </p:grpSpPr>
          <p:grpSp>
            <p:nvGrpSpPr>
              <p:cNvPr id="2063" name="Group 4"/>
              <p:cNvGrpSpPr>
                <a:grpSpLocks/>
              </p:cNvGrpSpPr>
              <p:nvPr/>
            </p:nvGrpSpPr>
            <p:grpSpPr bwMode="auto">
              <a:xfrm>
                <a:off x="0" y="192"/>
                <a:ext cx="5760" cy="4032"/>
                <a:chOff x="0" y="192"/>
                <a:chExt cx="5760" cy="4032"/>
              </a:xfrm>
            </p:grpSpPr>
            <p:sp>
              <p:nvSpPr>
                <p:cNvPr id="2094" name="Line 5"/>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95" name="Line 6"/>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96" name="Line 7"/>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97" name="Line 8"/>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98" name="Line 9"/>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99" name="Line 10"/>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100" name="Line 11"/>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101" name="Line 12"/>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102" name="Line 13"/>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103" name="Line 14"/>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104" name="Line 15"/>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105" name="Line 16"/>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106" name="Line 17"/>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107" name="Line 18"/>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108" name="Line 19"/>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109" name="Line 20"/>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110" name="Line 21"/>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111" name="Line 22"/>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112" name="Line 23"/>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113" name="Line 24"/>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114" name="Line 25"/>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115" name="Line 26"/>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grpSp>
          <p:grpSp>
            <p:nvGrpSpPr>
              <p:cNvPr id="2064" name="Group 27"/>
              <p:cNvGrpSpPr>
                <a:grpSpLocks/>
              </p:cNvGrpSpPr>
              <p:nvPr/>
            </p:nvGrpSpPr>
            <p:grpSpPr bwMode="auto">
              <a:xfrm>
                <a:off x="192" y="0"/>
                <a:ext cx="5376" cy="4320"/>
                <a:chOff x="192" y="0"/>
                <a:chExt cx="5376" cy="4320"/>
              </a:xfrm>
            </p:grpSpPr>
            <p:sp>
              <p:nvSpPr>
                <p:cNvPr id="2065"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66"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67"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68"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69"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70"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71"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72"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73"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74"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75"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76"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77"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78"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79"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80"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81"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82"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83"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84"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85"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86"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87"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88"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89"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90"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91"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92"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93"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grpSp>
        </p:grpSp>
        <p:sp>
          <p:nvSpPr>
            <p:cNvPr id="2057" name="Rectangle 57" descr="60%"/>
            <p:cNvSpPr>
              <a:spLocks noChangeArrowheads="1"/>
            </p:cNvSpPr>
            <p:nvPr/>
          </p:nvSpPr>
          <p:spPr bwMode="ltGray">
            <a:xfrm>
              <a:off x="2112" y="0"/>
              <a:ext cx="3648" cy="96"/>
            </a:xfrm>
            <a:prstGeom prst="rect">
              <a:avLst/>
            </a:prstGeom>
            <a:pattFill prst="pct60">
              <a:fgClr>
                <a:schemeClr val="folHlink"/>
              </a:fgClr>
              <a:bgClr>
                <a:schemeClr val="bg1"/>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2800" b="1" u="sng">
                <a:solidFill>
                  <a:srgbClr val="40458C"/>
                </a:solidFill>
                <a:cs typeface="Times New Roman" panose="02020603050405020304" pitchFamily="18" charset="0"/>
              </a:endParaRPr>
            </a:p>
          </p:txBody>
        </p:sp>
        <p:sp>
          <p:nvSpPr>
            <p:cNvPr id="2058" name="Line 58"/>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grpSp>
          <p:nvGrpSpPr>
            <p:cNvPr id="2059" name="Group 59"/>
            <p:cNvGrpSpPr>
              <a:grpSpLocks/>
            </p:cNvGrpSpPr>
            <p:nvPr/>
          </p:nvGrpSpPr>
          <p:grpSpPr bwMode="auto">
            <a:xfrm>
              <a:off x="261" y="892"/>
              <a:ext cx="1124" cy="1464"/>
              <a:chOff x="96" y="916"/>
              <a:chExt cx="2208" cy="2876"/>
            </a:xfrm>
          </p:grpSpPr>
          <p:sp>
            <p:nvSpPr>
              <p:cNvPr id="2060" name="Line 60"/>
              <p:cNvSpPr>
                <a:spLocks noChangeShapeType="1"/>
              </p:cNvSpPr>
              <p:nvPr/>
            </p:nvSpPr>
            <p:spPr bwMode="ltGray">
              <a:xfrm flipH="1">
                <a:off x="96" y="1037"/>
                <a:ext cx="22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61" name="Line 61"/>
              <p:cNvSpPr>
                <a:spLocks noChangeShapeType="1"/>
              </p:cNvSpPr>
              <p:nvPr/>
            </p:nvSpPr>
            <p:spPr bwMode="ltGray">
              <a:xfrm>
                <a:off x="336" y="920"/>
                <a:ext cx="0" cy="287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sp>
            <p:nvSpPr>
              <p:cNvPr id="2062" name="Arc 62"/>
              <p:cNvSpPr>
                <a:spLocks/>
              </p:cNvSpPr>
              <p:nvPr/>
            </p:nvSpPr>
            <p:spPr bwMode="ltGray">
              <a:xfrm flipH="1">
                <a:off x="217" y="916"/>
                <a:ext cx="239" cy="239"/>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40458C"/>
                  </a:solidFill>
                  <a:latin typeface="Arial" pitchFamily="34" charset="0"/>
                  <a:cs typeface="Arial" pitchFamily="34" charset="0"/>
                </a:endParaRPr>
              </a:p>
            </p:txBody>
          </p:sp>
        </p:grpSp>
      </p:grpSp>
      <p:sp>
        <p:nvSpPr>
          <p:cNvPr id="2051" name="Rectangle 63"/>
          <p:cNvSpPr>
            <a:spLocks noGrp="1" noChangeArrowheads="1"/>
          </p:cNvSpPr>
          <p:nvPr>
            <p:ph type="title"/>
          </p:nvPr>
        </p:nvSpPr>
        <p:spPr bwMode="auto">
          <a:xfrm>
            <a:off x="812800" y="3048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2" name="Rectangle 64" descr="Rectangle: Click to edit Master text styles&#10;Second level&#10;Third level&#10;Fourth level&#10;Fifth level"/>
          <p:cNvSpPr>
            <a:spLocks noGrp="1" noChangeArrowheads="1"/>
          </p:cNvSpPr>
          <p:nvPr>
            <p:ph type="body" idx="1"/>
          </p:nvPr>
        </p:nvSpPr>
        <p:spPr bwMode="auto">
          <a:xfrm>
            <a:off x="1117600" y="19050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257" name="Rectangle 65"/>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sz="1400" b="0" u="none">
                <a:solidFill>
                  <a:srgbClr val="40458C"/>
                </a:solidFill>
                <a:latin typeface="+mn-lt"/>
                <a:cs typeface="Times New Roman"/>
              </a:defRPr>
            </a:lvl1pPr>
          </a:lstStyle>
          <a:p>
            <a:pPr>
              <a:defRPr/>
            </a:pPr>
            <a:endParaRPr lang="en-US"/>
          </a:p>
        </p:txBody>
      </p:sp>
      <p:sp>
        <p:nvSpPr>
          <p:cNvPr id="8258" name="Rectangle 66"/>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b="0" u="none">
                <a:solidFill>
                  <a:srgbClr val="40458C"/>
                </a:solidFill>
                <a:latin typeface="+mn-lt"/>
                <a:cs typeface="Times New Roman"/>
              </a:defRPr>
            </a:lvl1pPr>
          </a:lstStyle>
          <a:p>
            <a:pPr>
              <a:defRPr/>
            </a:pPr>
            <a:r>
              <a:rPr lang="en-US" dirty="0"/>
              <a:t>Jawdat Abu Taha</a:t>
            </a:r>
          </a:p>
        </p:txBody>
      </p:sp>
      <p:sp>
        <p:nvSpPr>
          <p:cNvPr id="8259" name="Rectangle 67"/>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smtClean="0">
                <a:solidFill>
                  <a:srgbClr val="40458C"/>
                </a:solidFill>
                <a:latin typeface="Tahoma" pitchFamily="34" charset="0"/>
                <a:cs typeface="Times New Roman" pitchFamily="18" charset="0"/>
              </a:defRPr>
            </a:lvl1pPr>
          </a:lstStyle>
          <a:p>
            <a:pPr>
              <a:defRPr/>
            </a:pPr>
            <a:fld id="{EFB9D454-4B25-4F14-A18B-B89370775433}" type="slidenum">
              <a:rPr lang="en-US" altLang="en-US"/>
              <a:pPr>
                <a:defRPr/>
              </a:pPr>
              <a:t>‹#›</a:t>
            </a:fld>
            <a:endParaRPr lang="en-US" altLang="en-US"/>
          </a:p>
        </p:txBody>
      </p:sp>
    </p:spTree>
    <p:extLst>
      <p:ext uri="{BB962C8B-B14F-4D97-AF65-F5344CB8AC3E}">
        <p14:creationId xmlns:p14="http://schemas.microsoft.com/office/powerpoint/2010/main" val="1959084704"/>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cs typeface="Times New Roman" pitchFamily="18" charset="0"/>
        </a:defRPr>
      </a:lvl2pPr>
      <a:lvl3pPr algn="l" rtl="0" eaLnBrk="0" fontAlgn="base" hangingPunct="0">
        <a:spcBef>
          <a:spcPct val="0"/>
        </a:spcBef>
        <a:spcAft>
          <a:spcPct val="0"/>
        </a:spcAft>
        <a:defRPr sz="4400">
          <a:solidFill>
            <a:schemeClr val="tx2"/>
          </a:solidFill>
          <a:latin typeface="Tahoma" pitchFamily="34" charset="0"/>
          <a:cs typeface="Times New Roman" pitchFamily="18" charset="0"/>
        </a:defRPr>
      </a:lvl3pPr>
      <a:lvl4pPr algn="l" rtl="0" eaLnBrk="0" fontAlgn="base" hangingPunct="0">
        <a:spcBef>
          <a:spcPct val="0"/>
        </a:spcBef>
        <a:spcAft>
          <a:spcPct val="0"/>
        </a:spcAft>
        <a:defRPr sz="4400">
          <a:solidFill>
            <a:schemeClr val="tx2"/>
          </a:solidFill>
          <a:latin typeface="Tahoma" pitchFamily="34" charset="0"/>
          <a:cs typeface="Times New Roman" pitchFamily="18" charset="0"/>
        </a:defRPr>
      </a:lvl4pPr>
      <a:lvl5pPr algn="l" rtl="0" eaLnBrk="0" fontAlgn="base" hangingPunct="0">
        <a:spcBef>
          <a:spcPct val="0"/>
        </a:spcBef>
        <a:spcAft>
          <a:spcPct val="0"/>
        </a:spcAft>
        <a:defRPr sz="4400">
          <a:solidFill>
            <a:schemeClr val="tx2"/>
          </a:solidFill>
          <a:latin typeface="Tahoma" pitchFamily="34" charset="0"/>
          <a:cs typeface="Times New Roman" pitchFamily="18" charset="0"/>
        </a:defRPr>
      </a:lvl5pPr>
      <a:lvl6pPr marL="457200" algn="l" rtl="0" fontAlgn="base">
        <a:spcBef>
          <a:spcPct val="0"/>
        </a:spcBef>
        <a:spcAft>
          <a:spcPct val="0"/>
        </a:spcAft>
        <a:defRPr sz="4400">
          <a:solidFill>
            <a:schemeClr val="tx2"/>
          </a:solidFill>
          <a:latin typeface="Tahoma" pitchFamily="34" charset="0"/>
          <a:cs typeface="Times New Roman" pitchFamily="18" charset="0"/>
        </a:defRPr>
      </a:lvl6pPr>
      <a:lvl7pPr marL="914400" algn="l" rtl="0" fontAlgn="base">
        <a:spcBef>
          <a:spcPct val="0"/>
        </a:spcBef>
        <a:spcAft>
          <a:spcPct val="0"/>
        </a:spcAft>
        <a:defRPr sz="4400">
          <a:solidFill>
            <a:schemeClr val="tx2"/>
          </a:solidFill>
          <a:latin typeface="Tahoma" pitchFamily="34" charset="0"/>
          <a:cs typeface="Times New Roman" pitchFamily="18" charset="0"/>
        </a:defRPr>
      </a:lvl7pPr>
      <a:lvl8pPr marL="1371600" algn="l" rtl="0" fontAlgn="base">
        <a:spcBef>
          <a:spcPct val="0"/>
        </a:spcBef>
        <a:spcAft>
          <a:spcPct val="0"/>
        </a:spcAft>
        <a:defRPr sz="4400">
          <a:solidFill>
            <a:schemeClr val="tx2"/>
          </a:solidFill>
          <a:latin typeface="Tahoma" pitchFamily="34" charset="0"/>
          <a:cs typeface="Times New Roman" pitchFamily="18" charset="0"/>
        </a:defRPr>
      </a:lvl8pPr>
      <a:lvl9pPr marL="1828800" algn="l" rtl="0" fontAlgn="base">
        <a:spcBef>
          <a:spcPct val="0"/>
        </a:spcBef>
        <a:spcAft>
          <a:spcPct val="0"/>
        </a:spcAft>
        <a:defRPr sz="4400">
          <a:solidFill>
            <a:schemeClr val="tx2"/>
          </a:solidFill>
          <a:latin typeface="Tahoma" pitchFamily="34"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SzPct val="110000"/>
        <a:buFont typeface="Wingdings" pitchFamily="2" charset="2"/>
        <a:buBlip>
          <a:blip r:embed="rId16"/>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60000"/>
        <a:buFont typeface="Wingdings"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hlink"/>
        </a:buClr>
        <a:buSzPct val="95000"/>
        <a:buFont typeface="Wingdings" pitchFamily="2" charset="2"/>
        <a:buChar char="w"/>
        <a:defRPr sz="2400">
          <a:solidFill>
            <a:schemeClr val="tx1"/>
          </a:solidFill>
          <a:latin typeface="+mn-lt"/>
          <a:cs typeface="+mn-cs"/>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74" name="Rectangle 26"/>
          <p:cNvSpPr>
            <a:spLocks noGrp="1" noChangeArrowheads="1"/>
          </p:cNvSpPr>
          <p:nvPr>
            <p:ph type="ctrTitle"/>
          </p:nvPr>
        </p:nvSpPr>
        <p:spPr>
          <a:xfrm>
            <a:off x="4891349" y="1834226"/>
            <a:ext cx="6368054" cy="2089150"/>
          </a:xfrm>
        </p:spPr>
        <p:txBody>
          <a:bodyPr/>
          <a:lstStyle/>
          <a:p>
            <a:pPr eaLnBrk="1" fontAlgn="auto" hangingPunct="1">
              <a:spcBef>
                <a:spcPts val="580"/>
              </a:spcBef>
              <a:spcAft>
                <a:spcPts val="0"/>
              </a:spcAft>
              <a:defRPr/>
            </a:pPr>
            <a:r>
              <a:rPr lang="en-US" sz="4000" b="1" kern="1200" dirty="0">
                <a:solidFill>
                  <a:schemeClr val="tx1"/>
                </a:solidFill>
                <a:latin typeface="Franklin Gothic Book"/>
              </a:rPr>
              <a:t>Unit 36: </a:t>
            </a:r>
            <a:r>
              <a:rPr lang="en-US" sz="4000" dirty="0">
                <a:solidFill>
                  <a:srgbClr val="0070C0"/>
                </a:solidFill>
                <a:latin typeface="Times New Roman" panose="02020603050405020304" pitchFamily="18" charset="0"/>
              </a:rPr>
              <a:t>Heat and Temperature</a:t>
            </a:r>
            <a:r>
              <a:rPr lang="en-US" sz="4000" b="1" kern="1200" dirty="0">
                <a:solidFill>
                  <a:schemeClr val="tx1"/>
                </a:solidFill>
                <a:latin typeface="Franklin Gothic Book"/>
              </a:rPr>
              <a:t/>
            </a:r>
            <a:br>
              <a:rPr lang="en-US" sz="4000" b="1" kern="1200" dirty="0">
                <a:solidFill>
                  <a:schemeClr val="tx1"/>
                </a:solidFill>
                <a:latin typeface="Franklin Gothic Book"/>
              </a:rPr>
            </a:br>
            <a:r>
              <a:rPr lang="en-US" sz="2400" b="1" kern="1200" dirty="0">
                <a:solidFill>
                  <a:srgbClr val="C00000"/>
                </a:solidFill>
                <a:latin typeface="Perpetua"/>
                <a:ea typeface="+mn-ea"/>
                <a:cs typeface="+mn-cs"/>
              </a:rPr>
              <a:t>Prof. </a:t>
            </a:r>
            <a:r>
              <a:rPr lang="en-US" sz="2400" b="1" kern="1200">
                <a:solidFill>
                  <a:srgbClr val="C00000"/>
                </a:solidFill>
                <a:latin typeface="Perpetua"/>
                <a:ea typeface="+mn-ea"/>
                <a:cs typeface="+mn-cs"/>
              </a:rPr>
              <a:t>Fady El-Nahal</a:t>
            </a:r>
            <a:r>
              <a:rPr lang="en-US" sz="2400" b="1" kern="1200" dirty="0">
                <a:solidFill>
                  <a:srgbClr val="7030A0"/>
                </a:solidFill>
                <a:latin typeface="Perpetua"/>
                <a:ea typeface="+mn-ea"/>
                <a:cs typeface="+mn-cs"/>
              </a:rPr>
              <a:t/>
            </a:r>
            <a:br>
              <a:rPr lang="en-US" sz="2400" b="1" kern="1200" dirty="0">
                <a:solidFill>
                  <a:srgbClr val="7030A0"/>
                </a:solidFill>
                <a:latin typeface="Perpetua"/>
                <a:ea typeface="+mn-ea"/>
                <a:cs typeface="+mn-cs"/>
              </a:rPr>
            </a:br>
            <a:r>
              <a:rPr lang="en-US" sz="2400" b="1" kern="1200" dirty="0">
                <a:solidFill>
                  <a:srgbClr val="C00000"/>
                </a:solidFill>
                <a:effectLst>
                  <a:outerShdw blurRad="38100" dist="38100" dir="2700000" algn="tl">
                    <a:srgbClr val="000000">
                      <a:alpha val="43137"/>
                    </a:srgbClr>
                  </a:outerShdw>
                </a:effectLst>
                <a:latin typeface="Perpetua"/>
                <a:ea typeface="+mn-ea"/>
                <a:cs typeface="+mn-cs"/>
              </a:rPr>
              <a:t>Technical English</a:t>
            </a:r>
            <a:br>
              <a:rPr lang="en-US" sz="2400" b="1" kern="1200" dirty="0">
                <a:solidFill>
                  <a:srgbClr val="C00000"/>
                </a:solidFill>
                <a:effectLst>
                  <a:outerShdw blurRad="38100" dist="38100" dir="2700000" algn="tl">
                    <a:srgbClr val="000000">
                      <a:alpha val="43137"/>
                    </a:srgbClr>
                  </a:outerShdw>
                </a:effectLst>
                <a:latin typeface="Perpetua"/>
                <a:ea typeface="+mn-ea"/>
                <a:cs typeface="+mn-cs"/>
              </a:rPr>
            </a:br>
            <a:r>
              <a:rPr lang="en-US" sz="2400" b="1" kern="1200" dirty="0">
                <a:solidFill>
                  <a:schemeClr val="tx1"/>
                </a:solidFill>
                <a:latin typeface="Perpetua"/>
                <a:ea typeface="+mn-ea"/>
                <a:cs typeface="+mn-cs"/>
              </a:rPr>
              <a:t>Islamic University of Gaza</a:t>
            </a:r>
            <a:r>
              <a:rPr lang="en-US" sz="2400" b="1" kern="1200" dirty="0">
                <a:solidFill>
                  <a:srgbClr val="00B050"/>
                </a:solidFill>
                <a:latin typeface="Perpetua"/>
                <a:ea typeface="+mn-ea"/>
                <a:cs typeface="+mn-cs"/>
              </a:rPr>
              <a:t/>
            </a:r>
            <a:br>
              <a:rPr lang="en-US" sz="2400" b="1" kern="1200" dirty="0">
                <a:solidFill>
                  <a:srgbClr val="00B050"/>
                </a:solidFill>
                <a:latin typeface="Perpetua"/>
                <a:ea typeface="+mn-ea"/>
                <a:cs typeface="+mn-cs"/>
              </a:rPr>
            </a:br>
            <a:r>
              <a:rPr lang="en-US" sz="2400" b="1" kern="1200" dirty="0">
                <a:solidFill>
                  <a:schemeClr val="tx1"/>
                </a:solidFill>
                <a:latin typeface="Perpetua"/>
                <a:ea typeface="+mn-ea"/>
                <a:cs typeface="+mn-cs"/>
              </a:rPr>
              <a:t>2020-2021</a:t>
            </a:r>
            <a:r>
              <a:rPr lang="en-US" sz="2400" kern="1200" dirty="0">
                <a:solidFill>
                  <a:srgbClr val="855D5D">
                    <a:lumMod val="75000"/>
                  </a:srgbClr>
                </a:solidFill>
                <a:latin typeface="Perpetua"/>
                <a:ea typeface="+mn-ea"/>
                <a:cs typeface="+mn-cs"/>
              </a:rPr>
              <a:t/>
            </a:r>
            <a:br>
              <a:rPr lang="en-US" sz="2400" kern="1200" dirty="0">
                <a:solidFill>
                  <a:srgbClr val="855D5D">
                    <a:lumMod val="75000"/>
                  </a:srgbClr>
                </a:solidFill>
                <a:latin typeface="Perpetua"/>
                <a:ea typeface="+mn-ea"/>
                <a:cs typeface="+mn-cs"/>
              </a:rPr>
            </a:br>
            <a:endParaRPr lang="es-ES" b="1" dirty="0">
              <a:solidFill>
                <a:schemeClr val="tx1"/>
              </a:solidFill>
            </a:endParaRPr>
          </a:p>
        </p:txBody>
      </p:sp>
      <p:sp>
        <p:nvSpPr>
          <p:cNvPr id="3" name="Slide Number Placeholder 2"/>
          <p:cNvSpPr>
            <a:spLocks noGrp="1"/>
          </p:cNvSpPr>
          <p:nvPr>
            <p:ph type="sldNum" sz="quarter" idx="12"/>
          </p:nvPr>
        </p:nvSpPr>
        <p:spPr/>
        <p:txBody>
          <a:bodyPr/>
          <a:lstStyle/>
          <a:p>
            <a:pPr>
              <a:defRPr/>
            </a:pPr>
            <a:fld id="{A3266261-1BC7-45BE-9B95-A1936EDF9D3B}" type="slidenum">
              <a:rPr lang="es-ES" altLang="en-US" smtClean="0">
                <a:solidFill>
                  <a:srgbClr val="000000"/>
                </a:solidFill>
              </a:rPr>
              <a:pPr>
                <a:defRPr/>
              </a:pPr>
              <a:t>1</a:t>
            </a:fld>
            <a:endParaRPr lang="es-ES" altLang="en-US">
              <a:solidFill>
                <a:srgbClr val="000000"/>
              </a:solidFill>
            </a:endParaRPr>
          </a:p>
        </p:txBody>
      </p:sp>
    </p:spTree>
    <p:extLst>
      <p:ext uri="{BB962C8B-B14F-4D97-AF65-F5344CB8AC3E}">
        <p14:creationId xmlns:p14="http://schemas.microsoft.com/office/powerpoint/2010/main" val="285451029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900752" y="404813"/>
            <a:ext cx="9321161" cy="1143000"/>
          </a:xfrm>
        </p:spPr>
        <p:style>
          <a:lnRef idx="2">
            <a:schemeClr val="accent1"/>
          </a:lnRef>
          <a:fillRef idx="1">
            <a:schemeClr val="lt1"/>
          </a:fillRef>
          <a:effectRef idx="0">
            <a:schemeClr val="accent1"/>
          </a:effectRef>
          <a:fontRef idx="minor">
            <a:schemeClr val="dk1"/>
          </a:fontRef>
        </p:style>
        <p:txBody>
          <a:bodyPr/>
          <a:lstStyle/>
          <a:p>
            <a:pPr eaLnBrk="1" hangingPunct="1"/>
            <a:r>
              <a:rPr lang="es-UY" altLang="en-US" dirty="0">
                <a:solidFill>
                  <a:srgbClr val="FF0000"/>
                </a:solidFill>
              </a:rPr>
              <a:t>Content</a:t>
            </a:r>
            <a:endParaRPr lang="es-ES" altLang="en-US" dirty="0">
              <a:solidFill>
                <a:srgbClr val="FF0000"/>
              </a:solidFill>
            </a:endParaRPr>
          </a:p>
        </p:txBody>
      </p:sp>
      <p:sp>
        <p:nvSpPr>
          <p:cNvPr id="54275" name="Rectangle 3" descr="Rectangle: Click to edit Master text styles&#10;Second level&#10;Third level&#10;Fourth level&#10;Fifth level"/>
          <p:cNvSpPr>
            <a:spLocks noGrp="1" noChangeArrowheads="1"/>
          </p:cNvSpPr>
          <p:nvPr>
            <p:ph idx="1"/>
          </p:nvPr>
        </p:nvSpPr>
        <p:spPr>
          <a:xfrm>
            <a:off x="1132764" y="2209800"/>
            <a:ext cx="9211386" cy="2743201"/>
          </a:xfrm>
          <a:ln/>
        </p:spPr>
        <p:style>
          <a:lnRef idx="2">
            <a:schemeClr val="dk1"/>
          </a:lnRef>
          <a:fillRef idx="1">
            <a:schemeClr val="lt1"/>
          </a:fillRef>
          <a:effectRef idx="0">
            <a:schemeClr val="dk1"/>
          </a:effectRef>
          <a:fontRef idx="minor">
            <a:schemeClr val="dk1"/>
          </a:fontRef>
        </p:style>
        <p:txBody>
          <a:bodyPr/>
          <a:lstStyle/>
          <a:p>
            <a:pPr marL="514350" indent="-514350" algn="just" rtl="0" eaLnBrk="1" fontAlgn="auto" hangingPunct="1">
              <a:spcBef>
                <a:spcPts val="580"/>
              </a:spcBef>
              <a:spcAft>
                <a:spcPts val="0"/>
              </a:spcAft>
              <a:buClr>
                <a:srgbClr val="D34817"/>
              </a:buClr>
              <a:buSzPct val="85000"/>
              <a:buFont typeface="+mj-lt"/>
              <a:buAutoNum type="alphaUcPeriod"/>
              <a:defRPr/>
            </a:pPr>
            <a:r>
              <a:rPr lang="en-US" sz="4000" kern="1200" dirty="0">
                <a:solidFill>
                  <a:prstClr val="black"/>
                </a:solidFill>
                <a:latin typeface="Times New Roman" pitchFamily="18" charset="0"/>
              </a:rPr>
              <a:t>Changes of temperature and state</a:t>
            </a:r>
          </a:p>
          <a:p>
            <a:pPr marL="514350" indent="-514350" algn="just" rtl="0" eaLnBrk="1" fontAlgn="auto" hangingPunct="1">
              <a:spcBef>
                <a:spcPts val="580"/>
              </a:spcBef>
              <a:spcAft>
                <a:spcPts val="0"/>
              </a:spcAft>
              <a:buClr>
                <a:srgbClr val="D34817"/>
              </a:buClr>
              <a:buSzPct val="85000"/>
              <a:buFont typeface="+mj-lt"/>
              <a:buAutoNum type="alphaUcPeriod"/>
              <a:defRPr/>
            </a:pPr>
            <a:r>
              <a:rPr lang="en-US" sz="4000" kern="1200" dirty="0">
                <a:solidFill>
                  <a:prstClr val="black"/>
                </a:solidFill>
                <a:latin typeface="Times New Roman" pitchFamily="18" charset="0"/>
              </a:rPr>
              <a:t>Heat Transfer</a:t>
            </a:r>
          </a:p>
        </p:txBody>
      </p:sp>
      <p:sp>
        <p:nvSpPr>
          <p:cNvPr id="3" name="Slide Number Placeholder 2"/>
          <p:cNvSpPr>
            <a:spLocks noGrp="1"/>
          </p:cNvSpPr>
          <p:nvPr>
            <p:ph type="sldNum" sz="quarter" idx="12"/>
          </p:nvPr>
        </p:nvSpPr>
        <p:spPr/>
        <p:txBody>
          <a:bodyPr/>
          <a:lstStyle/>
          <a:p>
            <a:pPr>
              <a:defRPr/>
            </a:pPr>
            <a:fld id="{0BBBC493-A687-4A5F-A4C1-EE0C90DBCDBA}" type="slidenum">
              <a:rPr lang="en-US" altLang="en-US"/>
              <a:pPr>
                <a:defRPr/>
              </a:pPr>
              <a:t>2</a:t>
            </a:fld>
            <a:endParaRPr lang="en-US" altLang="en-US"/>
          </a:p>
        </p:txBody>
      </p:sp>
    </p:spTree>
    <p:extLst>
      <p:ext uri="{BB962C8B-B14F-4D97-AF65-F5344CB8AC3E}">
        <p14:creationId xmlns:p14="http://schemas.microsoft.com/office/powerpoint/2010/main" val="337092881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0626" y="205172"/>
            <a:ext cx="10363200" cy="640989"/>
          </a:xfrm>
        </p:spPr>
        <p:style>
          <a:lnRef idx="2">
            <a:schemeClr val="accent1"/>
          </a:lnRef>
          <a:fillRef idx="1">
            <a:schemeClr val="lt1"/>
          </a:fillRef>
          <a:effectRef idx="0">
            <a:schemeClr val="accent1"/>
          </a:effectRef>
          <a:fontRef idx="minor">
            <a:schemeClr val="dk1"/>
          </a:fontRef>
        </p:style>
        <p:txBody>
          <a:bodyPr/>
          <a:lstStyle/>
          <a:p>
            <a:pPr marL="514350" indent="-514350" algn="ctr" rtl="0" eaLnBrk="1" fontAlgn="auto" hangingPunct="1">
              <a:spcBef>
                <a:spcPts val="580"/>
              </a:spcBef>
              <a:spcAft>
                <a:spcPts val="0"/>
              </a:spcAft>
              <a:buClr>
                <a:srgbClr val="D34817"/>
              </a:buClr>
              <a:buSzPct val="85000"/>
              <a:buFont typeface="+mj-lt"/>
              <a:buAutoNum type="alphaUcPeriod"/>
              <a:defRPr/>
            </a:pPr>
            <a:r>
              <a:rPr lang="en-US" sz="3600" dirty="0">
                <a:solidFill>
                  <a:srgbClr val="C00000"/>
                </a:solidFill>
                <a:latin typeface="Times New Roman" pitchFamily="18" charset="0"/>
              </a:rPr>
              <a:t>Changes of temperature and state</a:t>
            </a:r>
          </a:p>
        </p:txBody>
      </p:sp>
      <p:sp>
        <p:nvSpPr>
          <p:cNvPr id="3" name="Content Placeholder 2"/>
          <p:cNvSpPr>
            <a:spLocks noGrp="1"/>
          </p:cNvSpPr>
          <p:nvPr>
            <p:ph idx="1"/>
          </p:nvPr>
        </p:nvSpPr>
        <p:spPr>
          <a:xfrm>
            <a:off x="914400" y="2042732"/>
            <a:ext cx="10740787" cy="3921340"/>
          </a:xfrm>
        </p:spPr>
        <p:style>
          <a:lnRef idx="2">
            <a:schemeClr val="accent2"/>
          </a:lnRef>
          <a:fillRef idx="1">
            <a:schemeClr val="lt1"/>
          </a:fillRef>
          <a:effectRef idx="0">
            <a:schemeClr val="accent2"/>
          </a:effectRef>
          <a:fontRef idx="minor">
            <a:schemeClr val="dk1"/>
          </a:fontRef>
        </p:style>
        <p:txBody>
          <a:bodyPr/>
          <a:lstStyle/>
          <a:p>
            <a:pPr marL="0" indent="0" algn="just" rtl="0">
              <a:buNone/>
            </a:pPr>
            <a:r>
              <a:rPr lang="en-US" sz="3200" dirty="0">
                <a:latin typeface="Times New Roman" panose="02020603050405020304" pitchFamily="18" charset="0"/>
                <a:cs typeface="Times New Roman" panose="02020603050405020304" pitchFamily="18" charset="0"/>
              </a:rPr>
              <a:t>As you know, temperature is measure in degree Celsius (°C). But heat is energy so it’s measured in Joules. To calculate the amount of energy needed to raise the temperature of a substance, you need to know the mass of the substance being heated, and also the specific heat capacity – in other words, the amount of energy, in Joules, required to raise the temperature of one kilogram of the substance by one degree Celsius.</a:t>
            </a:r>
          </a:p>
          <a:p>
            <a:pPr marL="0" indent="0" algn="just" rtl="0">
              <a:buNone/>
            </a:pPr>
            <a:r>
              <a:rPr lang="en-US" sz="3200" dirty="0">
                <a:latin typeface="Times New Roman" panose="02020603050405020304" pitchFamily="18" charset="0"/>
                <a:cs typeface="Times New Roman" panose="02020603050405020304" pitchFamily="18" charset="0"/>
              </a:rPr>
              <a:t> </a:t>
            </a:r>
          </a:p>
        </p:txBody>
      </p:sp>
      <p:sp>
        <p:nvSpPr>
          <p:cNvPr id="4" name="TextBox 3"/>
          <p:cNvSpPr txBox="1"/>
          <p:nvPr/>
        </p:nvSpPr>
        <p:spPr>
          <a:xfrm>
            <a:off x="750626" y="1005840"/>
            <a:ext cx="10904561"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en-US" sz="2400" dirty="0"/>
              <a:t>The two extracts below are from a basic technical training course for the customer service staff of a manufacturer of heating boilers</a:t>
            </a:r>
          </a:p>
        </p:txBody>
      </p:sp>
      <p:sp>
        <p:nvSpPr>
          <p:cNvPr id="6" name="Slide Number Placeholder 5"/>
          <p:cNvSpPr>
            <a:spLocks noGrp="1"/>
          </p:cNvSpPr>
          <p:nvPr>
            <p:ph type="sldNum" sz="quarter" idx="12"/>
          </p:nvPr>
        </p:nvSpPr>
        <p:spPr/>
        <p:txBody>
          <a:bodyPr/>
          <a:lstStyle/>
          <a:p>
            <a:pPr>
              <a:defRPr/>
            </a:pPr>
            <a:fld id="{0BBBC493-A687-4A5F-A4C1-EE0C90DBCDBA}" type="slidenum">
              <a:rPr lang="en-US" altLang="en-US" smtClean="0"/>
              <a:pPr>
                <a:defRPr/>
              </a:pPr>
              <a:t>3</a:t>
            </a:fld>
            <a:endParaRPr lang="en-US" altLang="en-US"/>
          </a:p>
        </p:txBody>
      </p:sp>
    </p:spTree>
    <p:extLst>
      <p:ext uri="{BB962C8B-B14F-4D97-AF65-F5344CB8AC3E}">
        <p14:creationId xmlns:p14="http://schemas.microsoft.com/office/powerpoint/2010/main" val="303898134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12799" y="368490"/>
            <a:ext cx="10363200" cy="825309"/>
          </a:xfrm>
        </p:spPr>
        <p:style>
          <a:lnRef idx="2">
            <a:schemeClr val="accent1"/>
          </a:lnRef>
          <a:fillRef idx="1">
            <a:schemeClr val="lt1"/>
          </a:fillRef>
          <a:effectRef idx="0">
            <a:schemeClr val="accent1"/>
          </a:effectRef>
          <a:fontRef idx="minor">
            <a:schemeClr val="dk1"/>
          </a:fontRef>
        </p:style>
        <p:txBody>
          <a:bodyPr/>
          <a:lstStyle/>
          <a:p>
            <a:pPr marL="514350" indent="-514350" algn="ctr" rtl="0" eaLnBrk="1" fontAlgn="auto" hangingPunct="1">
              <a:spcBef>
                <a:spcPts val="580"/>
              </a:spcBef>
              <a:spcAft>
                <a:spcPts val="0"/>
              </a:spcAft>
              <a:buClr>
                <a:srgbClr val="D34817"/>
              </a:buClr>
              <a:buSzPct val="85000"/>
              <a:buFont typeface="+mj-lt"/>
              <a:buAutoNum type="alphaUcPeriod"/>
              <a:defRPr/>
            </a:pPr>
            <a:r>
              <a:rPr lang="en-US" sz="3600" dirty="0">
                <a:solidFill>
                  <a:srgbClr val="C00000"/>
                </a:solidFill>
                <a:latin typeface="Times New Roman" pitchFamily="18" charset="0"/>
              </a:rPr>
              <a:t>Changes of temperature and state</a:t>
            </a:r>
          </a:p>
        </p:txBody>
      </p:sp>
      <p:sp>
        <p:nvSpPr>
          <p:cNvPr id="3" name="Content Placeholder 2"/>
          <p:cNvSpPr>
            <a:spLocks noGrp="1"/>
          </p:cNvSpPr>
          <p:nvPr>
            <p:ph idx="1"/>
          </p:nvPr>
        </p:nvSpPr>
        <p:spPr>
          <a:xfrm>
            <a:off x="900753" y="1701800"/>
            <a:ext cx="10754436" cy="3962400"/>
          </a:xfrm>
        </p:spPr>
        <p:style>
          <a:lnRef idx="2">
            <a:schemeClr val="accent2"/>
          </a:lnRef>
          <a:fillRef idx="1">
            <a:schemeClr val="lt1"/>
          </a:fillRef>
          <a:effectRef idx="0">
            <a:schemeClr val="accent2"/>
          </a:effectRef>
          <a:fontRef idx="minor">
            <a:schemeClr val="dk1"/>
          </a:fontRef>
        </p:style>
        <p:txBody>
          <a:bodyPr/>
          <a:lstStyle/>
          <a:p>
            <a:pPr marL="44450" indent="0" algn="just" rtl="0">
              <a:buNone/>
            </a:pPr>
            <a:r>
              <a:rPr lang="en-US" sz="2900" dirty="0"/>
              <a:t>What happens when substances change state? Well, heat energy is needed to make a sold melt and become a liquid. It’s also needed to turn liquid into </a:t>
            </a:r>
            <a:r>
              <a:rPr lang="en-US" sz="2900" dirty="0" err="1"/>
              <a:t>vapour</a:t>
            </a:r>
            <a:r>
              <a:rPr lang="en-US" sz="2900" dirty="0"/>
              <a:t> – it takes energy to make a liquid boil, so that it evaporates for vaporized and becomes a gas. That’s because melting and evaporation are endothermic processes. That means they take in heat energy- they  need to absorb heat from a heat source, such as a flame. And it’s the opposite when a substance cools. </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4</a:t>
            </a:fld>
            <a:endParaRPr lang="en-US" altLang="en-US"/>
          </a:p>
        </p:txBody>
      </p:sp>
    </p:spTree>
    <p:extLst>
      <p:ext uri="{BB962C8B-B14F-4D97-AF65-F5344CB8AC3E}">
        <p14:creationId xmlns:p14="http://schemas.microsoft.com/office/powerpoint/2010/main" val="162096441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28049" y="450376"/>
            <a:ext cx="10363200" cy="494393"/>
          </a:xfrm>
        </p:spPr>
        <p:style>
          <a:lnRef idx="2">
            <a:schemeClr val="accent1"/>
          </a:lnRef>
          <a:fillRef idx="1">
            <a:schemeClr val="lt1"/>
          </a:fillRef>
          <a:effectRef idx="0">
            <a:schemeClr val="accent1"/>
          </a:effectRef>
          <a:fontRef idx="minor">
            <a:schemeClr val="dk1"/>
          </a:fontRef>
        </p:style>
        <p:txBody>
          <a:bodyPr/>
          <a:lstStyle/>
          <a:p>
            <a:pPr marL="514350" indent="-514350" algn="ctr" rtl="0" eaLnBrk="1" fontAlgn="auto" hangingPunct="1">
              <a:spcBef>
                <a:spcPts val="580"/>
              </a:spcBef>
              <a:spcAft>
                <a:spcPts val="0"/>
              </a:spcAft>
              <a:buClr>
                <a:srgbClr val="D34817"/>
              </a:buClr>
              <a:buSzPct val="85000"/>
              <a:buFont typeface="+mj-lt"/>
              <a:buAutoNum type="alphaUcPeriod"/>
              <a:defRPr/>
            </a:pPr>
            <a:r>
              <a:rPr lang="en-US" sz="3600" dirty="0">
                <a:solidFill>
                  <a:srgbClr val="C00000"/>
                </a:solidFill>
                <a:latin typeface="Times New Roman" pitchFamily="18" charset="0"/>
              </a:rPr>
              <a:t>Changes of temperature and state</a:t>
            </a:r>
          </a:p>
        </p:txBody>
      </p:sp>
      <p:sp>
        <p:nvSpPr>
          <p:cNvPr id="3" name="Content Placeholder 2"/>
          <p:cNvSpPr>
            <a:spLocks noGrp="1"/>
          </p:cNvSpPr>
          <p:nvPr>
            <p:ph idx="1"/>
          </p:nvPr>
        </p:nvSpPr>
        <p:spPr>
          <a:xfrm>
            <a:off x="1050878" y="1705969"/>
            <a:ext cx="10467832" cy="2845347"/>
          </a:xfrm>
        </p:spPr>
        <p:style>
          <a:lnRef idx="2">
            <a:schemeClr val="accent2"/>
          </a:lnRef>
          <a:fillRef idx="1">
            <a:schemeClr val="lt1"/>
          </a:fillRef>
          <a:effectRef idx="0">
            <a:schemeClr val="accent2"/>
          </a:effectRef>
          <a:fontRef idx="minor">
            <a:schemeClr val="dk1"/>
          </a:fontRef>
        </p:style>
        <p:txBody>
          <a:bodyPr/>
          <a:lstStyle/>
          <a:p>
            <a:pPr marL="44450" indent="0" algn="just" rtl="0">
              <a:buNone/>
            </a:pPr>
            <a:r>
              <a:rPr lang="en-US" sz="2900" dirty="0"/>
              <a:t>As a gas condense to become a liquid, or as a liquid solidifies to become a solid, the process is exothermic- heat  is emitted. The amount of energy absorbed or emitted while a substance change state, in Joules per kilogram, is called latent heat. During melting it’s called latent heat of fusion, and during vaporizing it’s called latent heat of  vaporization.</a:t>
            </a:r>
          </a:p>
        </p:txBody>
      </p:sp>
      <p:sp>
        <p:nvSpPr>
          <p:cNvPr id="5" name="مربع نص 4"/>
          <p:cNvSpPr txBox="1"/>
          <p:nvPr/>
        </p:nvSpPr>
        <p:spPr>
          <a:xfrm>
            <a:off x="736979" y="5275868"/>
            <a:ext cx="10986448" cy="70788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dirty="0">
                <a:solidFill>
                  <a:prstClr val="black"/>
                </a:solidFill>
              </a:rPr>
              <a:t>Note: See Appendix III on page 100 for other units of temperature, and Appendix  VII on page 109 for notes on </a:t>
            </a:r>
            <a:r>
              <a:rPr lang="en-US" sz="2000" dirty="0" err="1">
                <a:solidFill>
                  <a:prstClr val="black"/>
                </a:solidFill>
              </a:rPr>
              <a:t>vapour</a:t>
            </a:r>
            <a:r>
              <a:rPr lang="en-US" sz="2000" dirty="0">
                <a:solidFill>
                  <a:prstClr val="black"/>
                </a:solidFill>
              </a:rPr>
              <a:t> and steam.</a:t>
            </a:r>
          </a:p>
        </p:txBody>
      </p:sp>
      <p:sp>
        <p:nvSpPr>
          <p:cNvPr id="2" name="TextBox 1"/>
          <p:cNvSpPr txBox="1"/>
          <p:nvPr/>
        </p:nvSpPr>
        <p:spPr>
          <a:xfrm>
            <a:off x="3867462" y="4181985"/>
            <a:ext cx="1572418" cy="369332"/>
          </a:xfrm>
          <a:prstGeom prst="rect">
            <a:avLst/>
          </a:prstGeom>
        </p:spPr>
        <p:style>
          <a:lnRef idx="2">
            <a:schemeClr val="accent2"/>
          </a:lnRef>
          <a:fillRef idx="1">
            <a:schemeClr val="lt1"/>
          </a:fillRef>
          <a:effectRef idx="0">
            <a:schemeClr val="accent2"/>
          </a:effectRef>
          <a:fontRef idx="minor">
            <a:schemeClr val="dk1"/>
          </a:fontRef>
        </p:style>
        <p:txBody>
          <a:bodyPr wrap="none" rtlCol="1">
            <a:spAutoFit/>
          </a:bodyPr>
          <a:lstStyle/>
          <a:p>
            <a:r>
              <a:rPr lang="en-US" dirty="0"/>
              <a:t>Latent: </a:t>
            </a:r>
            <a:r>
              <a:rPr lang="ar-SA" dirty="0"/>
              <a:t>الكامنة</a:t>
            </a:r>
          </a:p>
        </p:txBody>
      </p:sp>
      <p:sp>
        <p:nvSpPr>
          <p:cNvPr id="7" name="Slide Number Placeholder 6"/>
          <p:cNvSpPr>
            <a:spLocks noGrp="1"/>
          </p:cNvSpPr>
          <p:nvPr>
            <p:ph type="sldNum" sz="quarter" idx="12"/>
          </p:nvPr>
        </p:nvSpPr>
        <p:spPr/>
        <p:txBody>
          <a:bodyPr/>
          <a:lstStyle/>
          <a:p>
            <a:pPr>
              <a:defRPr/>
            </a:pPr>
            <a:fld id="{0BBBC493-A687-4A5F-A4C1-EE0C90DBCDBA}" type="slidenum">
              <a:rPr lang="en-US" altLang="en-US" smtClean="0"/>
              <a:pPr>
                <a:defRPr/>
              </a:pPr>
              <a:t>5</a:t>
            </a:fld>
            <a:endParaRPr lang="en-US" altLang="en-US"/>
          </a:p>
        </p:txBody>
      </p:sp>
    </p:spTree>
    <p:extLst>
      <p:ext uri="{BB962C8B-B14F-4D97-AF65-F5344CB8AC3E}">
        <p14:creationId xmlns:p14="http://schemas.microsoft.com/office/powerpoint/2010/main" val="404248878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 y="2001953"/>
            <a:ext cx="6635396" cy="4368867"/>
          </a:xfrm>
        </p:spPr>
        <p:style>
          <a:lnRef idx="2">
            <a:schemeClr val="accent1"/>
          </a:lnRef>
          <a:fillRef idx="1">
            <a:schemeClr val="lt1"/>
          </a:fillRef>
          <a:effectRef idx="0">
            <a:schemeClr val="accent1"/>
          </a:effectRef>
          <a:fontRef idx="minor">
            <a:schemeClr val="dk1"/>
          </a:fontRef>
        </p:style>
        <p:txBody>
          <a:bodyPr/>
          <a:lstStyle/>
          <a:p>
            <a:pPr marL="0" indent="0" algn="just" rtl="0">
              <a:buNone/>
            </a:pPr>
            <a:r>
              <a:rPr lang="en-US" sz="2800" dirty="0">
                <a:latin typeface="Times New Roman" panose="02020603050405020304" pitchFamily="18" charset="0"/>
                <a:cs typeface="Times New Roman" panose="02020603050405020304" pitchFamily="18" charset="0"/>
              </a:rPr>
              <a:t>To help understand heat transfer, homes provide everyday examples. The heating systems in homes often have electric convector heaters. These heat the air and make it circulate, so that  it moves in a circle-first rising, then cooling and sinking before rising again. This is called convection, where warm gas or liquid moves around and dissipates heat, transferring it to the rest of the gas or liquid.</a:t>
            </a:r>
          </a:p>
        </p:txBody>
      </p:sp>
      <p:sp>
        <p:nvSpPr>
          <p:cNvPr id="4" name="Title 1"/>
          <p:cNvSpPr txBox="1">
            <a:spLocks/>
          </p:cNvSpPr>
          <p:nvPr/>
        </p:nvSpPr>
        <p:spPr bwMode="auto">
          <a:xfrm>
            <a:off x="789940" y="382137"/>
            <a:ext cx="10363200" cy="736979"/>
          </a:xfrm>
          <a:prstGeom prst="rect">
            <a:avLst/>
          </a:prstGeom>
        </p:spPr>
        <p:style>
          <a:lnRef idx="2">
            <a:schemeClr val="dk1"/>
          </a:lnRef>
          <a:fillRef idx="1">
            <a:schemeClr val="lt1"/>
          </a:fillRef>
          <a:effectRef idx="0">
            <a:schemeClr val="dk1"/>
          </a:effectRef>
          <a:fontRef idx="minor">
            <a:schemeClr val="dk1"/>
          </a:fontRef>
        </p:style>
        <p:txBody>
          <a:bodyPr vert="horz" wrap="square" lIns="91440" tIns="45720" rIns="91440" bIns="45720" numCol="1" anchor="b" anchorCtr="0" compatLnSpc="1">
            <a:prstTxWarp prst="textNoShape">
              <a:avLst/>
            </a:prstTxWarp>
          </a:bodyPr>
          <a:lstStyle>
            <a:lvl1pPr algn="l" rtl="1" eaLnBrk="0" fontAlgn="base" hangingPunct="0">
              <a:lnSpc>
                <a:spcPct val="90000"/>
              </a:lnSpc>
              <a:spcBef>
                <a:spcPct val="0"/>
              </a:spcBef>
              <a:spcAft>
                <a:spcPct val="0"/>
              </a:spcAft>
              <a:buFont typeface="Arial" panose="020B0604020202020204" pitchFamily="34" charset="0"/>
              <a:defRPr sz="3400" kern="1200">
                <a:solidFill>
                  <a:schemeClr val="dk1"/>
                </a:solidFill>
                <a:latin typeface="+mn-lt"/>
                <a:ea typeface="+mn-ea"/>
                <a:cs typeface="+mn-cs"/>
              </a:defRPr>
            </a:lvl1pPr>
            <a:lvl2pPr algn="l" rtl="1" eaLnBrk="0" fontAlgn="base" hangingPunct="0">
              <a:lnSpc>
                <a:spcPct val="90000"/>
              </a:lnSpc>
              <a:spcBef>
                <a:spcPct val="0"/>
              </a:spcBef>
              <a:spcAft>
                <a:spcPct val="0"/>
              </a:spcAft>
              <a:buFont typeface="Arial" panose="020B0604020202020204" pitchFamily="34" charset="0"/>
              <a:defRPr sz="3400">
                <a:solidFill>
                  <a:schemeClr val="dk1"/>
                </a:solidFill>
                <a:latin typeface="+mn-lt"/>
                <a:ea typeface="+mn-ea"/>
                <a:cs typeface="+mn-cs"/>
              </a:defRPr>
            </a:lvl2pPr>
            <a:lvl3pPr algn="l" rtl="1" eaLnBrk="0" fontAlgn="base" hangingPunct="0">
              <a:lnSpc>
                <a:spcPct val="90000"/>
              </a:lnSpc>
              <a:spcBef>
                <a:spcPct val="0"/>
              </a:spcBef>
              <a:spcAft>
                <a:spcPct val="0"/>
              </a:spcAft>
              <a:buFont typeface="Arial" panose="020B0604020202020204" pitchFamily="34" charset="0"/>
              <a:defRPr sz="3400">
                <a:solidFill>
                  <a:schemeClr val="dk1"/>
                </a:solidFill>
                <a:latin typeface="+mn-lt"/>
                <a:ea typeface="+mn-ea"/>
                <a:cs typeface="+mn-cs"/>
              </a:defRPr>
            </a:lvl3pPr>
            <a:lvl4pPr algn="l" rtl="1" eaLnBrk="0" fontAlgn="base" hangingPunct="0">
              <a:lnSpc>
                <a:spcPct val="90000"/>
              </a:lnSpc>
              <a:spcBef>
                <a:spcPct val="0"/>
              </a:spcBef>
              <a:spcAft>
                <a:spcPct val="0"/>
              </a:spcAft>
              <a:buFont typeface="Arial" panose="020B0604020202020204" pitchFamily="34" charset="0"/>
              <a:defRPr sz="3400">
                <a:solidFill>
                  <a:schemeClr val="dk1"/>
                </a:solidFill>
                <a:latin typeface="+mn-lt"/>
                <a:ea typeface="+mn-ea"/>
                <a:cs typeface="+mn-cs"/>
              </a:defRPr>
            </a:lvl4pPr>
            <a:lvl5pPr algn="l" rtl="1" eaLnBrk="0" fontAlgn="base" hangingPunct="0">
              <a:lnSpc>
                <a:spcPct val="90000"/>
              </a:lnSpc>
              <a:spcBef>
                <a:spcPct val="0"/>
              </a:spcBef>
              <a:spcAft>
                <a:spcPct val="0"/>
              </a:spcAft>
              <a:buFont typeface="Arial" panose="020B0604020202020204" pitchFamily="34" charset="0"/>
              <a:defRPr sz="3400">
                <a:solidFill>
                  <a:schemeClr val="dk1"/>
                </a:solidFill>
                <a:latin typeface="+mn-lt"/>
                <a:ea typeface="+mn-ea"/>
                <a:cs typeface="+mn-cs"/>
              </a:defRPr>
            </a:lvl5pPr>
            <a:lvl6pPr marL="457200" algn="l" rtl="1" fontAlgn="base">
              <a:lnSpc>
                <a:spcPct val="90000"/>
              </a:lnSpc>
              <a:spcBef>
                <a:spcPct val="0"/>
              </a:spcBef>
              <a:spcAft>
                <a:spcPct val="0"/>
              </a:spcAft>
              <a:buFont typeface="Arial" panose="020B0604020202020204" pitchFamily="34" charset="0"/>
              <a:defRPr sz="3400">
                <a:solidFill>
                  <a:schemeClr val="dk1"/>
                </a:solidFill>
                <a:latin typeface="+mn-lt"/>
                <a:ea typeface="+mn-ea"/>
                <a:cs typeface="+mn-cs"/>
              </a:defRPr>
            </a:lvl6pPr>
            <a:lvl7pPr marL="914400" algn="l" rtl="1" fontAlgn="base">
              <a:lnSpc>
                <a:spcPct val="90000"/>
              </a:lnSpc>
              <a:spcBef>
                <a:spcPct val="0"/>
              </a:spcBef>
              <a:spcAft>
                <a:spcPct val="0"/>
              </a:spcAft>
              <a:buFont typeface="Arial" panose="020B0604020202020204" pitchFamily="34" charset="0"/>
              <a:defRPr sz="3400">
                <a:solidFill>
                  <a:schemeClr val="dk1"/>
                </a:solidFill>
                <a:latin typeface="+mn-lt"/>
                <a:ea typeface="+mn-ea"/>
                <a:cs typeface="+mn-cs"/>
              </a:defRPr>
            </a:lvl7pPr>
            <a:lvl8pPr marL="1371600" algn="l" rtl="1" fontAlgn="base">
              <a:lnSpc>
                <a:spcPct val="90000"/>
              </a:lnSpc>
              <a:spcBef>
                <a:spcPct val="0"/>
              </a:spcBef>
              <a:spcAft>
                <a:spcPct val="0"/>
              </a:spcAft>
              <a:buFont typeface="Arial" panose="020B0604020202020204" pitchFamily="34" charset="0"/>
              <a:defRPr sz="3400">
                <a:solidFill>
                  <a:schemeClr val="dk1"/>
                </a:solidFill>
                <a:latin typeface="+mn-lt"/>
                <a:ea typeface="+mn-ea"/>
                <a:cs typeface="+mn-cs"/>
              </a:defRPr>
            </a:lvl8pPr>
            <a:lvl9pPr marL="1828800" algn="l" rtl="1" fontAlgn="base">
              <a:lnSpc>
                <a:spcPct val="90000"/>
              </a:lnSpc>
              <a:spcBef>
                <a:spcPct val="0"/>
              </a:spcBef>
              <a:spcAft>
                <a:spcPct val="0"/>
              </a:spcAft>
              <a:buFont typeface="Arial" panose="020B0604020202020204" pitchFamily="34" charset="0"/>
              <a:defRPr sz="3400">
                <a:solidFill>
                  <a:schemeClr val="dk1"/>
                </a:solidFill>
                <a:latin typeface="+mn-lt"/>
                <a:ea typeface="+mn-ea"/>
                <a:cs typeface="+mn-cs"/>
              </a:defRPr>
            </a:lvl9pPr>
          </a:lstStyle>
          <a:p>
            <a:pPr algn="ctr"/>
            <a:r>
              <a:rPr lang="en-US" dirty="0">
                <a:solidFill>
                  <a:srgbClr val="C00000"/>
                </a:solidFill>
                <a:latin typeface="Times New Roman" panose="02020603050405020304" pitchFamily="18" charset="0"/>
                <a:cs typeface="Times New Roman" panose="02020603050405020304" pitchFamily="18" charset="0"/>
              </a:rPr>
              <a:t>B. </a:t>
            </a:r>
            <a:r>
              <a:rPr lang="en-US" sz="3600" dirty="0">
                <a:solidFill>
                  <a:srgbClr val="FF0000"/>
                </a:solidFill>
                <a:latin typeface="Times New Roman" pitchFamily="18" charset="0"/>
              </a:rPr>
              <a:t>Heat Transfer</a:t>
            </a:r>
            <a:r>
              <a:rPr lang="en-US" dirty="0">
                <a:solidFill>
                  <a:srgbClr val="FF0000"/>
                </a:solidFill>
              </a:rPr>
              <a:t/>
            </a:r>
            <a:br>
              <a:rPr lang="en-US" dirty="0">
                <a:solidFill>
                  <a:srgbClr val="FF0000"/>
                </a:solidFill>
              </a:rPr>
            </a:br>
            <a:endParaRPr lang="en-US" dirty="0">
              <a:solidFill>
                <a:srgbClr val="FF0000"/>
              </a:solidFill>
            </a:endParaRPr>
          </a:p>
        </p:txBody>
      </p:sp>
      <p:sp>
        <p:nvSpPr>
          <p:cNvPr id="2" name="مربع نص 1"/>
          <p:cNvSpPr txBox="1"/>
          <p:nvPr/>
        </p:nvSpPr>
        <p:spPr>
          <a:xfrm>
            <a:off x="789940" y="1404189"/>
            <a:ext cx="10363200" cy="4616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a:t>The textbook extract below looks at heat transfer – how  heat travels</a:t>
            </a:r>
          </a:p>
        </p:txBody>
      </p:sp>
      <p:pic>
        <p:nvPicPr>
          <p:cNvPr id="5" name="Picture 4"/>
          <p:cNvPicPr>
            <a:picLocks noChangeAspect="1"/>
          </p:cNvPicPr>
          <p:nvPr/>
        </p:nvPicPr>
        <p:blipFill>
          <a:blip r:embed="rId2"/>
          <a:stretch>
            <a:fillRect/>
          </a:stretch>
        </p:blipFill>
        <p:spPr>
          <a:xfrm>
            <a:off x="7122504" y="2127043"/>
            <a:ext cx="4485410" cy="4018924"/>
          </a:xfrm>
          <a:prstGeom prst="rect">
            <a:avLst/>
          </a:prstGeom>
        </p:spPr>
      </p:pic>
      <p:sp>
        <p:nvSpPr>
          <p:cNvPr id="7" name="Slide Number Placeholder 6"/>
          <p:cNvSpPr>
            <a:spLocks noGrp="1"/>
          </p:cNvSpPr>
          <p:nvPr>
            <p:ph type="sldNum" sz="quarter" idx="12"/>
          </p:nvPr>
        </p:nvSpPr>
        <p:spPr/>
        <p:txBody>
          <a:bodyPr/>
          <a:lstStyle/>
          <a:p>
            <a:pPr>
              <a:defRPr/>
            </a:pPr>
            <a:fld id="{0BBBC493-A687-4A5F-A4C1-EE0C90DBCDBA}" type="slidenum">
              <a:rPr lang="en-US" altLang="en-US" smtClean="0"/>
              <a:pPr>
                <a:defRPr/>
              </a:pPr>
              <a:t>6</a:t>
            </a:fld>
            <a:endParaRPr lang="en-US" altLang="en-US"/>
          </a:p>
        </p:txBody>
      </p:sp>
    </p:spTree>
    <p:extLst>
      <p:ext uri="{BB962C8B-B14F-4D97-AF65-F5344CB8AC3E}">
        <p14:creationId xmlns:p14="http://schemas.microsoft.com/office/powerpoint/2010/main" val="401116002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6400" y="1366953"/>
            <a:ext cx="10266597" cy="4629113"/>
          </a:xfrm>
        </p:spPr>
        <p:style>
          <a:lnRef idx="2">
            <a:schemeClr val="accent1"/>
          </a:lnRef>
          <a:fillRef idx="1">
            <a:schemeClr val="lt1"/>
          </a:fillRef>
          <a:effectRef idx="0">
            <a:schemeClr val="accent1"/>
          </a:effectRef>
          <a:fontRef idx="minor">
            <a:schemeClr val="dk1"/>
          </a:fontRef>
        </p:style>
        <p:txBody>
          <a:bodyPr/>
          <a:lstStyle/>
          <a:p>
            <a:pPr marL="0" indent="0" algn="just" rtl="0">
              <a:buNone/>
            </a:pPr>
            <a:r>
              <a:rPr lang="en-US" sz="2800" dirty="0">
                <a:latin typeface="Times New Roman" panose="02020603050405020304" pitchFamily="18" charset="0"/>
                <a:cs typeface="Times New Roman" panose="02020603050405020304" pitchFamily="18" charset="0"/>
              </a:rPr>
              <a:t>Alternatively, the heating system in a home may circulate hot water through radiators. The radiators act as heat exchangers- devices that transfer heat- in this case, from the hot water inside to the cooler air outside. This happens by conduction- heat transfer through solid material. After the heat has been conducted through the metal of the radiator, the heat is dissipated by convection.</a:t>
            </a:r>
          </a:p>
          <a:p>
            <a:pPr marL="0" indent="0" algn="just" rtl="0">
              <a:buNone/>
            </a:pPr>
            <a:r>
              <a:rPr lang="en-US" sz="2800" dirty="0">
                <a:latin typeface="Times New Roman" panose="02020603050405020304" pitchFamily="18" charset="0"/>
                <a:cs typeface="Times New Roman" panose="02020603050405020304" pitchFamily="18" charset="0"/>
              </a:rPr>
              <a:t>The third way that heat is transferred by radiation. This is heat that travels as electromagnetic waves. An example is the heat from the sun. So the radiators that circulate water have a misleading name, as they don’t really function by radiation</a:t>
            </a:r>
            <a:r>
              <a:rPr lang="en-US" sz="2400" dirty="0">
                <a:latin typeface="Times New Roman" panose="02020603050405020304" pitchFamily="18" charset="0"/>
                <a:cs typeface="Times New Roman" panose="02020603050405020304" pitchFamily="18" charset="0"/>
              </a:rPr>
              <a:t>.</a:t>
            </a:r>
          </a:p>
        </p:txBody>
      </p:sp>
      <p:sp>
        <p:nvSpPr>
          <p:cNvPr id="4" name="Title 1"/>
          <p:cNvSpPr txBox="1">
            <a:spLocks/>
          </p:cNvSpPr>
          <p:nvPr/>
        </p:nvSpPr>
        <p:spPr bwMode="auto">
          <a:xfrm>
            <a:off x="789940" y="177800"/>
            <a:ext cx="10363200" cy="762000"/>
          </a:xfrm>
          <a:prstGeom prst="rect">
            <a:avLst/>
          </a:prstGeom>
        </p:spPr>
        <p:style>
          <a:lnRef idx="2">
            <a:schemeClr val="dk1"/>
          </a:lnRef>
          <a:fillRef idx="1">
            <a:schemeClr val="lt1"/>
          </a:fillRef>
          <a:effectRef idx="0">
            <a:schemeClr val="dk1"/>
          </a:effectRef>
          <a:fontRef idx="minor">
            <a:schemeClr val="dk1"/>
          </a:fontRef>
        </p:style>
        <p:txBody>
          <a:bodyPr vert="horz" wrap="square" lIns="91440" tIns="45720" rIns="91440" bIns="45720" numCol="1" anchor="b" anchorCtr="0" compatLnSpc="1">
            <a:prstTxWarp prst="textNoShape">
              <a:avLst/>
            </a:prstTxWarp>
          </a:bodyPr>
          <a:lstStyle>
            <a:lvl1pPr algn="l" rtl="1" eaLnBrk="0" fontAlgn="base" hangingPunct="0">
              <a:lnSpc>
                <a:spcPct val="90000"/>
              </a:lnSpc>
              <a:spcBef>
                <a:spcPct val="0"/>
              </a:spcBef>
              <a:spcAft>
                <a:spcPct val="0"/>
              </a:spcAft>
              <a:buFont typeface="Arial" panose="020B0604020202020204" pitchFamily="34" charset="0"/>
              <a:defRPr sz="3400" kern="1200">
                <a:solidFill>
                  <a:schemeClr val="dk1"/>
                </a:solidFill>
                <a:latin typeface="+mn-lt"/>
                <a:ea typeface="+mn-ea"/>
                <a:cs typeface="+mn-cs"/>
              </a:defRPr>
            </a:lvl1pPr>
            <a:lvl2pPr algn="l" rtl="1" eaLnBrk="0" fontAlgn="base" hangingPunct="0">
              <a:lnSpc>
                <a:spcPct val="90000"/>
              </a:lnSpc>
              <a:spcBef>
                <a:spcPct val="0"/>
              </a:spcBef>
              <a:spcAft>
                <a:spcPct val="0"/>
              </a:spcAft>
              <a:buFont typeface="Arial" panose="020B0604020202020204" pitchFamily="34" charset="0"/>
              <a:defRPr sz="3400">
                <a:solidFill>
                  <a:schemeClr val="dk1"/>
                </a:solidFill>
                <a:latin typeface="+mn-lt"/>
                <a:ea typeface="+mn-ea"/>
                <a:cs typeface="+mn-cs"/>
              </a:defRPr>
            </a:lvl2pPr>
            <a:lvl3pPr algn="l" rtl="1" eaLnBrk="0" fontAlgn="base" hangingPunct="0">
              <a:lnSpc>
                <a:spcPct val="90000"/>
              </a:lnSpc>
              <a:spcBef>
                <a:spcPct val="0"/>
              </a:spcBef>
              <a:spcAft>
                <a:spcPct val="0"/>
              </a:spcAft>
              <a:buFont typeface="Arial" panose="020B0604020202020204" pitchFamily="34" charset="0"/>
              <a:defRPr sz="3400">
                <a:solidFill>
                  <a:schemeClr val="dk1"/>
                </a:solidFill>
                <a:latin typeface="+mn-lt"/>
                <a:ea typeface="+mn-ea"/>
                <a:cs typeface="+mn-cs"/>
              </a:defRPr>
            </a:lvl3pPr>
            <a:lvl4pPr algn="l" rtl="1" eaLnBrk="0" fontAlgn="base" hangingPunct="0">
              <a:lnSpc>
                <a:spcPct val="90000"/>
              </a:lnSpc>
              <a:spcBef>
                <a:spcPct val="0"/>
              </a:spcBef>
              <a:spcAft>
                <a:spcPct val="0"/>
              </a:spcAft>
              <a:buFont typeface="Arial" panose="020B0604020202020204" pitchFamily="34" charset="0"/>
              <a:defRPr sz="3400">
                <a:solidFill>
                  <a:schemeClr val="dk1"/>
                </a:solidFill>
                <a:latin typeface="+mn-lt"/>
                <a:ea typeface="+mn-ea"/>
                <a:cs typeface="+mn-cs"/>
              </a:defRPr>
            </a:lvl4pPr>
            <a:lvl5pPr algn="l" rtl="1" eaLnBrk="0" fontAlgn="base" hangingPunct="0">
              <a:lnSpc>
                <a:spcPct val="90000"/>
              </a:lnSpc>
              <a:spcBef>
                <a:spcPct val="0"/>
              </a:spcBef>
              <a:spcAft>
                <a:spcPct val="0"/>
              </a:spcAft>
              <a:buFont typeface="Arial" panose="020B0604020202020204" pitchFamily="34" charset="0"/>
              <a:defRPr sz="3400">
                <a:solidFill>
                  <a:schemeClr val="dk1"/>
                </a:solidFill>
                <a:latin typeface="+mn-lt"/>
                <a:ea typeface="+mn-ea"/>
                <a:cs typeface="+mn-cs"/>
              </a:defRPr>
            </a:lvl5pPr>
            <a:lvl6pPr marL="457200" algn="l" rtl="1" fontAlgn="base">
              <a:lnSpc>
                <a:spcPct val="90000"/>
              </a:lnSpc>
              <a:spcBef>
                <a:spcPct val="0"/>
              </a:spcBef>
              <a:spcAft>
                <a:spcPct val="0"/>
              </a:spcAft>
              <a:buFont typeface="Arial" panose="020B0604020202020204" pitchFamily="34" charset="0"/>
              <a:defRPr sz="3400">
                <a:solidFill>
                  <a:schemeClr val="dk1"/>
                </a:solidFill>
                <a:latin typeface="+mn-lt"/>
                <a:ea typeface="+mn-ea"/>
                <a:cs typeface="+mn-cs"/>
              </a:defRPr>
            </a:lvl6pPr>
            <a:lvl7pPr marL="914400" algn="l" rtl="1" fontAlgn="base">
              <a:lnSpc>
                <a:spcPct val="90000"/>
              </a:lnSpc>
              <a:spcBef>
                <a:spcPct val="0"/>
              </a:spcBef>
              <a:spcAft>
                <a:spcPct val="0"/>
              </a:spcAft>
              <a:buFont typeface="Arial" panose="020B0604020202020204" pitchFamily="34" charset="0"/>
              <a:defRPr sz="3400">
                <a:solidFill>
                  <a:schemeClr val="dk1"/>
                </a:solidFill>
                <a:latin typeface="+mn-lt"/>
                <a:ea typeface="+mn-ea"/>
                <a:cs typeface="+mn-cs"/>
              </a:defRPr>
            </a:lvl7pPr>
            <a:lvl8pPr marL="1371600" algn="l" rtl="1" fontAlgn="base">
              <a:lnSpc>
                <a:spcPct val="90000"/>
              </a:lnSpc>
              <a:spcBef>
                <a:spcPct val="0"/>
              </a:spcBef>
              <a:spcAft>
                <a:spcPct val="0"/>
              </a:spcAft>
              <a:buFont typeface="Arial" panose="020B0604020202020204" pitchFamily="34" charset="0"/>
              <a:defRPr sz="3400">
                <a:solidFill>
                  <a:schemeClr val="dk1"/>
                </a:solidFill>
                <a:latin typeface="+mn-lt"/>
                <a:ea typeface="+mn-ea"/>
                <a:cs typeface="+mn-cs"/>
              </a:defRPr>
            </a:lvl8pPr>
            <a:lvl9pPr marL="1828800" algn="l" rtl="1" fontAlgn="base">
              <a:lnSpc>
                <a:spcPct val="90000"/>
              </a:lnSpc>
              <a:spcBef>
                <a:spcPct val="0"/>
              </a:spcBef>
              <a:spcAft>
                <a:spcPct val="0"/>
              </a:spcAft>
              <a:buFont typeface="Arial" panose="020B0604020202020204" pitchFamily="34" charset="0"/>
              <a:defRPr sz="3400">
                <a:solidFill>
                  <a:schemeClr val="dk1"/>
                </a:solidFill>
                <a:latin typeface="+mn-lt"/>
                <a:ea typeface="+mn-ea"/>
                <a:cs typeface="+mn-cs"/>
              </a:defRPr>
            </a:lvl9pPr>
          </a:lstStyle>
          <a:p>
            <a:pPr algn="ctr"/>
            <a:r>
              <a:rPr lang="en-US" dirty="0">
                <a:solidFill>
                  <a:srgbClr val="C00000"/>
                </a:solidFill>
                <a:latin typeface="Times New Roman" panose="02020603050405020304" pitchFamily="18" charset="0"/>
                <a:cs typeface="Times New Roman" panose="02020603050405020304" pitchFamily="18" charset="0"/>
              </a:rPr>
              <a:t>B. </a:t>
            </a:r>
            <a:r>
              <a:rPr lang="en-US" sz="3600" dirty="0">
                <a:solidFill>
                  <a:srgbClr val="FF0000"/>
                </a:solidFill>
                <a:latin typeface="Times New Roman" pitchFamily="18" charset="0"/>
              </a:rPr>
              <a:t>Heat Transfer</a:t>
            </a:r>
            <a:endParaRPr lang="en-US" dirty="0">
              <a:solidFill>
                <a:srgbClr val="FF0000"/>
              </a:solidFill>
            </a:endParaRP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7</a:t>
            </a:fld>
            <a:endParaRPr lang="en-US" altLang="en-US"/>
          </a:p>
        </p:txBody>
      </p:sp>
    </p:spTree>
    <p:extLst>
      <p:ext uri="{BB962C8B-B14F-4D97-AF65-F5344CB8AC3E}">
        <p14:creationId xmlns:p14="http://schemas.microsoft.com/office/powerpoint/2010/main" val="29759171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952" y="205740"/>
            <a:ext cx="11423175" cy="937260"/>
          </a:xfrm>
        </p:spPr>
        <p:style>
          <a:lnRef idx="2">
            <a:schemeClr val="accent1"/>
          </a:lnRef>
          <a:fillRef idx="1">
            <a:schemeClr val="lt1"/>
          </a:fillRef>
          <a:effectRef idx="0">
            <a:schemeClr val="accent1"/>
          </a:effectRef>
          <a:fontRef idx="minor">
            <a:schemeClr val="dk1"/>
          </a:fontRef>
        </p:style>
        <p:txBody>
          <a:bodyPr/>
          <a:lstStyle/>
          <a:p>
            <a:pPr algn="just" rtl="0"/>
            <a:r>
              <a:rPr lang="en-US" sz="3200" dirty="0">
                <a:solidFill>
                  <a:srgbClr val="C00000"/>
                </a:solidFill>
                <a:latin typeface="Times New Roman" panose="02020603050405020304" pitchFamily="18" charset="0"/>
                <a:cs typeface="Times New Roman" panose="02020603050405020304" pitchFamily="18" charset="0"/>
              </a:rPr>
              <a:t>36.1 </a:t>
            </a:r>
            <a:r>
              <a:rPr lang="en-US" sz="3200" dirty="0">
                <a:solidFill>
                  <a:schemeClr val="tx1"/>
                </a:solidFill>
                <a:latin typeface="Times New Roman" panose="02020603050405020304" pitchFamily="18" charset="0"/>
                <a:cs typeface="Times New Roman" panose="02020603050405020304" pitchFamily="18" charset="0"/>
              </a:rPr>
              <a:t>Complete the sentences about water using words from A opposite. Sometimes there is more that one possible answer.</a:t>
            </a:r>
          </a:p>
        </p:txBody>
      </p:sp>
      <p:sp>
        <p:nvSpPr>
          <p:cNvPr id="7" name="Content Placeholder 2"/>
          <p:cNvSpPr>
            <a:spLocks noGrp="1"/>
          </p:cNvSpPr>
          <p:nvPr>
            <p:ph idx="1"/>
          </p:nvPr>
        </p:nvSpPr>
        <p:spPr>
          <a:xfrm>
            <a:off x="709684" y="1525957"/>
            <a:ext cx="11253316" cy="3686123"/>
          </a:xfrm>
        </p:spPr>
        <p:style>
          <a:lnRef idx="2">
            <a:schemeClr val="accent1"/>
          </a:lnRef>
          <a:fillRef idx="1">
            <a:schemeClr val="lt1"/>
          </a:fillRef>
          <a:effectRef idx="0">
            <a:schemeClr val="accent1"/>
          </a:effectRef>
          <a:fontRef idx="minor">
            <a:schemeClr val="dk1"/>
          </a:fontRef>
        </p:style>
        <p:txBody>
          <a:bodyPr/>
          <a:lstStyle/>
          <a:p>
            <a:pPr marL="0" indent="0" algn="just" rtl="0">
              <a:buNone/>
            </a:pPr>
            <a:r>
              <a:rPr lang="en-US" sz="2400" dirty="0">
                <a:latin typeface="Times New Roman" panose="02020603050405020304" pitchFamily="18" charset="0"/>
                <a:cs typeface="Times New Roman" panose="02020603050405020304" pitchFamily="18" charset="0"/>
              </a:rPr>
              <a:t>1 When the temperature of ice reaches 0 °C , it changes ------ . it --------- to become water.</a:t>
            </a:r>
          </a:p>
          <a:p>
            <a:pPr marL="457200" indent="-457200" algn="just" rtl="0">
              <a:buAutoNum type="arabicPlain" startAt="2"/>
            </a:pPr>
            <a:r>
              <a:rPr lang="en-US" sz="2400" dirty="0">
                <a:latin typeface="Times New Roman" panose="02020603050405020304" pitchFamily="18" charset="0"/>
                <a:cs typeface="Times New Roman" panose="02020603050405020304" pitchFamily="18" charset="0"/>
              </a:rPr>
              <a:t>At 100 °C, water ------ .</a:t>
            </a:r>
          </a:p>
          <a:p>
            <a:pPr marL="457200" indent="-457200" algn="just" rtl="0">
              <a:buAutoNum type="arabicPlain" startAt="2"/>
            </a:pPr>
            <a:r>
              <a:rPr lang="en-US" sz="2400" dirty="0">
                <a:solidFill>
                  <a:schemeClr val="tx1"/>
                </a:solidFill>
                <a:latin typeface="Times New Roman" panose="02020603050405020304" pitchFamily="18" charset="0"/>
                <a:cs typeface="Times New Roman" panose="02020603050405020304" pitchFamily="18" charset="0"/>
              </a:rPr>
              <a:t>When water is -------- to 0 </a:t>
            </a:r>
            <a:r>
              <a:rPr lang="en-US" sz="2400" dirty="0">
                <a:latin typeface="Times New Roman" panose="02020603050405020304" pitchFamily="18" charset="0"/>
                <a:cs typeface="Times New Roman" panose="02020603050405020304" pitchFamily="18" charset="0"/>
              </a:rPr>
              <a:t>°C</a:t>
            </a:r>
            <a:r>
              <a:rPr lang="en-US" sz="2400" dirty="0">
                <a:solidFill>
                  <a:schemeClr val="tx1"/>
                </a:solidFill>
                <a:latin typeface="Times New Roman" panose="02020603050405020304" pitchFamily="18" charset="0"/>
                <a:cs typeface="Times New Roman" panose="02020603050405020304" pitchFamily="18" charset="0"/>
              </a:rPr>
              <a:t> or below and ------ to become ice, it is said to freeze.</a:t>
            </a:r>
          </a:p>
          <a:p>
            <a:pPr marL="457200" indent="-457200" algn="just" rtl="0">
              <a:buAutoNum type="arabicPlain" startAt="2"/>
            </a:pPr>
            <a:r>
              <a:rPr lang="en-US" sz="2400" dirty="0">
                <a:solidFill>
                  <a:schemeClr val="tx1"/>
                </a:solidFill>
                <a:latin typeface="Times New Roman" panose="02020603050405020304" pitchFamily="18" charset="0"/>
                <a:cs typeface="Times New Roman" panose="02020603050405020304" pitchFamily="18" charset="0"/>
              </a:rPr>
              <a:t>In gas form, water is called ------ or ------  ------ .</a:t>
            </a:r>
          </a:p>
          <a:p>
            <a:pPr marL="457200" indent="-457200" algn="just" rtl="0">
              <a:buAutoNum type="arabicPlain" startAt="2"/>
            </a:pPr>
            <a:r>
              <a:rPr lang="en-US" sz="2400" dirty="0">
                <a:solidFill>
                  <a:schemeClr val="tx1"/>
                </a:solidFill>
                <a:latin typeface="Times New Roman" panose="02020603050405020304" pitchFamily="18" charset="0"/>
                <a:cs typeface="Times New Roman" panose="02020603050405020304" pitchFamily="18" charset="0"/>
              </a:rPr>
              <a:t>Between 100 </a:t>
            </a:r>
            <a:r>
              <a:rPr lang="en-US" sz="2400" dirty="0">
                <a:latin typeface="Times New Roman" panose="02020603050405020304" pitchFamily="18" charset="0"/>
                <a:cs typeface="Times New Roman" panose="02020603050405020304" pitchFamily="18" charset="0"/>
              </a:rPr>
              <a:t>°C</a:t>
            </a:r>
            <a:r>
              <a:rPr lang="en-US" sz="2400" dirty="0">
                <a:solidFill>
                  <a:schemeClr val="tx1"/>
                </a:solidFill>
                <a:latin typeface="Times New Roman" panose="02020603050405020304" pitchFamily="18" charset="0"/>
                <a:cs typeface="Times New Roman" panose="02020603050405020304" pitchFamily="18" charset="0"/>
              </a:rPr>
              <a:t> and 374 </a:t>
            </a:r>
            <a:r>
              <a:rPr lang="en-US" sz="2400" dirty="0">
                <a:latin typeface="Times New Roman" panose="02020603050405020304" pitchFamily="18" charset="0"/>
                <a:cs typeface="Times New Roman" panose="02020603050405020304" pitchFamily="18" charset="0"/>
              </a:rPr>
              <a:t>°C</a:t>
            </a:r>
            <a:r>
              <a:rPr lang="en-US" sz="2400" dirty="0">
                <a:solidFill>
                  <a:schemeClr val="tx1"/>
                </a:solidFill>
                <a:latin typeface="Times New Roman" panose="02020603050405020304" pitchFamily="18" charset="0"/>
                <a:cs typeface="Times New Roman" panose="02020603050405020304" pitchFamily="18" charset="0"/>
              </a:rPr>
              <a:t> water is a ------ because it is below its critical temperature.</a:t>
            </a:r>
          </a:p>
          <a:p>
            <a:pPr marL="457200" indent="-457200" algn="just" rtl="0">
              <a:buAutoNum type="arabicPlain" startAt="2"/>
            </a:pPr>
            <a:r>
              <a:rPr lang="en-US" sz="2400" dirty="0">
                <a:solidFill>
                  <a:schemeClr val="tx1"/>
                </a:solidFill>
                <a:latin typeface="Times New Roman" panose="02020603050405020304" pitchFamily="18" charset="0"/>
                <a:cs typeface="Times New Roman" panose="02020603050405020304" pitchFamily="18" charset="0"/>
              </a:rPr>
              <a:t>Extremely hot water </a:t>
            </a:r>
            <a:r>
              <a:rPr lang="en-US" sz="2400" dirty="0" err="1">
                <a:solidFill>
                  <a:schemeClr val="tx1"/>
                </a:solidFill>
                <a:latin typeface="Times New Roman" panose="02020603050405020304" pitchFamily="18" charset="0"/>
                <a:cs typeface="Times New Roman" panose="02020603050405020304" pitchFamily="18" charset="0"/>
              </a:rPr>
              <a:t>vapour</a:t>
            </a:r>
            <a:r>
              <a:rPr lang="en-US" sz="2400" dirty="0">
                <a:solidFill>
                  <a:schemeClr val="tx1"/>
                </a:solidFill>
                <a:latin typeface="Times New Roman" panose="02020603050405020304" pitchFamily="18" charset="0"/>
                <a:cs typeface="Times New Roman" panose="02020603050405020304" pitchFamily="18" charset="0"/>
              </a:rPr>
              <a:t> is called --------  --------.</a:t>
            </a:r>
          </a:p>
        </p:txBody>
      </p:sp>
      <p:pic>
        <p:nvPicPr>
          <p:cNvPr id="3" name="Picture 2"/>
          <p:cNvPicPr>
            <a:picLocks noChangeAspect="1"/>
          </p:cNvPicPr>
          <p:nvPr/>
        </p:nvPicPr>
        <p:blipFill>
          <a:blip r:embed="rId2"/>
          <a:stretch>
            <a:fillRect/>
          </a:stretch>
        </p:blipFill>
        <p:spPr>
          <a:xfrm>
            <a:off x="7537374" y="1550669"/>
            <a:ext cx="2053590" cy="366713"/>
          </a:xfrm>
          <a:prstGeom prst="rect">
            <a:avLst/>
          </a:prstGeom>
        </p:spPr>
      </p:pic>
      <p:pic>
        <p:nvPicPr>
          <p:cNvPr id="4" name="Picture 3"/>
          <p:cNvPicPr>
            <a:picLocks noChangeAspect="1"/>
          </p:cNvPicPr>
          <p:nvPr/>
        </p:nvPicPr>
        <p:blipFill>
          <a:blip r:embed="rId3"/>
          <a:stretch>
            <a:fillRect/>
          </a:stretch>
        </p:blipFill>
        <p:spPr>
          <a:xfrm>
            <a:off x="3733415" y="1946618"/>
            <a:ext cx="4213116" cy="399979"/>
          </a:xfrm>
          <a:prstGeom prst="rect">
            <a:avLst/>
          </a:prstGeom>
        </p:spPr>
      </p:pic>
      <p:pic>
        <p:nvPicPr>
          <p:cNvPr id="5" name="Picture 4"/>
          <p:cNvPicPr>
            <a:picLocks noChangeAspect="1"/>
          </p:cNvPicPr>
          <p:nvPr/>
        </p:nvPicPr>
        <p:blipFill>
          <a:blip r:embed="rId4"/>
          <a:stretch>
            <a:fillRect/>
          </a:stretch>
        </p:blipFill>
        <p:spPr>
          <a:xfrm>
            <a:off x="9372600" y="2675520"/>
            <a:ext cx="2396490" cy="355036"/>
          </a:xfrm>
          <a:prstGeom prst="rect">
            <a:avLst/>
          </a:prstGeom>
        </p:spPr>
      </p:pic>
      <p:pic>
        <p:nvPicPr>
          <p:cNvPr id="6" name="Picture 5"/>
          <p:cNvPicPr>
            <a:picLocks noChangeAspect="1"/>
          </p:cNvPicPr>
          <p:nvPr/>
        </p:nvPicPr>
        <p:blipFill>
          <a:blip r:embed="rId5"/>
          <a:stretch>
            <a:fillRect/>
          </a:stretch>
        </p:blipFill>
        <p:spPr>
          <a:xfrm>
            <a:off x="5823350" y="2853038"/>
            <a:ext cx="3428048" cy="390185"/>
          </a:xfrm>
          <a:prstGeom prst="rect">
            <a:avLst/>
          </a:prstGeom>
        </p:spPr>
      </p:pic>
      <p:pic>
        <p:nvPicPr>
          <p:cNvPr id="8" name="Picture 7"/>
          <p:cNvPicPr>
            <a:picLocks noChangeAspect="1"/>
          </p:cNvPicPr>
          <p:nvPr/>
        </p:nvPicPr>
        <p:blipFill>
          <a:blip r:embed="rId6"/>
          <a:stretch>
            <a:fillRect/>
          </a:stretch>
        </p:blipFill>
        <p:spPr>
          <a:xfrm>
            <a:off x="6671430" y="3643831"/>
            <a:ext cx="1513523" cy="372178"/>
          </a:xfrm>
          <a:prstGeom prst="rect">
            <a:avLst/>
          </a:prstGeom>
        </p:spPr>
      </p:pic>
      <p:pic>
        <p:nvPicPr>
          <p:cNvPr id="9" name="Picture 8"/>
          <p:cNvPicPr>
            <a:picLocks noChangeAspect="1"/>
          </p:cNvPicPr>
          <p:nvPr/>
        </p:nvPicPr>
        <p:blipFill>
          <a:blip r:embed="rId7"/>
          <a:stretch>
            <a:fillRect/>
          </a:stretch>
        </p:blipFill>
        <p:spPr>
          <a:xfrm>
            <a:off x="6469696" y="4080681"/>
            <a:ext cx="2902904" cy="496938"/>
          </a:xfrm>
          <a:prstGeom prst="rect">
            <a:avLst/>
          </a:prstGeom>
        </p:spPr>
      </p:pic>
      <p:sp>
        <p:nvSpPr>
          <p:cNvPr id="11" name="Slide Number Placeholder 10"/>
          <p:cNvSpPr>
            <a:spLocks noGrp="1"/>
          </p:cNvSpPr>
          <p:nvPr>
            <p:ph type="sldNum" sz="quarter" idx="12"/>
          </p:nvPr>
        </p:nvSpPr>
        <p:spPr/>
        <p:txBody>
          <a:bodyPr/>
          <a:lstStyle/>
          <a:p>
            <a:pPr>
              <a:defRPr/>
            </a:pPr>
            <a:fld id="{0BBBC493-A687-4A5F-A4C1-EE0C90DBCDBA}" type="slidenum">
              <a:rPr lang="en-US" altLang="en-US" smtClean="0"/>
              <a:pPr>
                <a:defRPr/>
              </a:pPr>
              <a:t>8</a:t>
            </a:fld>
            <a:endParaRPr lang="en-US" altLang="en-US"/>
          </a:p>
        </p:txBody>
      </p:sp>
    </p:spTree>
    <p:extLst>
      <p:ext uri="{BB962C8B-B14F-4D97-AF65-F5344CB8AC3E}">
        <p14:creationId xmlns:p14="http://schemas.microsoft.com/office/powerpoint/2010/main" val="346913988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162" y="104931"/>
            <a:ext cx="11423175" cy="810218"/>
          </a:xfrm>
        </p:spPr>
        <p:style>
          <a:lnRef idx="2">
            <a:schemeClr val="accent1"/>
          </a:lnRef>
          <a:fillRef idx="1">
            <a:schemeClr val="lt1"/>
          </a:fillRef>
          <a:effectRef idx="0">
            <a:schemeClr val="accent1"/>
          </a:effectRef>
          <a:fontRef idx="minor">
            <a:schemeClr val="dk1"/>
          </a:fontRef>
        </p:style>
        <p:txBody>
          <a:bodyPr/>
          <a:lstStyle/>
          <a:p>
            <a:pPr marL="0" indent="0" rtl="0"/>
            <a:r>
              <a:rPr lang="en-US" sz="2800" dirty="0">
                <a:solidFill>
                  <a:srgbClr val="C00000"/>
                </a:solidFill>
                <a:latin typeface="Times New Roman" panose="02020603050405020304" pitchFamily="18" charset="0"/>
                <a:cs typeface="Times New Roman" panose="02020603050405020304" pitchFamily="18" charset="0"/>
              </a:rPr>
              <a:t>36.2 </a:t>
            </a:r>
            <a:r>
              <a:rPr lang="en-US" sz="2800" dirty="0">
                <a:solidFill>
                  <a:schemeClr val="tx1"/>
                </a:solidFill>
                <a:latin typeface="Times New Roman" panose="02020603050405020304" pitchFamily="18" charset="0"/>
                <a:cs typeface="Times New Roman" panose="02020603050405020304" pitchFamily="18" charset="0"/>
              </a:rPr>
              <a:t>Match the two parts to make correct sentences. Look at A and B opposite, and Appendix VII on page 109 to help you.</a:t>
            </a:r>
            <a:endParaRPr lang="en-US" sz="2800" dirty="0">
              <a:latin typeface="Times New Roman" panose="02020603050405020304" pitchFamily="18" charset="0"/>
              <a:cs typeface="Times New Roman" panose="02020603050405020304" pitchFamily="18" charset="0"/>
            </a:endParaRPr>
          </a:p>
        </p:txBody>
      </p:sp>
      <p:sp>
        <p:nvSpPr>
          <p:cNvPr id="7" name="Content Placeholder 2"/>
          <p:cNvSpPr>
            <a:spLocks noGrp="1"/>
          </p:cNvSpPr>
          <p:nvPr>
            <p:ph idx="1"/>
          </p:nvPr>
        </p:nvSpPr>
        <p:spPr>
          <a:xfrm>
            <a:off x="586854" y="1043691"/>
            <a:ext cx="11177516" cy="4420183"/>
          </a:xfrm>
        </p:spPr>
        <p:style>
          <a:lnRef idx="2">
            <a:schemeClr val="accent1"/>
          </a:lnRef>
          <a:fillRef idx="1">
            <a:schemeClr val="lt1"/>
          </a:fillRef>
          <a:effectRef idx="0">
            <a:schemeClr val="accent1"/>
          </a:effectRef>
          <a:fontRef idx="minor">
            <a:schemeClr val="dk1"/>
          </a:fontRef>
        </p:style>
        <p:txBody>
          <a:bodyPr/>
          <a:lstStyle/>
          <a:p>
            <a:pPr marL="0" indent="0" algn="just" rtl="0">
              <a:buNone/>
            </a:pPr>
            <a:r>
              <a:rPr lang="en-US" sz="2400" dirty="0">
                <a:latin typeface="Times New Roman" panose="02020603050405020304" pitchFamily="18" charset="0"/>
                <a:cs typeface="Times New Roman" panose="02020603050405020304" pitchFamily="18" charset="0"/>
              </a:rPr>
              <a:t>1 A liquid pumped onto a </a:t>
            </a:r>
            <a:r>
              <a:rPr lang="en-US" sz="2400" dirty="0" err="1">
                <a:latin typeface="Times New Roman" panose="02020603050405020304" pitchFamily="18" charset="0"/>
                <a:cs typeface="Times New Roman" panose="02020603050405020304" pitchFamily="18" charset="0"/>
              </a:rPr>
              <a:t>workpiece</a:t>
            </a:r>
            <a:r>
              <a:rPr lang="en-US" sz="2400" dirty="0">
                <a:latin typeface="Times New Roman" panose="02020603050405020304" pitchFamily="18" charset="0"/>
                <a:cs typeface="Times New Roman" panose="02020603050405020304" pitchFamily="18" charset="0"/>
              </a:rPr>
              <a:t> that is being machined, to stop  it overheating, is called a </a:t>
            </a:r>
          </a:p>
          <a:p>
            <a:pPr marL="0" indent="0" algn="just" rtl="0">
              <a:buNone/>
            </a:pPr>
            <a:r>
              <a:rPr lang="en-US" sz="2400" dirty="0">
                <a:latin typeface="Times New Roman" panose="02020603050405020304" pitchFamily="18" charset="0"/>
                <a:cs typeface="Times New Roman" panose="02020603050405020304" pitchFamily="18" charset="0"/>
              </a:rPr>
              <a:t>2 The form of heat transfer that occurs with infrared heat – a form of electromagnetic wave is called </a:t>
            </a:r>
          </a:p>
          <a:p>
            <a:pPr marL="0" indent="0" algn="just" rtl="0">
              <a:buNone/>
            </a:pPr>
            <a:r>
              <a:rPr lang="en-US" sz="2400" dirty="0">
                <a:latin typeface="Times New Roman" panose="02020603050405020304" pitchFamily="18" charset="0"/>
                <a:cs typeface="Times New Roman" panose="02020603050405020304" pitchFamily="18" charset="0"/>
              </a:rPr>
              <a:t>3 The metal fins (plates) around air-cooled engines, intended to maximize the surface area of the hot engine that is in contact with the cooler air, are designed to act as a </a:t>
            </a:r>
          </a:p>
          <a:p>
            <a:pPr marL="0" indent="0" algn="just" rtl="0">
              <a:buNone/>
            </a:pPr>
            <a:r>
              <a:rPr lang="en-US" sz="2400" dirty="0">
                <a:latin typeface="Times New Roman" panose="02020603050405020304" pitchFamily="18" charset="0"/>
                <a:cs typeface="Times New Roman" panose="02020603050405020304" pitchFamily="18" charset="0"/>
              </a:rPr>
              <a:t>4 Thick, dense, internal walls inside an energy –efficient house, which are intended to absorb heat energy during the day and store some of it to be emitted at night, function as a </a:t>
            </a:r>
          </a:p>
          <a:p>
            <a:pPr marL="0" indent="0" algn="just" rtl="0">
              <a:buNone/>
            </a:pPr>
            <a:r>
              <a:rPr lang="en-US" sz="2400" dirty="0">
                <a:latin typeface="Times New Roman" panose="02020603050405020304" pitchFamily="18" charset="0"/>
                <a:cs typeface="Times New Roman" panose="02020603050405020304" pitchFamily="18" charset="0"/>
              </a:rPr>
              <a:t>5 The soil and rocks on the surface of the earth remain warm at night in summer, due to the principle of</a:t>
            </a:r>
          </a:p>
          <a:p>
            <a:pPr marL="0" indent="0" algn="just" rtl="0">
              <a:buNone/>
            </a:pPr>
            <a:r>
              <a:rPr lang="en-US" sz="2400" dirty="0">
                <a:latin typeface="Times New Roman" panose="02020603050405020304" pitchFamily="18" charset="0"/>
                <a:cs typeface="Times New Roman" panose="02020603050405020304" pitchFamily="18" charset="0"/>
              </a:rPr>
              <a:t> </a:t>
            </a:r>
          </a:p>
        </p:txBody>
      </p:sp>
      <p:graphicFrame>
        <p:nvGraphicFramePr>
          <p:cNvPr id="4" name="جدول 2"/>
          <p:cNvGraphicFramePr>
            <a:graphicFrameLocks noGrp="1"/>
          </p:cNvGraphicFramePr>
          <p:nvPr>
            <p:extLst>
              <p:ext uri="{D42A27DB-BD31-4B8C-83A1-F6EECF244321}">
                <p14:modId xmlns:p14="http://schemas.microsoft.com/office/powerpoint/2010/main" val="3400065569"/>
              </p:ext>
            </p:extLst>
          </p:nvPr>
        </p:nvGraphicFramePr>
        <p:xfrm>
          <a:off x="357268" y="5544820"/>
          <a:ext cx="8127999" cy="741680"/>
        </p:xfrm>
        <a:graphic>
          <a:graphicData uri="http://schemas.openxmlformats.org/drawingml/2006/table">
            <a:tbl>
              <a:tblPr firstRow="1" bandRow="1">
                <a:tableStyleId>{16D9F66E-5EB9-4882-86FB-DCBF35E3C3E4}</a:tableStyleId>
              </a:tblPr>
              <a:tblGrid>
                <a:gridCol w="2709333">
                  <a:extLst>
                    <a:ext uri="{9D8B030D-6E8A-4147-A177-3AD203B41FA5}">
                      <a16:colId xmlns:a16="http://schemas.microsoft.com/office/drawing/2014/main" val="20000"/>
                    </a:ext>
                  </a:extLst>
                </a:gridCol>
                <a:gridCol w="2709333">
                  <a:extLst>
                    <a:ext uri="{9D8B030D-6E8A-4147-A177-3AD203B41FA5}">
                      <a16:colId xmlns:a16="http://schemas.microsoft.com/office/drawing/2014/main" val="20001"/>
                    </a:ext>
                  </a:extLst>
                </a:gridCol>
                <a:gridCol w="2709333">
                  <a:extLst>
                    <a:ext uri="{9D8B030D-6E8A-4147-A177-3AD203B41FA5}">
                      <a16:colId xmlns:a16="http://schemas.microsoft.com/office/drawing/2014/main" val="20002"/>
                    </a:ext>
                  </a:extLst>
                </a:gridCol>
              </a:tblGrid>
              <a:tr h="370840">
                <a:tc>
                  <a:txBody>
                    <a:bodyPr/>
                    <a:lstStyle/>
                    <a:p>
                      <a:pPr algn="l" rtl="0"/>
                      <a:r>
                        <a:rPr kumimoji="0" lang="en-US" sz="1800" b="1" i="0" u="none" strike="noStrike" kern="1200" cap="none" spc="0" normalizeH="0" baseline="0" noProof="0" dirty="0">
                          <a:ln>
                            <a:noFill/>
                          </a:ln>
                          <a:solidFill>
                            <a:prstClr val="black"/>
                          </a:solidFill>
                          <a:effectLst/>
                          <a:uLnTx/>
                          <a:uFillTx/>
                          <a:latin typeface="+mn-lt"/>
                          <a:ea typeface="+mn-ea"/>
                          <a:cs typeface="+mn-cs"/>
                        </a:rPr>
                        <a:t>a radiation.</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rtl="0"/>
                      <a:r>
                        <a:rPr lang="en-US" dirty="0"/>
                        <a:t>c</a:t>
                      </a:r>
                      <a:r>
                        <a:rPr lang="en-US" baseline="0" dirty="0"/>
                        <a:t> heat sink.</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rtl="0"/>
                      <a:r>
                        <a:rPr lang="en-US" dirty="0"/>
                        <a:t>e</a:t>
                      </a:r>
                      <a:r>
                        <a:rPr lang="en-US" baseline="0" dirty="0"/>
                        <a:t> heat exchanger.</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0"/>
                  </a:ext>
                </a:extLst>
              </a:tr>
              <a:tr h="370840">
                <a:tc>
                  <a:txBody>
                    <a:bodyPr/>
                    <a:lstStyle/>
                    <a:p>
                      <a:pPr algn="l" rtl="0"/>
                      <a:r>
                        <a:rPr lang="en-US" dirty="0"/>
                        <a:t>b</a:t>
                      </a:r>
                      <a:r>
                        <a:rPr lang="en-US" baseline="0" dirty="0"/>
                        <a:t> coolant.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rtl="0"/>
                      <a:r>
                        <a:rPr lang="en-US" dirty="0"/>
                        <a:t>d</a:t>
                      </a:r>
                      <a:r>
                        <a:rPr lang="en-US" baseline="0" dirty="0"/>
                        <a:t>  thermal inertia.</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l"/>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1"/>
                  </a:ext>
                </a:extLst>
              </a:tr>
            </a:tbl>
          </a:graphicData>
        </a:graphic>
      </p:graphicFrame>
      <p:pic>
        <p:nvPicPr>
          <p:cNvPr id="3" name="Picture 2"/>
          <p:cNvPicPr>
            <a:picLocks noChangeAspect="1"/>
          </p:cNvPicPr>
          <p:nvPr/>
        </p:nvPicPr>
        <p:blipFill>
          <a:blip r:embed="rId2"/>
          <a:stretch>
            <a:fillRect/>
          </a:stretch>
        </p:blipFill>
        <p:spPr>
          <a:xfrm>
            <a:off x="8611737" y="5609230"/>
            <a:ext cx="3375547" cy="611421"/>
          </a:xfrm>
          <a:prstGeom prst="rect">
            <a:avLst/>
          </a:prstGeom>
        </p:spPr>
        <p:style>
          <a:lnRef idx="2">
            <a:schemeClr val="dk1">
              <a:shade val="50000"/>
            </a:schemeClr>
          </a:lnRef>
          <a:fillRef idx="1">
            <a:schemeClr val="dk1"/>
          </a:fillRef>
          <a:effectRef idx="0">
            <a:schemeClr val="dk1"/>
          </a:effectRef>
          <a:fontRef idx="minor">
            <a:schemeClr val="lt1"/>
          </a:fontRef>
        </p:style>
      </p:pic>
      <p:sp>
        <p:nvSpPr>
          <p:cNvPr id="6" name="Slide Number Placeholder 5"/>
          <p:cNvSpPr>
            <a:spLocks noGrp="1"/>
          </p:cNvSpPr>
          <p:nvPr>
            <p:ph type="sldNum" sz="quarter" idx="12"/>
          </p:nvPr>
        </p:nvSpPr>
        <p:spPr/>
        <p:txBody>
          <a:bodyPr/>
          <a:lstStyle/>
          <a:p>
            <a:pPr>
              <a:defRPr/>
            </a:pPr>
            <a:fld id="{0BBBC493-A687-4A5F-A4C1-EE0C90DBCDBA}" type="slidenum">
              <a:rPr lang="en-US" altLang="en-US" smtClean="0"/>
              <a:pPr>
                <a:defRPr/>
              </a:pPr>
              <a:t>9</a:t>
            </a:fld>
            <a:endParaRPr lang="en-US" altLang="en-US"/>
          </a:p>
        </p:txBody>
      </p:sp>
    </p:spTree>
    <p:extLst>
      <p:ext uri="{BB962C8B-B14F-4D97-AF65-F5344CB8AC3E}">
        <p14:creationId xmlns:p14="http://schemas.microsoft.com/office/powerpoint/2010/main" val="354928493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335" y="177421"/>
            <a:ext cx="11423175" cy="868744"/>
          </a:xfrm>
        </p:spPr>
        <p:style>
          <a:lnRef idx="2">
            <a:schemeClr val="accent1"/>
          </a:lnRef>
          <a:fillRef idx="1">
            <a:schemeClr val="lt1"/>
          </a:fillRef>
          <a:effectRef idx="0">
            <a:schemeClr val="accent1"/>
          </a:effectRef>
          <a:fontRef idx="minor">
            <a:schemeClr val="dk1"/>
          </a:fontRef>
        </p:style>
        <p:txBody>
          <a:bodyPr/>
          <a:lstStyle/>
          <a:p>
            <a:pPr algn="just" rtl="0"/>
            <a:r>
              <a:rPr lang="en-US" sz="2800" dirty="0">
                <a:solidFill>
                  <a:srgbClr val="C00000"/>
                </a:solidFill>
                <a:latin typeface="Times New Roman" panose="02020603050405020304" pitchFamily="18" charset="0"/>
                <a:cs typeface="Times New Roman" panose="02020603050405020304" pitchFamily="18" charset="0"/>
              </a:rPr>
              <a:t>36.3 </a:t>
            </a:r>
            <a:r>
              <a:rPr lang="en-US" sz="2800" dirty="0">
                <a:solidFill>
                  <a:schemeClr val="tx1"/>
                </a:solidFill>
                <a:latin typeface="Times New Roman" panose="02020603050405020304" pitchFamily="18" charset="0"/>
                <a:cs typeface="Times New Roman" panose="02020603050405020304" pitchFamily="18" charset="0"/>
              </a:rPr>
              <a:t>Circle the correct words to complete the article about conducting boilers. Look at A and B opposite to help you. The first one has been done for you.</a:t>
            </a:r>
          </a:p>
        </p:txBody>
      </p:sp>
      <p:sp>
        <p:nvSpPr>
          <p:cNvPr id="7" name="Content Placeholder 2"/>
          <p:cNvSpPr>
            <a:spLocks noGrp="1"/>
          </p:cNvSpPr>
          <p:nvPr>
            <p:ph idx="1"/>
          </p:nvPr>
        </p:nvSpPr>
        <p:spPr>
          <a:xfrm>
            <a:off x="368489" y="1121149"/>
            <a:ext cx="11366953" cy="4234495"/>
          </a:xfrm>
        </p:spPr>
        <p:style>
          <a:lnRef idx="2">
            <a:schemeClr val="accent1"/>
          </a:lnRef>
          <a:fillRef idx="1">
            <a:schemeClr val="lt1"/>
          </a:fillRef>
          <a:effectRef idx="0">
            <a:schemeClr val="accent1"/>
          </a:effectRef>
          <a:fontRef idx="minor">
            <a:schemeClr val="dk1"/>
          </a:fontRef>
        </p:style>
        <p:txBody>
          <a:bodyPr/>
          <a:lstStyle/>
          <a:p>
            <a:pPr marL="0" indent="0" algn="just" rtl="0">
              <a:buNone/>
            </a:pPr>
            <a:r>
              <a:rPr lang="en-US" sz="2800" dirty="0">
                <a:latin typeface="Times New Roman" panose="02020603050405020304" pitchFamily="18" charset="0"/>
                <a:cs typeface="Times New Roman" panose="02020603050405020304" pitchFamily="18" charset="0"/>
              </a:rPr>
              <a:t>Condensing boilers are becoming increasingly popular in homes, as they use up to 40% less gas than traditional boilers. How do they work? By exploiting the fact that when a liquid condenses, due to the principle of latent heat of [1] </a:t>
            </a:r>
            <a:r>
              <a:rPr lang="en-US" sz="2800" dirty="0">
                <a:solidFill>
                  <a:srgbClr val="C00000"/>
                </a:solidFill>
                <a:latin typeface="Times New Roman" panose="02020603050405020304" pitchFamily="18" charset="0"/>
                <a:cs typeface="Times New Roman" panose="02020603050405020304" pitchFamily="18" charset="0"/>
              </a:rPr>
              <a:t>fusion/vaporization</a:t>
            </a:r>
            <a:r>
              <a:rPr lang="en-US" sz="2800" dirty="0">
                <a:latin typeface="Times New Roman" panose="02020603050405020304" pitchFamily="18" charset="0"/>
                <a:cs typeface="Times New Roman" panose="02020603050405020304" pitchFamily="18" charset="0"/>
              </a:rPr>
              <a:t>, the process is [2]</a:t>
            </a:r>
            <a:r>
              <a:rPr lang="en-US" sz="2800" dirty="0">
                <a:solidFill>
                  <a:srgbClr val="C00000"/>
                </a:solidFill>
                <a:latin typeface="Times New Roman" panose="02020603050405020304" pitchFamily="18" charset="0"/>
                <a:cs typeface="Times New Roman" panose="02020603050405020304" pitchFamily="18" charset="0"/>
              </a:rPr>
              <a:t>endothermic/exothermic</a:t>
            </a:r>
            <a:r>
              <a:rPr lang="en-US" sz="2800" dirty="0">
                <a:latin typeface="Times New Roman" panose="02020603050405020304" pitchFamily="18" charset="0"/>
                <a:cs typeface="Times New Roman" panose="02020603050405020304" pitchFamily="18" charset="0"/>
              </a:rPr>
              <a:t>. This means heat is [3] </a:t>
            </a:r>
            <a:r>
              <a:rPr lang="en-US" sz="2800" dirty="0">
                <a:solidFill>
                  <a:srgbClr val="C00000"/>
                </a:solidFill>
                <a:latin typeface="Times New Roman" panose="02020603050405020304" pitchFamily="18" charset="0"/>
                <a:cs typeface="Times New Roman" panose="02020603050405020304" pitchFamily="18" charset="0"/>
              </a:rPr>
              <a:t>absorbed/emitted</a:t>
            </a:r>
            <a:r>
              <a:rPr lang="en-US" sz="2800" dirty="0">
                <a:latin typeface="Times New Roman" panose="02020603050405020304" pitchFamily="18" charset="0"/>
                <a:cs typeface="Times New Roman" panose="02020603050405020304" pitchFamily="18" charset="0"/>
              </a:rPr>
              <a:t>, and can thus be [4] </a:t>
            </a:r>
            <a:r>
              <a:rPr lang="en-US" sz="2800" dirty="0">
                <a:solidFill>
                  <a:srgbClr val="C00000"/>
                </a:solidFill>
                <a:latin typeface="Times New Roman" panose="02020603050405020304" pitchFamily="18" charset="0"/>
                <a:cs typeface="Times New Roman" panose="02020603050405020304" pitchFamily="18" charset="0"/>
              </a:rPr>
              <a:t>circulated/conducted</a:t>
            </a:r>
            <a:r>
              <a:rPr lang="en-US" sz="2800" dirty="0">
                <a:latin typeface="Times New Roman" panose="02020603050405020304" pitchFamily="18" charset="0"/>
                <a:cs typeface="Times New Roman" panose="02020603050405020304" pitchFamily="18" charset="0"/>
              </a:rPr>
              <a:t> via the water inside the radiators in the home.</a:t>
            </a:r>
          </a:p>
          <a:p>
            <a:pPr marL="0" indent="0" algn="just" rtl="0">
              <a:buNone/>
            </a:pPr>
            <a:r>
              <a:rPr lang="en-US" sz="2800" dirty="0">
                <a:latin typeface="Times New Roman" panose="02020603050405020304" pitchFamily="18" charset="0"/>
                <a:cs typeface="Times New Roman" panose="02020603050405020304" pitchFamily="18" charset="0"/>
              </a:rPr>
              <a:t>A condensing boiler burns natural gas {hydrocarbon fuel}to [5] </a:t>
            </a:r>
            <a:r>
              <a:rPr lang="en-US" sz="2800" dirty="0">
                <a:solidFill>
                  <a:srgbClr val="C00000"/>
                </a:solidFill>
                <a:latin typeface="Times New Roman" panose="02020603050405020304" pitchFamily="18" charset="0"/>
                <a:cs typeface="Times New Roman" panose="02020603050405020304" pitchFamily="18" charset="0"/>
              </a:rPr>
              <a:t>heat/cool</a:t>
            </a:r>
            <a:r>
              <a:rPr lang="en-US" sz="2800" dirty="0">
                <a:latin typeface="Times New Roman" panose="02020603050405020304" pitchFamily="18" charset="0"/>
                <a:cs typeface="Times New Roman" panose="02020603050405020304" pitchFamily="18" charset="0"/>
              </a:rPr>
              <a:t> water, just like a conventional boiler. However, it achieves greater efficiency by recovering energy from water </a:t>
            </a:r>
            <a:r>
              <a:rPr lang="en-US" sz="2800" dirty="0" err="1">
                <a:latin typeface="Times New Roman" panose="02020603050405020304" pitchFamily="18" charset="0"/>
                <a:cs typeface="Times New Roman" panose="02020603050405020304" pitchFamily="18" charset="0"/>
              </a:rPr>
              <a:t>vapour</a:t>
            </a:r>
            <a:r>
              <a:rPr lang="en-US" sz="2800" dirty="0">
                <a:latin typeface="Times New Roman" panose="02020603050405020304" pitchFamily="18" charset="0"/>
                <a:cs typeface="Times New Roman" panose="02020603050405020304" pitchFamily="18" charset="0"/>
              </a:rPr>
              <a:t>. </a:t>
            </a:r>
          </a:p>
          <a:p>
            <a:pPr marL="0" indent="0" algn="just" rtl="0">
              <a:buNone/>
            </a:pPr>
            <a:endParaRPr lang="en-US" sz="24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3"/>
          <a:stretch>
            <a:fillRect/>
          </a:stretch>
        </p:blipFill>
        <p:spPr>
          <a:xfrm>
            <a:off x="4527232" y="5355644"/>
            <a:ext cx="6526204" cy="1067433"/>
          </a:xfrm>
          <a:prstGeom prst="rect">
            <a:avLst/>
          </a:prstGeom>
          <a:ln>
            <a:solidFill>
              <a:srgbClr val="FF0000"/>
            </a:solidFill>
          </a:ln>
        </p:spPr>
      </p:pic>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10</a:t>
            </a:fld>
            <a:endParaRPr lang="en-US" altLang="en-US"/>
          </a:p>
        </p:txBody>
      </p:sp>
    </p:spTree>
    <p:extLst>
      <p:ext uri="{BB962C8B-B14F-4D97-AF65-F5344CB8AC3E}">
        <p14:creationId xmlns:p14="http://schemas.microsoft.com/office/powerpoint/2010/main" val="221541909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327546" y="136478"/>
            <a:ext cx="11584234" cy="5295331"/>
          </a:xfrm>
        </p:spPr>
        <p:style>
          <a:lnRef idx="2">
            <a:schemeClr val="accent1"/>
          </a:lnRef>
          <a:fillRef idx="1">
            <a:schemeClr val="lt1"/>
          </a:fillRef>
          <a:effectRef idx="0">
            <a:schemeClr val="accent1"/>
          </a:effectRef>
          <a:fontRef idx="minor">
            <a:schemeClr val="dk1"/>
          </a:fontRef>
        </p:style>
        <p:txBody>
          <a:bodyPr/>
          <a:lstStyle/>
          <a:p>
            <a:pPr marL="0" indent="0" algn="just" rtl="0">
              <a:buNone/>
            </a:pPr>
            <a:r>
              <a:rPr lang="en-US" sz="2600" dirty="0">
                <a:latin typeface="Times New Roman" panose="02020603050405020304" pitchFamily="18" charset="0"/>
                <a:cs typeface="Times New Roman" panose="02020603050405020304" pitchFamily="18" charset="0"/>
              </a:rPr>
              <a:t>This is present in the hot, waste gas that’s produced when natural gas is burned. In a traditional boiler the [6] </a:t>
            </a:r>
            <a:r>
              <a:rPr lang="en-US" sz="2600" dirty="0">
                <a:solidFill>
                  <a:srgbClr val="C00000"/>
                </a:solidFill>
                <a:latin typeface="Times New Roman" panose="02020603050405020304" pitchFamily="18" charset="0"/>
                <a:cs typeface="Times New Roman" panose="02020603050405020304" pitchFamily="18" charset="0"/>
              </a:rPr>
              <a:t>heat/temperature</a:t>
            </a:r>
            <a:r>
              <a:rPr lang="en-US" sz="2600" dirty="0">
                <a:latin typeface="Times New Roman" panose="02020603050405020304" pitchFamily="18" charset="0"/>
                <a:cs typeface="Times New Roman" panose="02020603050405020304" pitchFamily="18" charset="0"/>
              </a:rPr>
              <a:t> energy from the gas, which  is at a [7]</a:t>
            </a:r>
            <a:r>
              <a:rPr lang="en-US" sz="2600" dirty="0">
                <a:solidFill>
                  <a:prstClr val="black"/>
                </a:solidFill>
                <a:latin typeface="Times New Roman" panose="02020603050405020304" pitchFamily="18" charset="0"/>
                <a:cs typeface="Times New Roman" panose="02020603050405020304" pitchFamily="18" charset="0"/>
              </a:rPr>
              <a:t> </a:t>
            </a:r>
            <a:r>
              <a:rPr lang="en-US" sz="2600" dirty="0">
                <a:solidFill>
                  <a:srgbClr val="C00000"/>
                </a:solidFill>
                <a:latin typeface="Times New Roman" panose="02020603050405020304" pitchFamily="18" charset="0"/>
                <a:cs typeface="Times New Roman" panose="02020603050405020304" pitchFamily="18" charset="0"/>
              </a:rPr>
              <a:t>heat/temperature</a:t>
            </a:r>
            <a:r>
              <a:rPr lang="en-US" sz="2600" dirty="0">
                <a:solidFill>
                  <a:prstClr val="black"/>
                </a:solidFill>
                <a:latin typeface="Times New Roman" panose="02020603050405020304" pitchFamily="18" charset="0"/>
                <a:cs typeface="Times New Roman" panose="02020603050405020304" pitchFamily="18" charset="0"/>
              </a:rPr>
              <a:t> of 180 </a:t>
            </a:r>
            <a:r>
              <a:rPr lang="en-US" sz="2600" dirty="0">
                <a:latin typeface="Times New Roman" panose="02020603050405020304" pitchFamily="18" charset="0"/>
                <a:cs typeface="Times New Roman" panose="02020603050405020304" pitchFamily="18" charset="0"/>
              </a:rPr>
              <a:t>°C</a:t>
            </a:r>
            <a:r>
              <a:rPr lang="en-US" sz="2600" dirty="0">
                <a:solidFill>
                  <a:prstClr val="black"/>
                </a:solidFill>
                <a:latin typeface="Times New Roman" panose="02020603050405020304" pitchFamily="18" charset="0"/>
                <a:cs typeface="Times New Roman" panose="02020603050405020304" pitchFamily="18" charset="0"/>
              </a:rPr>
              <a:t> or more, would be [8] </a:t>
            </a:r>
            <a:r>
              <a:rPr lang="en-US" sz="2600" dirty="0">
                <a:solidFill>
                  <a:srgbClr val="C00000"/>
                </a:solidFill>
                <a:latin typeface="Times New Roman" panose="02020603050405020304" pitchFamily="18" charset="0"/>
                <a:cs typeface="Times New Roman" panose="02020603050405020304" pitchFamily="18" charset="0"/>
              </a:rPr>
              <a:t>dissipated/radiated</a:t>
            </a:r>
            <a:r>
              <a:rPr lang="en-US" sz="2600" dirty="0">
                <a:solidFill>
                  <a:prstClr val="black"/>
                </a:solidFill>
                <a:latin typeface="Times New Roman" panose="02020603050405020304" pitchFamily="18" charset="0"/>
                <a:cs typeface="Times New Roman" panose="02020603050405020304" pitchFamily="18" charset="0"/>
              </a:rPr>
              <a:t> into the atmosphere by[9] </a:t>
            </a:r>
            <a:r>
              <a:rPr lang="en-US" sz="2600" dirty="0">
                <a:solidFill>
                  <a:srgbClr val="C00000"/>
                </a:solidFill>
                <a:latin typeface="Times New Roman" panose="02020603050405020304" pitchFamily="18" charset="0"/>
                <a:cs typeface="Times New Roman" panose="02020603050405020304" pitchFamily="18" charset="0"/>
              </a:rPr>
              <a:t>conduction/convection</a:t>
            </a:r>
            <a:r>
              <a:rPr lang="en-US" sz="2600" dirty="0">
                <a:solidFill>
                  <a:prstClr val="black"/>
                </a:solidFill>
                <a:latin typeface="Times New Roman" panose="02020603050405020304" pitchFamily="18" charset="0"/>
                <a:cs typeface="Times New Roman" panose="02020603050405020304" pitchFamily="18" charset="0"/>
              </a:rPr>
              <a:t>, and the water </a:t>
            </a:r>
            <a:r>
              <a:rPr lang="en-US" sz="2600" dirty="0" err="1">
                <a:solidFill>
                  <a:prstClr val="black"/>
                </a:solidFill>
                <a:latin typeface="Times New Roman" panose="02020603050405020304" pitchFamily="18" charset="0"/>
                <a:cs typeface="Times New Roman" panose="02020603050405020304" pitchFamily="18" charset="0"/>
              </a:rPr>
              <a:t>vapour</a:t>
            </a:r>
            <a:r>
              <a:rPr lang="en-US" sz="2600" dirty="0">
                <a:solidFill>
                  <a:prstClr val="black"/>
                </a:solidFill>
                <a:latin typeface="Times New Roman" panose="02020603050405020304" pitchFamily="18" charset="0"/>
                <a:cs typeface="Times New Roman" panose="02020603050405020304" pitchFamily="18" charset="0"/>
              </a:rPr>
              <a:t> within it would condense in the outsider air. But in a condensing boiler the hot gas passes through a [10] </a:t>
            </a:r>
            <a:r>
              <a:rPr lang="en-US" sz="2600" dirty="0">
                <a:solidFill>
                  <a:srgbClr val="C00000"/>
                </a:solidFill>
                <a:latin typeface="Times New Roman" panose="02020603050405020304" pitchFamily="18" charset="0"/>
                <a:cs typeface="Times New Roman" panose="02020603050405020304" pitchFamily="18" charset="0"/>
              </a:rPr>
              <a:t>heat/temperature</a:t>
            </a:r>
            <a:r>
              <a:rPr lang="en-US" sz="2600" dirty="0">
                <a:solidFill>
                  <a:prstClr val="black"/>
                </a:solidFill>
                <a:latin typeface="Times New Roman" panose="02020603050405020304" pitchFamily="18" charset="0"/>
                <a:cs typeface="Times New Roman" panose="02020603050405020304" pitchFamily="18" charset="0"/>
              </a:rPr>
              <a:t> exchanger. This allows the heat from the gas to be [11] </a:t>
            </a:r>
            <a:r>
              <a:rPr lang="en-US" sz="2600" dirty="0">
                <a:solidFill>
                  <a:srgbClr val="C00000"/>
                </a:solidFill>
                <a:latin typeface="Times New Roman" panose="02020603050405020304" pitchFamily="18" charset="0"/>
                <a:cs typeface="Times New Roman" panose="02020603050405020304" pitchFamily="18" charset="0"/>
              </a:rPr>
              <a:t>absorbed/emitted</a:t>
            </a:r>
            <a:r>
              <a:rPr lang="en-US" sz="2600" dirty="0">
                <a:solidFill>
                  <a:prstClr val="black"/>
                </a:solidFill>
                <a:latin typeface="Times New Roman" panose="02020603050405020304" pitchFamily="18" charset="0"/>
                <a:cs typeface="Times New Roman" panose="02020603050405020304" pitchFamily="18" charset="0"/>
              </a:rPr>
              <a:t> by the cool water that’s returning to the boiler after passing through the radiators in the home’s [12] </a:t>
            </a:r>
            <a:r>
              <a:rPr lang="en-US" sz="2600" dirty="0">
                <a:solidFill>
                  <a:srgbClr val="C00000"/>
                </a:solidFill>
                <a:latin typeface="Times New Roman" panose="02020603050405020304" pitchFamily="18" charset="0"/>
                <a:cs typeface="Times New Roman" panose="02020603050405020304" pitchFamily="18" charset="0"/>
              </a:rPr>
              <a:t>cooling/heating</a:t>
            </a:r>
            <a:r>
              <a:rPr lang="en-US" sz="2600" dirty="0">
                <a:solidFill>
                  <a:prstClr val="black"/>
                </a:solidFill>
                <a:latin typeface="Times New Roman" panose="02020603050405020304" pitchFamily="18" charset="0"/>
                <a:cs typeface="Times New Roman" panose="02020603050405020304" pitchFamily="18" charset="0"/>
              </a:rPr>
              <a:t> system – heat transfer takes place from hot gas to cool water by[13] </a:t>
            </a:r>
            <a:r>
              <a:rPr lang="en-US" sz="2600" dirty="0">
                <a:solidFill>
                  <a:srgbClr val="C00000"/>
                </a:solidFill>
                <a:latin typeface="Times New Roman" panose="02020603050405020304" pitchFamily="18" charset="0"/>
                <a:cs typeface="Times New Roman" panose="02020603050405020304" pitchFamily="18" charset="0"/>
              </a:rPr>
              <a:t>conduction/radiation</a:t>
            </a:r>
            <a:r>
              <a:rPr lang="en-US" sz="2600" dirty="0">
                <a:solidFill>
                  <a:prstClr val="black"/>
                </a:solidFill>
                <a:latin typeface="Times New Roman" panose="02020603050405020304" pitchFamily="18" charset="0"/>
                <a:cs typeface="Times New Roman" panose="02020603050405020304" pitchFamily="18" charset="0"/>
              </a:rPr>
              <a:t> through the metal of the heat exchanger. In addition, when the </a:t>
            </a:r>
            <a:r>
              <a:rPr lang="en-US" sz="2600" dirty="0" err="1">
                <a:solidFill>
                  <a:prstClr val="black"/>
                </a:solidFill>
                <a:latin typeface="Times New Roman" panose="02020603050405020304" pitchFamily="18" charset="0"/>
                <a:cs typeface="Times New Roman" panose="02020603050405020304" pitchFamily="18" charset="0"/>
              </a:rPr>
              <a:t>tempreture</a:t>
            </a:r>
            <a:r>
              <a:rPr lang="en-US" sz="2600" dirty="0">
                <a:solidFill>
                  <a:prstClr val="black"/>
                </a:solidFill>
                <a:latin typeface="Times New Roman" panose="02020603050405020304" pitchFamily="18" charset="0"/>
                <a:cs typeface="Times New Roman" panose="02020603050405020304" pitchFamily="18" charset="0"/>
              </a:rPr>
              <a:t> of the gas has fallen to a certain point, the water </a:t>
            </a:r>
            <a:r>
              <a:rPr lang="en-US" sz="2600" dirty="0" err="1">
                <a:solidFill>
                  <a:prstClr val="black"/>
                </a:solidFill>
                <a:latin typeface="Times New Roman" panose="02020603050405020304" pitchFamily="18" charset="0"/>
                <a:cs typeface="Times New Roman" panose="02020603050405020304" pitchFamily="18" charset="0"/>
              </a:rPr>
              <a:t>vapour</a:t>
            </a:r>
            <a:r>
              <a:rPr lang="en-US" sz="2600" dirty="0">
                <a:solidFill>
                  <a:prstClr val="black"/>
                </a:solidFill>
                <a:latin typeface="Times New Roman" panose="02020603050405020304" pitchFamily="18" charset="0"/>
                <a:cs typeface="Times New Roman" panose="02020603050405020304" pitchFamily="18" charset="0"/>
              </a:rPr>
              <a:t> within it[14] </a:t>
            </a:r>
            <a:r>
              <a:rPr lang="en-US" sz="2600" dirty="0">
                <a:solidFill>
                  <a:srgbClr val="C00000"/>
                </a:solidFill>
                <a:latin typeface="Times New Roman" panose="02020603050405020304" pitchFamily="18" charset="0"/>
                <a:cs typeface="Times New Roman" panose="02020603050405020304" pitchFamily="18" charset="0"/>
              </a:rPr>
              <a:t>condenses/solidifies</a:t>
            </a:r>
            <a:r>
              <a:rPr lang="en-US" sz="2600" dirty="0">
                <a:solidFill>
                  <a:prstClr val="black"/>
                </a:solidFill>
                <a:latin typeface="Times New Roman" panose="02020603050405020304" pitchFamily="18" charset="0"/>
                <a:cs typeface="Times New Roman" panose="02020603050405020304" pitchFamily="18" charset="0"/>
              </a:rPr>
              <a:t>. And it is this process that enables significant amounts of heat to be transferred, due to the principle of [15]</a:t>
            </a:r>
            <a:r>
              <a:rPr lang="en-US" sz="2600" dirty="0">
                <a:solidFill>
                  <a:srgbClr val="C00000"/>
                </a:solidFill>
                <a:latin typeface="Times New Roman" panose="02020603050405020304" pitchFamily="18" charset="0"/>
                <a:cs typeface="Times New Roman" panose="02020603050405020304" pitchFamily="18" charset="0"/>
              </a:rPr>
              <a:t>latent/specific</a:t>
            </a:r>
            <a:r>
              <a:rPr lang="en-US" sz="2600" dirty="0">
                <a:solidFill>
                  <a:prstClr val="black"/>
                </a:solidFill>
                <a:latin typeface="Times New Roman" panose="02020603050405020304" pitchFamily="18" charset="0"/>
                <a:cs typeface="Times New Roman" panose="02020603050405020304" pitchFamily="18" charset="0"/>
              </a:rPr>
              <a:t> heat.</a:t>
            </a:r>
            <a:endParaRPr lang="en-US" sz="2600" dirty="0">
              <a:latin typeface="Times New Roman" panose="02020603050405020304" pitchFamily="18" charset="0"/>
              <a:cs typeface="Times New Roman" panose="02020603050405020304" pitchFamily="18" charset="0"/>
            </a:endParaRPr>
          </a:p>
          <a:p>
            <a:pPr marL="0" indent="0" algn="just" rtl="0">
              <a:buNone/>
            </a:pPr>
            <a:r>
              <a:rPr lang="en-US" sz="2800" dirty="0">
                <a:solidFill>
                  <a:prstClr val="black"/>
                </a:solidFill>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2"/>
          <a:stretch>
            <a:fillRect/>
          </a:stretch>
        </p:blipFill>
        <p:spPr>
          <a:xfrm>
            <a:off x="4135272" y="5516554"/>
            <a:ext cx="6344265" cy="1129906"/>
          </a:xfrm>
          <a:prstGeom prst="rect">
            <a:avLst/>
          </a:prstGeom>
          <a:ln>
            <a:solidFill>
              <a:srgbClr val="FF0000"/>
            </a:solidFill>
          </a:ln>
        </p:spPr>
      </p:pic>
      <p:sp>
        <p:nvSpPr>
          <p:cNvPr id="3" name="Slide Number Placeholder 2"/>
          <p:cNvSpPr>
            <a:spLocks noGrp="1"/>
          </p:cNvSpPr>
          <p:nvPr>
            <p:ph type="sldNum" sz="quarter" idx="12"/>
          </p:nvPr>
        </p:nvSpPr>
        <p:spPr/>
        <p:txBody>
          <a:bodyPr/>
          <a:lstStyle/>
          <a:p>
            <a:pPr>
              <a:defRPr/>
            </a:pPr>
            <a:fld id="{0BBBC493-A687-4A5F-A4C1-EE0C90DBCDBA}" type="slidenum">
              <a:rPr lang="en-US" altLang="en-US" smtClean="0"/>
              <a:pPr>
                <a:defRPr/>
              </a:pPr>
              <a:t>11</a:t>
            </a:fld>
            <a:endParaRPr lang="en-US" altLang="en-US"/>
          </a:p>
        </p:txBody>
      </p:sp>
    </p:spTree>
    <p:extLst>
      <p:ext uri="{BB962C8B-B14F-4D97-AF65-F5344CB8AC3E}">
        <p14:creationId xmlns:p14="http://schemas.microsoft.com/office/powerpoint/2010/main" val="252871629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bwMode="auto">
          <a:xfrm>
            <a:off x="2463114" y="2020330"/>
            <a:ext cx="7265773" cy="3707027"/>
          </a:xfrm>
          <a:prstGeom prst="ellipse">
            <a:avLst/>
          </a:prstGeom>
          <a:solidFill>
            <a:srgbClr val="FFFF00"/>
          </a:solidFill>
          <a:ln w="28575" cap="flat" cmpd="sng" algn="ctr">
            <a:solidFill>
              <a:srgbClr val="0000FF"/>
            </a:solidFill>
            <a:prstDash val="solid"/>
            <a:miter lim="800000"/>
            <a:headEnd type="none" w="med" len="med"/>
            <a:tailEnd type="none" w="med" len="med"/>
          </a:ln>
          <a:effectLst/>
        </p:spPr>
        <p:txBody>
          <a:bodyPr vert="horz" wrap="none" lIns="88969" tIns="44484" rIns="88969" bIns="44484" numCol="1" rtlCol="0" anchor="t" anchorCtr="0" compatLnSpc="1">
            <a:prstTxWarp prst="textNoShape">
              <a:avLst/>
            </a:prstTxWarp>
          </a:bodyPr>
          <a:lstStyle/>
          <a:p>
            <a:pPr algn="ctr" eaLnBrk="1" fontAlgn="auto" hangingPunct="1">
              <a:spcBef>
                <a:spcPts val="0"/>
              </a:spcBef>
              <a:spcAft>
                <a:spcPts val="0"/>
              </a:spcAft>
            </a:pPr>
            <a:r>
              <a:rPr lang="en-US" sz="7006" b="1" dirty="0">
                <a:solidFill>
                  <a:srgbClr val="C00000"/>
                </a:solidFill>
                <a:latin typeface="Verdana" pitchFamily="34" charset="0"/>
                <a:cs typeface="Tahoma" pitchFamily="34" charset="0"/>
              </a:rPr>
              <a:t>End of</a:t>
            </a:r>
            <a:br>
              <a:rPr lang="en-US" sz="7006" b="1" dirty="0">
                <a:solidFill>
                  <a:srgbClr val="C00000"/>
                </a:solidFill>
                <a:latin typeface="Verdana" pitchFamily="34" charset="0"/>
                <a:cs typeface="Tahoma" pitchFamily="34" charset="0"/>
              </a:rPr>
            </a:br>
            <a:r>
              <a:rPr lang="en-US" sz="7006" b="1" dirty="0">
                <a:solidFill>
                  <a:srgbClr val="C00000"/>
                </a:solidFill>
                <a:latin typeface="Verdana" pitchFamily="34" charset="0"/>
                <a:cs typeface="Tahoma" pitchFamily="34" charset="0"/>
              </a:rPr>
              <a:t> Unit 36</a:t>
            </a:r>
            <a:endParaRPr lang="en-US" sz="7006" b="1" dirty="0">
              <a:solidFill>
                <a:srgbClr val="C00000"/>
              </a:solidFill>
              <a:latin typeface="Tahoma" pitchFamily="34" charset="0"/>
              <a:cs typeface="Times New Roman" pitchFamily="18" charset="0"/>
            </a:endParaRPr>
          </a:p>
        </p:txBody>
      </p:sp>
      <p:sp>
        <p:nvSpPr>
          <p:cNvPr id="3" name="Slide Number Placeholder 2"/>
          <p:cNvSpPr>
            <a:spLocks noGrp="1"/>
          </p:cNvSpPr>
          <p:nvPr>
            <p:ph type="sldNum" sz="quarter" idx="12"/>
          </p:nvPr>
        </p:nvSpPr>
        <p:spPr/>
        <p:txBody>
          <a:bodyPr/>
          <a:lstStyle/>
          <a:p>
            <a:pPr>
              <a:defRPr/>
            </a:pPr>
            <a:fld id="{AFCA9F56-C455-4365-B1CA-78E375E9F2C4}" type="slidenum">
              <a:rPr lang="es-ES" altLang="en-US" smtClean="0">
                <a:solidFill>
                  <a:srgbClr val="000000"/>
                </a:solidFill>
              </a:rPr>
              <a:pPr>
                <a:defRPr/>
              </a:pPr>
              <a:t>12</a:t>
            </a:fld>
            <a:endParaRPr lang="es-ES" altLang="en-US">
              <a:solidFill>
                <a:srgbClr val="000000"/>
              </a:solidFill>
            </a:endParaRPr>
          </a:p>
        </p:txBody>
      </p:sp>
    </p:spTree>
    <p:extLst>
      <p:ext uri="{BB962C8B-B14F-4D97-AF65-F5344CB8AC3E}">
        <p14:creationId xmlns:p14="http://schemas.microsoft.com/office/powerpoint/2010/main" val="205177119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70134ff68058fb8db653ffe7abdb6f39b4b284cb"/>
</p:tagLst>
</file>

<file path=ppt/theme/theme1.xml><?xml version="1.0" encoding="utf-8"?>
<a:theme xmlns:a="http://schemas.openxmlformats.org/drawingml/2006/main" name="Diseño predeterminado">
  <a:themeElements>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Blueprint">
  <a:themeElements>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fontScheme name="Blueprint">
      <a:majorFont>
        <a:latin typeface="Tahoma"/>
        <a:ea typeface=""/>
        <a:cs typeface="Times New Roman"/>
      </a:majorFont>
      <a:minorFont>
        <a:latin typeface="Tahoma"/>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sng" strike="noStrike" cap="none" normalizeH="0" baseline="0" smtClean="0">
            <a:ln>
              <a:noFill/>
            </a:ln>
            <a:solidFill>
              <a:schemeClr val="tx1"/>
            </a:solidFill>
            <a:effectLst/>
            <a:latin typeface="Arial" pitchFamily="34"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sng" strike="noStrike" cap="none" normalizeH="0" baseline="0" smtClean="0">
            <a:ln>
              <a:noFill/>
            </a:ln>
            <a:solidFill>
              <a:schemeClr val="tx1"/>
            </a:solidFill>
            <a:effectLst/>
            <a:latin typeface="Arial" pitchFamily="34" charset="0"/>
            <a:cs typeface="Times New Roman" pitchFamily="18" charset="0"/>
          </a:defRPr>
        </a:defPPr>
      </a:lstStyle>
    </a:lnDef>
  </a:objectDefaults>
  <a:extraClrSchemeLst>
    <a:extraClrScheme>
      <a:clrScheme name="Blueprint 1">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clrMap bg1="lt1" tx1="dk1" bg2="lt2" tx2="dk2" accent1="accent1" accent2="accent2" accent3="accent3" accent4="accent4" accent5="accent5" accent6="accent6" hlink="hlink" folHlink="folHlink"/>
    </a:extraClrScheme>
    <a:extraClrScheme>
      <a:clrScheme name="Blueprint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Blueprint 4">
        <a:dk1>
          <a:srgbClr val="333300"/>
        </a:dk1>
        <a:lt1>
          <a:srgbClr val="FFFFFF"/>
        </a:lt1>
        <a:dk2>
          <a:srgbClr val="663300"/>
        </a:dk2>
        <a:lt2>
          <a:srgbClr val="B2B2B2"/>
        </a:lt2>
        <a:accent1>
          <a:srgbClr val="DDC6A7"/>
        </a:accent1>
        <a:accent2>
          <a:srgbClr val="D9C167"/>
        </a:accent2>
        <a:accent3>
          <a:srgbClr val="FFFFFF"/>
        </a:accent3>
        <a:accent4>
          <a:srgbClr val="2A2A00"/>
        </a:accent4>
        <a:accent5>
          <a:srgbClr val="EBDFD0"/>
        </a:accent5>
        <a:accent6>
          <a:srgbClr val="C4AF5D"/>
        </a:accent6>
        <a:hlink>
          <a:srgbClr val="8A7A66"/>
        </a:hlink>
        <a:folHlink>
          <a:srgbClr val="C0AE9E"/>
        </a:folHlink>
      </a:clrScheme>
      <a:clrMap bg1="lt1" tx1="dk1" bg2="lt2" tx2="dk2" accent1="accent1" accent2="accent2" accent3="accent3" accent4="accent4" accent5="accent5" accent6="accent6" hlink="hlink" folHlink="folHlink"/>
    </a:extraClrScheme>
    <a:extraClrScheme>
      <a:clrScheme name="Blueprint 5">
        <a:dk1>
          <a:srgbClr val="000000"/>
        </a:dk1>
        <a:lt1>
          <a:srgbClr val="FFFFFF"/>
        </a:lt1>
        <a:dk2>
          <a:srgbClr val="003366"/>
        </a:dk2>
        <a:lt2>
          <a:srgbClr val="CCFFCC"/>
        </a:lt2>
        <a:accent1>
          <a:srgbClr val="006699"/>
        </a:accent1>
        <a:accent2>
          <a:srgbClr val="009999"/>
        </a:accent2>
        <a:accent3>
          <a:srgbClr val="AAADB8"/>
        </a:accent3>
        <a:accent4>
          <a:srgbClr val="DADADA"/>
        </a:accent4>
        <a:accent5>
          <a:srgbClr val="AAB8CA"/>
        </a:accent5>
        <a:accent6>
          <a:srgbClr val="008A8A"/>
        </a:accent6>
        <a:hlink>
          <a:srgbClr val="0099CC"/>
        </a:hlink>
        <a:folHlink>
          <a:srgbClr val="00458A"/>
        </a:folHlink>
      </a:clrScheme>
      <a:clrMap bg1="dk2" tx1="lt1" bg2="dk1" tx2="lt2" accent1="accent1" accent2="accent2" accent3="accent3" accent4="accent4" accent5="accent5" accent6="accent6" hlink="hlink" folHlink="folHlink"/>
    </a:extraClrScheme>
    <a:extraClrScheme>
      <a:clrScheme name="Blueprint 6">
        <a:dk1>
          <a:srgbClr val="000000"/>
        </a:dk1>
        <a:lt1>
          <a:srgbClr val="FFFFFF"/>
        </a:lt1>
        <a:dk2>
          <a:srgbClr val="004A48"/>
        </a:dk2>
        <a:lt2>
          <a:srgbClr val="33CCCC"/>
        </a:lt2>
        <a:accent1>
          <a:srgbClr val="006699"/>
        </a:accent1>
        <a:accent2>
          <a:srgbClr val="009999"/>
        </a:accent2>
        <a:accent3>
          <a:srgbClr val="AAB1B1"/>
        </a:accent3>
        <a:accent4>
          <a:srgbClr val="DADADA"/>
        </a:accent4>
        <a:accent5>
          <a:srgbClr val="AAB8CA"/>
        </a:accent5>
        <a:accent6>
          <a:srgbClr val="008A8A"/>
        </a:accent6>
        <a:hlink>
          <a:srgbClr val="00CC99"/>
        </a:hlink>
        <a:folHlink>
          <a:srgbClr val="006666"/>
        </a:folHlink>
      </a:clrScheme>
      <a:clrMap bg1="dk2" tx1="lt1" bg2="dk1" tx2="lt2" accent1="accent1" accent2="accent2" accent3="accent3" accent4="accent4" accent5="accent5" accent6="accent6" hlink="hlink" folHlink="folHlink"/>
    </a:extraClrScheme>
    <a:extraClrScheme>
      <a:clrScheme name="Blueprint 7">
        <a:dk1>
          <a:srgbClr val="000000"/>
        </a:dk1>
        <a:lt1>
          <a:srgbClr val="FFFFFF"/>
        </a:lt1>
        <a:dk2>
          <a:srgbClr val="333300"/>
        </a:dk2>
        <a:lt2>
          <a:srgbClr val="FFFFCC"/>
        </a:lt2>
        <a:accent1>
          <a:srgbClr val="CC9900"/>
        </a:accent1>
        <a:accent2>
          <a:srgbClr val="CC6600"/>
        </a:accent2>
        <a:accent3>
          <a:srgbClr val="ADADAA"/>
        </a:accent3>
        <a:accent4>
          <a:srgbClr val="DADADA"/>
        </a:accent4>
        <a:accent5>
          <a:srgbClr val="E2CAAA"/>
        </a:accent5>
        <a:accent6>
          <a:srgbClr val="B95C00"/>
        </a:accent6>
        <a:hlink>
          <a:srgbClr val="808000"/>
        </a:hlink>
        <a:folHlink>
          <a:srgbClr val="525000"/>
        </a:folHlink>
      </a:clrScheme>
      <a:clrMap bg1="dk2" tx1="lt1" bg2="dk1" tx2="lt2" accent1="accent1" accent2="accent2" accent3="accent3" accent4="accent4" accent5="accent5" accent6="accent6" hlink="hlink" folHlink="folHlink"/>
    </a:extraClrScheme>
    <a:extraClrScheme>
      <a:clrScheme name="Blueprint 8">
        <a:dk1>
          <a:srgbClr val="003D62"/>
        </a:dk1>
        <a:lt1>
          <a:srgbClr val="FFFFFF"/>
        </a:lt1>
        <a:dk2>
          <a:srgbClr val="006699"/>
        </a:dk2>
        <a:lt2>
          <a:srgbClr val="C8D1DA"/>
        </a:lt2>
        <a:accent1>
          <a:srgbClr val="9AC0EA"/>
        </a:accent1>
        <a:accent2>
          <a:srgbClr val="80C3C8"/>
        </a:accent2>
        <a:accent3>
          <a:srgbClr val="FFFFFF"/>
        </a:accent3>
        <a:accent4>
          <a:srgbClr val="003353"/>
        </a:accent4>
        <a:accent5>
          <a:srgbClr val="CADCF3"/>
        </a:accent5>
        <a:accent6>
          <a:srgbClr val="73B0B5"/>
        </a:accent6>
        <a:hlink>
          <a:srgbClr val="81ABCB"/>
        </a:hlink>
        <a:folHlink>
          <a:srgbClr val="B6CBD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Fall fun education presentation (widescreen)</Template>
  <TotalTime>0</TotalTime>
  <Words>1193</Words>
  <Application>Microsoft Office PowerPoint</Application>
  <PresentationFormat>Widescreen</PresentationFormat>
  <Paragraphs>58</Paragraphs>
  <Slides>12</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12</vt:i4>
      </vt:variant>
    </vt:vector>
  </HeadingPairs>
  <TitlesOfParts>
    <vt:vector size="22" baseType="lpstr">
      <vt:lpstr>Arial</vt:lpstr>
      <vt:lpstr>Cambria</vt:lpstr>
      <vt:lpstr>Franklin Gothic Book</vt:lpstr>
      <vt:lpstr>Perpetua</vt:lpstr>
      <vt:lpstr>Tahoma</vt:lpstr>
      <vt:lpstr>Times New Roman</vt:lpstr>
      <vt:lpstr>Verdana</vt:lpstr>
      <vt:lpstr>Wingdings</vt:lpstr>
      <vt:lpstr>Diseño predeterminado</vt:lpstr>
      <vt:lpstr>2_Blueprint</vt:lpstr>
      <vt:lpstr>Unit 36: Heat and Temperature Prof. Fady El-Nahal Technical English Islamic University of Gaza 2020-2021 </vt:lpstr>
      <vt:lpstr>Content</vt:lpstr>
      <vt:lpstr>Changes of temperature and state</vt:lpstr>
      <vt:lpstr>Changes of temperature and state</vt:lpstr>
      <vt:lpstr>Changes of temperature and state</vt:lpstr>
      <vt:lpstr>PowerPoint Presentation</vt:lpstr>
      <vt:lpstr>PowerPoint Presentation</vt:lpstr>
      <vt:lpstr>36.1 Complete the sentences about water using words from A opposite. Sometimes there is more that one possible answer.</vt:lpstr>
      <vt:lpstr>36.2 Match the two parts to make correct sentences. Look at A and B opposite, and Appendix VII on page 109 to help you.</vt:lpstr>
      <vt:lpstr>36.3 Circle the correct words to complete the article about conducting boilers. Look at A and B opposite to help you. The first one has been done for you.</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2015-02-08T20:01:06Z</dcterms:created>
  <dcterms:modified xsi:type="dcterms:W3CDTF">2020-02-04T18:09:18Z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TC028952699991</vt:lpwstr>
  </property>
</Properties>
</file>