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1"/>
  </p:notesMasterIdLst>
  <p:sldIdLst>
    <p:sldId id="256" r:id="rId4"/>
    <p:sldId id="257" r:id="rId5"/>
    <p:sldId id="258" r:id="rId6"/>
    <p:sldId id="259" r:id="rId7"/>
    <p:sldId id="260"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7D87E2-B38A-468F-8F7B-57DE09753C7D}" type="datetimeFigureOut">
              <a:rPr lang="en-US" smtClean="0"/>
              <a:t>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BBD2-5EAA-4528-8B4D-1F77982A8021}" type="slidenum">
              <a:rPr lang="en-US" smtClean="0"/>
              <a:t>‹#›</a:t>
            </a:fld>
            <a:endParaRPr lang="en-US"/>
          </a:p>
        </p:txBody>
      </p:sp>
    </p:spTree>
    <p:extLst>
      <p:ext uri="{BB962C8B-B14F-4D97-AF65-F5344CB8AC3E}">
        <p14:creationId xmlns:p14="http://schemas.microsoft.com/office/powerpoint/2010/main" val="134381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6E68BD0-7ED3-4204-9360-37B9BC46090A}"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617602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BCE7A1-4189-4D66-BDAF-937BE725C130}"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312204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709A5F-8E29-47C7-B482-906D8504E6F7}"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3385118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912093-CBB2-43A9-90D8-0D82EF6331D9}" type="datetime1">
              <a:rPr lang="en-US" smtClean="0"/>
              <a:t>2/4/2020</a:t>
            </a:fld>
            <a:endParaRPr lang="en-US"/>
          </a:p>
        </p:txBody>
      </p:sp>
      <p:sp>
        <p:nvSpPr>
          <p:cNvPr id="6" name="Footer Placeholder 5"/>
          <p:cNvSpPr>
            <a:spLocks noGrp="1"/>
          </p:cNvSpPr>
          <p:nvPr>
            <p:ph type="ftr" sz="quarter" idx="11"/>
          </p:nvPr>
        </p:nvSpPr>
        <p:spPr/>
        <p:txBody>
          <a:bodyPr/>
          <a:lstStyle/>
          <a:p>
            <a:r>
              <a:rPr lang="en-US" smtClean="0"/>
              <a:t>Dr. Jawdat Abu Taha IUG</a:t>
            </a:r>
            <a:endParaRPr lang="en-US"/>
          </a:p>
        </p:txBody>
      </p:sp>
      <p:sp>
        <p:nvSpPr>
          <p:cNvPr id="7" name="Slide Number Placeholder 6"/>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1379977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EA86C6-832C-41DA-8B00-9D6E42049ADD}" type="datetime1">
              <a:rPr lang="en-US" smtClean="0"/>
              <a:t>2/4/2020</a:t>
            </a:fld>
            <a:endParaRPr lang="en-US"/>
          </a:p>
        </p:txBody>
      </p:sp>
      <p:sp>
        <p:nvSpPr>
          <p:cNvPr id="8" name="Footer Placeholder 7"/>
          <p:cNvSpPr>
            <a:spLocks noGrp="1"/>
          </p:cNvSpPr>
          <p:nvPr>
            <p:ph type="ftr" sz="quarter" idx="11"/>
          </p:nvPr>
        </p:nvSpPr>
        <p:spPr/>
        <p:txBody>
          <a:bodyPr/>
          <a:lstStyle/>
          <a:p>
            <a:r>
              <a:rPr lang="en-US" smtClean="0"/>
              <a:t>Dr. Jawdat Abu Taha IUG</a:t>
            </a:r>
            <a:endParaRPr lang="en-US"/>
          </a:p>
        </p:txBody>
      </p:sp>
      <p:sp>
        <p:nvSpPr>
          <p:cNvPr id="9" name="Slide Number Placeholder 8"/>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2969566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042BE2-096B-4A61-9FE5-0AEAE58C3149}" type="datetime1">
              <a:rPr lang="en-US" smtClean="0"/>
              <a:t>2/4/2020</a:t>
            </a:fld>
            <a:endParaRPr lang="en-US"/>
          </a:p>
        </p:txBody>
      </p:sp>
      <p:sp>
        <p:nvSpPr>
          <p:cNvPr id="4" name="Footer Placeholder 3"/>
          <p:cNvSpPr>
            <a:spLocks noGrp="1"/>
          </p:cNvSpPr>
          <p:nvPr>
            <p:ph type="ftr" sz="quarter" idx="11"/>
          </p:nvPr>
        </p:nvSpPr>
        <p:spPr/>
        <p:txBody>
          <a:bodyPr/>
          <a:lstStyle/>
          <a:p>
            <a:r>
              <a:rPr lang="en-US" smtClean="0"/>
              <a:t>Dr. Jawdat Abu Taha IUG</a:t>
            </a:r>
            <a:endParaRPr lang="en-US"/>
          </a:p>
        </p:txBody>
      </p:sp>
      <p:sp>
        <p:nvSpPr>
          <p:cNvPr id="5" name="Slide Number Placeholder 4"/>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1971776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56E030-7E4E-40E4-83A3-223B6BA2E54F}" type="datetime1">
              <a:rPr lang="en-US" smtClean="0"/>
              <a:t>2/4/2020</a:t>
            </a:fld>
            <a:endParaRPr lang="en-US"/>
          </a:p>
        </p:txBody>
      </p:sp>
      <p:sp>
        <p:nvSpPr>
          <p:cNvPr id="3" name="Footer Placeholder 2"/>
          <p:cNvSpPr>
            <a:spLocks noGrp="1"/>
          </p:cNvSpPr>
          <p:nvPr>
            <p:ph type="ftr" sz="quarter" idx="11"/>
          </p:nvPr>
        </p:nvSpPr>
        <p:spPr/>
        <p:txBody>
          <a:bodyPr/>
          <a:lstStyle/>
          <a:p>
            <a:r>
              <a:rPr lang="en-US" smtClean="0"/>
              <a:t>Dr. Jawdat Abu Taha IUG</a:t>
            </a:r>
            <a:endParaRPr lang="en-US"/>
          </a:p>
        </p:txBody>
      </p:sp>
      <p:sp>
        <p:nvSpPr>
          <p:cNvPr id="4" name="Slide Number Placeholder 3"/>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3317649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BE1E98-3553-4BD4-B744-B83B86949F94}" type="datetime1">
              <a:rPr lang="en-US" smtClean="0"/>
              <a:t>2/4/2020</a:t>
            </a:fld>
            <a:endParaRPr lang="en-US"/>
          </a:p>
        </p:txBody>
      </p:sp>
      <p:sp>
        <p:nvSpPr>
          <p:cNvPr id="6" name="Footer Placeholder 5"/>
          <p:cNvSpPr>
            <a:spLocks noGrp="1"/>
          </p:cNvSpPr>
          <p:nvPr>
            <p:ph type="ftr" sz="quarter" idx="11"/>
          </p:nvPr>
        </p:nvSpPr>
        <p:spPr/>
        <p:txBody>
          <a:bodyPr/>
          <a:lstStyle/>
          <a:p>
            <a:r>
              <a:rPr lang="en-US" smtClean="0"/>
              <a:t>Dr. Jawdat Abu Taha IUG</a:t>
            </a:r>
            <a:endParaRPr lang="en-US"/>
          </a:p>
        </p:txBody>
      </p:sp>
      <p:sp>
        <p:nvSpPr>
          <p:cNvPr id="7" name="Slide Number Placeholder 6"/>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199410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E87D63-2E8F-4374-9B69-597E5D9A8AC4}" type="datetime1">
              <a:rPr lang="en-US" smtClean="0"/>
              <a:t>2/4/2020</a:t>
            </a:fld>
            <a:endParaRPr lang="en-US"/>
          </a:p>
        </p:txBody>
      </p:sp>
      <p:sp>
        <p:nvSpPr>
          <p:cNvPr id="6" name="Footer Placeholder 5"/>
          <p:cNvSpPr>
            <a:spLocks noGrp="1"/>
          </p:cNvSpPr>
          <p:nvPr>
            <p:ph type="ftr" sz="quarter" idx="11"/>
          </p:nvPr>
        </p:nvSpPr>
        <p:spPr/>
        <p:txBody>
          <a:bodyPr/>
          <a:lstStyle/>
          <a:p>
            <a:r>
              <a:rPr lang="en-US" smtClean="0"/>
              <a:t>Dr. Jawdat Abu Taha IUG</a:t>
            </a:r>
            <a:endParaRPr lang="en-US"/>
          </a:p>
        </p:txBody>
      </p:sp>
      <p:sp>
        <p:nvSpPr>
          <p:cNvPr id="7" name="Slide Number Placeholder 6"/>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1208240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AF7020-C190-4091-B565-AABFA63B42E2}"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1689158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2F5EF2-1552-414D-96C3-9B4727DE1FFF}"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052753B7-96F0-413A-B9DF-BFB5AAE2C1D4}" type="slidenum">
              <a:rPr lang="en-US" smtClean="0"/>
              <a:t>‹#›</a:t>
            </a:fld>
            <a:endParaRPr lang="en-US"/>
          </a:p>
        </p:txBody>
      </p:sp>
    </p:spTree>
    <p:extLst>
      <p:ext uri="{BB962C8B-B14F-4D97-AF65-F5344CB8AC3E}">
        <p14:creationId xmlns:p14="http://schemas.microsoft.com/office/powerpoint/2010/main" val="2101634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A3B91A90-43A9-4890-B477-27BFAED0056D}"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897847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9CAA9C0E-DD3D-4414-BB59-A71509F26CE3}"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064051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F80FAB9-7BB8-4DF2-83CD-00EF0C27CE52}"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45186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30E9BBDB-2BD1-4900-B527-CEC83ADE4CD0}"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655351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635FB1C5-0022-4287-A754-F531608E39AB}" type="datetime1">
              <a:rPr lang="en-US" smtClean="0">
                <a:solidFill>
                  <a:srgbClr val="000000"/>
                </a:solidFill>
              </a:rPr>
              <a:t>2/4/2020</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591539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8EAA1BBF-154F-41AA-AAC9-9E9ABAEFC0BB}" type="datetime1">
              <a:rPr lang="en-US" smtClean="0">
                <a:solidFill>
                  <a:srgbClr val="000000"/>
                </a:solidFill>
              </a:rPr>
              <a:t>2/4/2020</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511889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718C773-1112-43C2-83BA-FB879BD0B6AC}" type="datetime1">
              <a:rPr lang="en-US" smtClean="0">
                <a:solidFill>
                  <a:srgbClr val="000000"/>
                </a:solidFill>
              </a:rPr>
              <a:t>2/4/2020</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453337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ADF40CE-D8A3-4C02-8F84-68D3F9992DE0}"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567399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C54E5A81-B147-47DE-ADAC-FBC2EF475280}"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339563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6C857569-97DA-465D-BEC9-DE2191F734FE}"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60236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3BDFFA7E-C351-425A-A86E-F2659652B282}"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87608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fld id="{26D96AA7-5260-420F-81B7-006E7F19AAD9}" type="datetime1">
              <a:rPr lang="en-US" smtClean="0"/>
              <a:t>2/4/2020</a:t>
            </a:fld>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391960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9EACDFCE-49E4-48BF-8C0D-B6DFAEF39D98}"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729018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fld id="{FE02628E-AC90-4A11-BC74-447ED71F44CE}"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26387840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fld id="{79065777-78D0-47FC-A000-034DE5FF40F9}" type="datetime1">
              <a:rPr lang="en-US" smtClean="0"/>
              <a:t>2/4/2020</a:t>
            </a:fld>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1041857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fld id="{2022417E-92C8-485E-9577-340509203502}" type="datetime1">
              <a:rPr lang="en-US" smtClean="0"/>
              <a:t>2/4/2020</a:t>
            </a:fld>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14867104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fld id="{309169C9-6FCE-48A3-AEBE-6BA958B9A7E3}" type="datetime1">
              <a:rPr lang="en-US" smtClean="0"/>
              <a:t>2/4/2020</a:t>
            </a:fld>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4514303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fld id="{6991B0C1-20EC-42D4-8F07-8A9CD3C034D9}" type="datetime1">
              <a:rPr lang="en-US" smtClean="0"/>
              <a:t>2/4/2020</a:t>
            </a:fld>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27626971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fld id="{B6B43422-8A37-4F83-BB29-A7290460D3CB}" type="datetime1">
              <a:rPr lang="en-US" smtClean="0"/>
              <a:t>2/4/2020</a:t>
            </a:fld>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23702516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fld id="{97473FAE-3BFA-450D-B965-7DB2F45BBC19}" type="datetime1">
              <a:rPr lang="en-US" smtClean="0"/>
              <a:t>2/4/2020</a:t>
            </a:fld>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62165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4AFDD48E-8F40-436A-9B81-F2EA892E2B7D}"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23723467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CF8A519E-1F30-4319-AF86-D774502E61A6}"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3595129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fld id="{1D87D358-F8E3-4C44-B2D7-0E6B77697D33}" type="datetime1">
              <a:rPr lang="en-US" smtClean="0"/>
              <a:t>2/4/2020</a:t>
            </a:fld>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1126672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fld id="{C5A7AE97-E043-429D-B254-C09A1584C3DE}" type="datetime1">
              <a:rPr lang="en-US" smtClean="0"/>
              <a:t>2/4/2020</a:t>
            </a:fld>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1993132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2332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Content Placeholder 2"/>
          <p:cNvSpPr>
            <a:spLocks noGrp="1"/>
          </p:cNvSpPr>
          <p:nvPr>
            <p:ph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3292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6F4880-C350-447E-954B-902579A09439}" type="datetime1">
              <a:rPr lang="en-US" smtClean="0"/>
              <a:t>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 Jawdat Abu Taha IUG</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2753B7-96F0-413A-B9DF-BFB5AAE2C1D4}" type="slidenum">
              <a:rPr lang="en-US" smtClean="0"/>
              <a:t>‹#›</a:t>
            </a:fld>
            <a:endParaRPr lang="en-US"/>
          </a:p>
        </p:txBody>
      </p:sp>
    </p:spTree>
    <p:extLst>
      <p:ext uri="{BB962C8B-B14F-4D97-AF65-F5344CB8AC3E}">
        <p14:creationId xmlns:p14="http://schemas.microsoft.com/office/powerpoint/2010/main" val="75904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fld id="{AF6ECE32-8866-4540-8326-F31539BEE878}" type="datetime1">
              <a:rPr lang="en-US" smtClean="0">
                <a:solidFill>
                  <a:srgbClr val="000000"/>
                </a:solidFill>
              </a:rPr>
              <a:t>2/4/2020</a:t>
            </a:fld>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dirty="0">
                <a:solidFill>
                  <a:srgbClr val="000000"/>
                </a:solidFill>
              </a:rPr>
              <a:t>Dr. Jawdat Abu Taha IUG</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31987055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fld id="{16BF94BF-B612-4F0B-9DF5-52F0110FC267}" type="datetime1">
              <a:rPr lang="en-US" smtClean="0"/>
              <a:t>2/4/2020</a:t>
            </a:fld>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Dr. Jawdat Abu Taha IUG</a:t>
            </a:r>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8763386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4375624" y="1820579"/>
            <a:ext cx="7110484"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33: Motion and simple machines</a:t>
            </a:r>
            <a:br>
              <a:rPr lang="en-US" sz="4000" b="1" kern="1200" dirty="0">
                <a:solidFill>
                  <a:schemeClr val="tx1"/>
                </a:solidFill>
                <a:latin typeface="Franklin Gothic Book"/>
              </a:rPr>
            </a:br>
            <a:r>
              <a:rPr lang="en-US" sz="2400" b="1" kern="1200" dirty="0">
                <a:solidFill>
                  <a:srgbClr val="C00000"/>
                </a:solidFill>
                <a:latin typeface="Perpetua"/>
              </a:rPr>
              <a:t>Prof. </a:t>
            </a:r>
            <a:r>
              <a:rPr lang="en-US" sz="2400" b="1" kern="1200">
                <a:solidFill>
                  <a:srgbClr val="C00000"/>
                </a:solidFill>
                <a:latin typeface="Perpetua"/>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3" name="Slide Number Placeholder 2"/>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17234147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00752" y="404813"/>
            <a:ext cx="9321161" cy="1143000"/>
          </a:xfrm>
        </p:spPr>
        <p:txBody>
          <a:bodyPr/>
          <a:lstStyle/>
          <a:p>
            <a:pPr eaLnBrk="1" hangingPunct="1"/>
            <a:r>
              <a:rPr lang="es-UY" altLang="en-US" dirty="0" err="1">
                <a:solidFill>
                  <a:srgbClr val="FF0000"/>
                </a:solidFill>
              </a:rPr>
              <a:t>Outline</a:t>
            </a:r>
            <a:endParaRPr lang="es-ES" altLang="en-US" dirty="0">
              <a:solidFill>
                <a:srgbClr val="FF0000"/>
              </a:solidFill>
            </a:endParaRPr>
          </a:p>
        </p:txBody>
      </p:sp>
      <p:sp>
        <p:nvSpPr>
          <p:cNvPr id="54275" name="Rectangle 3" descr="Rectangle: Click to edit Master text styles&#10;Second level&#10;Third level&#10;Fourth level&#10;Fifth level"/>
          <p:cNvSpPr>
            <a:spLocks noGrp="1" noChangeArrowheads="1"/>
          </p:cNvSpPr>
          <p:nvPr>
            <p:ph idx="1"/>
          </p:nvPr>
        </p:nvSpPr>
        <p:spPr>
          <a:xfrm>
            <a:off x="1132764" y="2209800"/>
            <a:ext cx="9211386" cy="2743201"/>
          </a:xfrm>
          <a:ln>
            <a:solidFill>
              <a:schemeClr val="accent1"/>
            </a:solidFill>
          </a:ln>
        </p:spPr>
        <p:txBody>
          <a:bodyPr/>
          <a:lstStyle/>
          <a:p>
            <a:pPr marL="514350" indent="-514350" algn="just"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Acceleration and motion</a:t>
            </a:r>
          </a:p>
          <a:p>
            <a:pPr marL="514350" indent="-514350" algn="just"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Inertia</a:t>
            </a:r>
          </a:p>
          <a:p>
            <a:pPr marL="514350" indent="-514350" algn="just"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Simple machines</a:t>
            </a:r>
          </a:p>
        </p:txBody>
      </p:sp>
      <p:sp>
        <p:nvSpPr>
          <p:cNvPr id="3" name="Slide Number Placeholder 2"/>
          <p:cNvSpPr>
            <a:spLocks noGrp="1"/>
          </p:cNvSpPr>
          <p:nvPr>
            <p:ph type="sldNum" sz="quarter" idx="12"/>
          </p:nvPr>
        </p:nvSpPr>
        <p:spPr/>
        <p:txBody>
          <a:bodyPr/>
          <a:lstStyle/>
          <a:p>
            <a:pPr>
              <a:defRPr/>
            </a:pPr>
            <a:fld id="{0BBBC493-A687-4A5F-A4C1-EE0C90DBCDBA}" type="slidenum">
              <a:rPr lang="en-US" altLang="en-US"/>
              <a:pPr>
                <a:defRPr/>
              </a:pPr>
              <a:t>2</a:t>
            </a:fld>
            <a:endParaRPr lang="en-US" altLang="en-US"/>
          </a:p>
        </p:txBody>
      </p:sp>
    </p:spTree>
    <p:extLst>
      <p:ext uri="{BB962C8B-B14F-4D97-AF65-F5344CB8AC3E}">
        <p14:creationId xmlns:p14="http://schemas.microsoft.com/office/powerpoint/2010/main" val="3370928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8824"/>
            <a:ext cx="10363200" cy="814316"/>
          </a:xfrm>
        </p:spPr>
        <p:txBody>
          <a:bodyPr/>
          <a:lstStyle/>
          <a:p>
            <a:pPr algn="ctr"/>
            <a:r>
              <a:rPr lang="en-US" dirty="0">
                <a:solidFill>
                  <a:srgbClr val="C00000"/>
                </a:solidFill>
                <a:latin typeface="Times New Roman" panose="02020603050405020304" pitchFamily="18" charset="0"/>
                <a:cs typeface="Times New Roman" panose="02020603050405020304" pitchFamily="18" charset="0"/>
              </a:rPr>
              <a:t>A. Acceleration and motion</a:t>
            </a:r>
            <a:r>
              <a:rPr lang="en-US" dirty="0"/>
              <a:t/>
            </a:r>
            <a:br>
              <a:rPr lang="en-US" dirty="0"/>
            </a:br>
            <a:endParaRPr lang="en-US" dirty="0"/>
          </a:p>
        </p:txBody>
      </p:sp>
      <p:sp>
        <p:nvSpPr>
          <p:cNvPr id="3" name="Content Placeholder 2"/>
          <p:cNvSpPr>
            <a:spLocks noGrp="1"/>
          </p:cNvSpPr>
          <p:nvPr>
            <p:ph idx="1"/>
          </p:nvPr>
        </p:nvSpPr>
        <p:spPr>
          <a:xfrm>
            <a:off x="812799" y="1583140"/>
            <a:ext cx="11088049" cy="4436660"/>
          </a:xfrm>
        </p:spPr>
        <p:txBody>
          <a:bodyPr/>
          <a:lstStyle/>
          <a:p>
            <a:pPr marL="0" indent="0" algn="just">
              <a:buNone/>
            </a:pPr>
            <a:r>
              <a:rPr lang="en-US" sz="2000" dirty="0">
                <a:latin typeface="Times New Roman" panose="02020603050405020304" pitchFamily="18" charset="0"/>
                <a:cs typeface="Times New Roman" panose="02020603050405020304" pitchFamily="18" charset="0"/>
              </a:rPr>
              <a:t>If an object is </a:t>
            </a:r>
            <a:r>
              <a:rPr lang="en-US" sz="2000" dirty="0">
                <a:solidFill>
                  <a:srgbClr val="FF0000"/>
                </a:solidFill>
                <a:latin typeface="Times New Roman" panose="02020603050405020304" pitchFamily="18" charset="0"/>
                <a:cs typeface="Times New Roman" panose="02020603050405020304" pitchFamily="18" charset="0"/>
              </a:rPr>
              <a:t>at rest </a:t>
            </a:r>
            <a:r>
              <a:rPr lang="en-US" sz="2000" dirty="0">
                <a:latin typeface="Times New Roman" panose="02020603050405020304" pitchFamily="18" charset="0"/>
                <a:cs typeface="Times New Roman" panose="02020603050405020304" pitchFamily="18" charset="0"/>
              </a:rPr>
              <a:t>(not moving) and is free to move (not fixed), an </a:t>
            </a:r>
            <a:r>
              <a:rPr lang="en-US" sz="2000" dirty="0">
                <a:solidFill>
                  <a:srgbClr val="FF0000"/>
                </a:solidFill>
                <a:latin typeface="Times New Roman" panose="02020603050405020304" pitchFamily="18" charset="0"/>
                <a:cs typeface="Times New Roman" panose="02020603050405020304" pitchFamily="18" charset="0"/>
              </a:rPr>
              <a:t>external force- </a:t>
            </a:r>
            <a:r>
              <a:rPr lang="en-US" sz="2000" dirty="0">
                <a:latin typeface="Times New Roman" panose="02020603050405020304" pitchFamily="18" charset="0"/>
                <a:cs typeface="Times New Roman" panose="02020603050405020304" pitchFamily="18" charset="0"/>
              </a:rPr>
              <a:t>a force from outside -will make the object </a:t>
            </a:r>
            <a:r>
              <a:rPr lang="en-US" sz="2000" dirty="0">
                <a:solidFill>
                  <a:srgbClr val="FF0000"/>
                </a:solidFill>
                <a:latin typeface="Times New Roman" panose="02020603050405020304" pitchFamily="18" charset="0"/>
                <a:cs typeface="Times New Roman" panose="02020603050405020304" pitchFamily="18" charset="0"/>
              </a:rPr>
              <a:t>accelerate.</a:t>
            </a:r>
            <a:r>
              <a:rPr lang="en-US" sz="2000" dirty="0">
                <a:latin typeface="Times New Roman" panose="02020603050405020304" pitchFamily="18" charset="0"/>
                <a:cs typeface="Times New Roman" panose="02020603050405020304" pitchFamily="18" charset="0"/>
              </a:rPr>
              <a:t> This means the </a:t>
            </a:r>
            <a:r>
              <a:rPr lang="en-US" sz="2000" dirty="0">
                <a:solidFill>
                  <a:srgbClr val="FF0000"/>
                </a:solidFill>
                <a:latin typeface="Times New Roman" panose="02020603050405020304" pitchFamily="18" charset="0"/>
                <a:cs typeface="Times New Roman" panose="02020603050405020304" pitchFamily="18" charset="0"/>
              </a:rPr>
              <a:t>velocity</a:t>
            </a:r>
            <a:r>
              <a:rPr lang="en-US" sz="2000" dirty="0">
                <a:latin typeface="Times New Roman" panose="02020603050405020304" pitchFamily="18" charset="0"/>
                <a:cs typeface="Times New Roman" panose="02020603050405020304" pitchFamily="18" charset="0"/>
              </a:rPr>
              <a:t> of the object (the speed of its movement in a given direction) will increase. </a:t>
            </a:r>
            <a:r>
              <a:rPr lang="en-US" sz="2000" dirty="0">
                <a:solidFill>
                  <a:srgbClr val="FF0000"/>
                </a:solidFill>
                <a:latin typeface="Times New Roman" panose="02020603050405020304" pitchFamily="18" charset="0"/>
                <a:cs typeface="Times New Roman" panose="02020603050405020304" pitchFamily="18" charset="0"/>
              </a:rPr>
              <a:t>Velocity</a:t>
            </a:r>
            <a:r>
              <a:rPr lang="en-US" sz="2000" dirty="0">
                <a:latin typeface="Times New Roman" panose="02020603050405020304" pitchFamily="18" charset="0"/>
                <a:cs typeface="Times New Roman" panose="02020603050405020304" pitchFamily="18" charset="0"/>
              </a:rPr>
              <a:t> is measured in </a:t>
            </a:r>
            <a:r>
              <a:rPr lang="en-US" sz="2000" dirty="0" err="1">
                <a:latin typeface="Times New Roman" panose="02020603050405020304" pitchFamily="18" charset="0"/>
                <a:cs typeface="Times New Roman" panose="02020603050405020304" pitchFamily="18" charset="0"/>
              </a:rPr>
              <a:t>metres</a:t>
            </a:r>
            <a:r>
              <a:rPr lang="en-US" sz="2000" dirty="0">
                <a:latin typeface="Times New Roman" panose="02020603050405020304" pitchFamily="18" charset="0"/>
                <a:cs typeface="Times New Roman" panose="02020603050405020304" pitchFamily="18" charset="0"/>
              </a:rPr>
              <a:t> per second (m/s). If </a:t>
            </a:r>
            <a:r>
              <a:rPr lang="en-US" sz="2000" dirty="0">
                <a:solidFill>
                  <a:srgbClr val="FF0000"/>
                </a:solidFill>
                <a:latin typeface="Times New Roman" panose="02020603050405020304" pitchFamily="18" charset="0"/>
                <a:cs typeface="Times New Roman" panose="02020603050405020304" pitchFamily="18" charset="0"/>
              </a:rPr>
              <a:t>acceleration</a:t>
            </a:r>
            <a:r>
              <a:rPr lang="en-US" sz="2000" dirty="0">
                <a:latin typeface="Times New Roman" panose="02020603050405020304" pitchFamily="18" charset="0"/>
                <a:cs typeface="Times New Roman" panose="02020603050405020304" pitchFamily="18" charset="0"/>
              </a:rPr>
              <a:t> is constant- that is, if the </a:t>
            </a:r>
            <a:r>
              <a:rPr lang="en-US" sz="2000" dirty="0">
                <a:solidFill>
                  <a:srgbClr val="FF0000"/>
                </a:solidFill>
                <a:latin typeface="Times New Roman" panose="02020603050405020304" pitchFamily="18" charset="0"/>
                <a:cs typeface="Times New Roman" panose="02020603050405020304" pitchFamily="18" charset="0"/>
              </a:rPr>
              <a:t>rate of acceleration </a:t>
            </a:r>
            <a:r>
              <a:rPr lang="en-US" sz="2000" dirty="0">
                <a:latin typeface="Times New Roman" panose="02020603050405020304" pitchFamily="18" charset="0"/>
                <a:cs typeface="Times New Roman" panose="02020603050405020304" pitchFamily="18" charset="0"/>
              </a:rPr>
              <a:t>remains the same- it is measured as the increase in velocity (in </a:t>
            </a:r>
            <a:r>
              <a:rPr lang="en-US" sz="2000" dirty="0" err="1">
                <a:latin typeface="Times New Roman" panose="02020603050405020304" pitchFamily="18" charset="0"/>
                <a:cs typeface="Times New Roman" panose="02020603050405020304" pitchFamily="18" charset="0"/>
              </a:rPr>
              <a:t>metres</a:t>
            </a:r>
            <a:r>
              <a:rPr lang="en-US" sz="2000" dirty="0">
                <a:latin typeface="Times New Roman" panose="02020603050405020304" pitchFamily="18" charset="0"/>
                <a:cs typeface="Times New Roman" panose="02020603050405020304" pitchFamily="18" charset="0"/>
              </a:rPr>
              <a:t> per second) that is achieved each second. The unit of acceleration is therefore </a:t>
            </a:r>
            <a:r>
              <a:rPr lang="en-US" sz="2000" dirty="0" err="1">
                <a:latin typeface="Times New Roman" panose="02020603050405020304" pitchFamily="18" charset="0"/>
                <a:cs typeface="Times New Roman" panose="02020603050405020304" pitchFamily="18" charset="0"/>
              </a:rPr>
              <a:t>metres</a:t>
            </a:r>
            <a:r>
              <a:rPr lang="en-US" sz="2000" dirty="0">
                <a:latin typeface="Times New Roman" panose="02020603050405020304" pitchFamily="18" charset="0"/>
                <a:cs typeface="Times New Roman" panose="02020603050405020304" pitchFamily="18" charset="0"/>
              </a:rPr>
              <a:t> per second per second - stated as </a:t>
            </a:r>
            <a:r>
              <a:rPr lang="en-US" sz="2000" dirty="0" err="1">
                <a:latin typeface="Times New Roman" panose="02020603050405020304" pitchFamily="18" charset="0"/>
                <a:cs typeface="Times New Roman" panose="02020603050405020304" pitchFamily="18" charset="0"/>
              </a:rPr>
              <a:t>metres</a:t>
            </a:r>
            <a:r>
              <a:rPr lang="en-US" sz="2000" dirty="0">
                <a:latin typeface="Times New Roman" panose="02020603050405020304" pitchFamily="18" charset="0"/>
                <a:cs typeface="Times New Roman" panose="02020603050405020304" pitchFamily="18" charset="0"/>
              </a:rPr>
              <a:t> per second squared (m/s2 ). </a:t>
            </a:r>
          </a:p>
          <a:p>
            <a:pPr marL="0" indent="0" algn="just">
              <a:buNone/>
            </a:pPr>
            <a:r>
              <a:rPr lang="en-US" sz="2000" dirty="0">
                <a:latin typeface="Times New Roman" panose="02020603050405020304" pitchFamily="18" charset="0"/>
                <a:cs typeface="Times New Roman" panose="02020603050405020304" pitchFamily="18" charset="0"/>
              </a:rPr>
              <a:t>If an object is in </a:t>
            </a:r>
            <a:r>
              <a:rPr lang="en-US" sz="2000" dirty="0">
                <a:solidFill>
                  <a:srgbClr val="FF0000"/>
                </a:solidFill>
                <a:latin typeface="Times New Roman" panose="02020603050405020304" pitchFamily="18" charset="0"/>
                <a:cs typeface="Times New Roman" panose="02020603050405020304" pitchFamily="18" charset="0"/>
              </a:rPr>
              <a:t>motion</a:t>
            </a:r>
            <a:r>
              <a:rPr lang="en-US" sz="2000" dirty="0">
                <a:latin typeface="Times New Roman" panose="02020603050405020304" pitchFamily="18" charset="0"/>
                <a:cs typeface="Times New Roman" panose="02020603050405020304" pitchFamily="18" charset="0"/>
              </a:rPr>
              <a:t> (moving) and is subjected to an </a:t>
            </a:r>
            <a:r>
              <a:rPr lang="en-US" sz="2000" dirty="0">
                <a:solidFill>
                  <a:srgbClr val="FF0000"/>
                </a:solidFill>
                <a:latin typeface="Times New Roman" panose="02020603050405020304" pitchFamily="18" charset="0"/>
                <a:cs typeface="Times New Roman" panose="02020603050405020304" pitchFamily="18" charset="0"/>
              </a:rPr>
              <a:t>opposing force- </a:t>
            </a:r>
            <a:r>
              <a:rPr lang="en-US" sz="2000" dirty="0">
                <a:latin typeface="Times New Roman" panose="02020603050405020304" pitchFamily="18" charset="0"/>
                <a:cs typeface="Times New Roman" panose="02020603050405020304" pitchFamily="18" charset="0"/>
              </a:rPr>
              <a:t>that is, one acting on it in the opposite direction- the object will </a:t>
            </a:r>
            <a:r>
              <a:rPr lang="en-US" sz="2000" dirty="0">
                <a:solidFill>
                  <a:srgbClr val="FF0000"/>
                </a:solidFill>
                <a:latin typeface="Times New Roman" panose="02020603050405020304" pitchFamily="18" charset="0"/>
                <a:cs typeface="Times New Roman" panose="02020603050405020304" pitchFamily="18" charset="0"/>
              </a:rPr>
              <a:t>decelerate</a:t>
            </a:r>
            <a:r>
              <a:rPr lang="en-US" sz="2000" dirty="0">
                <a:latin typeface="Times New Roman" panose="02020603050405020304" pitchFamily="18" charset="0"/>
                <a:cs typeface="Times New Roman" panose="02020603050405020304" pitchFamily="18" charset="0"/>
              </a:rPr>
              <a:t>. As with acceleration, </a:t>
            </a:r>
            <a:r>
              <a:rPr lang="en-US" sz="2000" dirty="0">
                <a:solidFill>
                  <a:srgbClr val="FF0000"/>
                </a:solidFill>
                <a:latin typeface="Times New Roman" panose="02020603050405020304" pitchFamily="18" charset="0"/>
                <a:cs typeface="Times New Roman" panose="02020603050405020304" pitchFamily="18" charset="0"/>
              </a:rPr>
              <a:t>deceleration</a:t>
            </a:r>
            <a:r>
              <a:rPr lang="en-US" sz="2000" dirty="0">
                <a:latin typeface="Times New Roman" panose="02020603050405020304" pitchFamily="18" charset="0"/>
                <a:cs typeface="Times New Roman" panose="02020603050405020304" pitchFamily="18" charset="0"/>
              </a:rPr>
              <a:t> is measured in m/s2• If something moves in a straight line, we say its movement is linear- a car accelerating and driving along a straight road is an example of linear acceleration and </a:t>
            </a:r>
            <a:r>
              <a:rPr lang="en-US" sz="2000" dirty="0">
                <a:solidFill>
                  <a:srgbClr val="FF0000"/>
                </a:solidFill>
                <a:latin typeface="Times New Roman" panose="02020603050405020304" pitchFamily="18" charset="0"/>
                <a:cs typeface="Times New Roman" panose="02020603050405020304" pitchFamily="18" charset="0"/>
              </a:rPr>
              <a:t>linear motion</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dirty="0">
                <a:latin typeface="Times New Roman" panose="02020603050405020304" pitchFamily="18" charset="0"/>
                <a:cs typeface="Times New Roman" panose="02020603050405020304" pitchFamily="18" charset="0"/>
              </a:rPr>
              <a:t>On earth, </a:t>
            </a:r>
            <a:r>
              <a:rPr lang="en-US" sz="2000" dirty="0">
                <a:solidFill>
                  <a:srgbClr val="FF0000"/>
                </a:solidFill>
                <a:latin typeface="Times New Roman" panose="02020603050405020304" pitchFamily="18" charset="0"/>
                <a:cs typeface="Times New Roman" panose="02020603050405020304" pitchFamily="18" charset="0"/>
              </a:rPr>
              <a:t>acceleration</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due to gravity</a:t>
            </a:r>
            <a:r>
              <a:rPr lang="en-US" sz="2000" dirty="0">
                <a:latin typeface="Times New Roman" panose="02020603050405020304" pitchFamily="18" charset="0"/>
                <a:cs typeface="Times New Roman" panose="02020603050405020304" pitchFamily="18" charset="0"/>
              </a:rPr>
              <a:t> is roughly 10 m/s2• In other words, if an object is dropped and left to free fall, its velocity will increase by 10 m/s every second (not allowing for air resistance). </a:t>
            </a:r>
            <a:r>
              <a:rPr lang="en-US" sz="2000" dirty="0">
                <a:solidFill>
                  <a:srgbClr val="FF0000"/>
                </a:solidFill>
                <a:latin typeface="Times New Roman" panose="02020603050405020304" pitchFamily="18" charset="0"/>
                <a:cs typeface="Times New Roman" panose="02020603050405020304" pitchFamily="18" charset="0"/>
              </a:rPr>
              <a:t>Acceleration and deceleration</a:t>
            </a:r>
            <a:r>
              <a:rPr lang="en-US" sz="2000" dirty="0">
                <a:latin typeface="Times New Roman" panose="02020603050405020304" pitchFamily="18" charset="0"/>
                <a:cs typeface="Times New Roman" panose="02020603050405020304" pitchFamily="18" charset="0"/>
              </a:rPr>
              <a:t>, such as that generated by aircraft and cars, can be compared with acceleration due to gravity. This relative measure is called G-force (G stands for gravity). An acceleration of 10 m/s2 is measured as 1 G, 20 m/s2 as 2 G (or 2 </a:t>
            </a:r>
            <a:r>
              <a:rPr lang="en-US" sz="2000" dirty="0" err="1">
                <a:latin typeface="Times New Roman" panose="02020603050405020304" pitchFamily="18" charset="0"/>
                <a:cs typeface="Times New Roman" panose="02020603050405020304" pitchFamily="18" charset="0"/>
              </a:rPr>
              <a:t>Gs</a:t>
            </a:r>
            <a:r>
              <a:rPr lang="en-US" sz="2000" dirty="0">
                <a:latin typeface="Times New Roman" panose="02020603050405020304" pitchFamily="18" charset="0"/>
                <a:cs typeface="Times New Roman" panose="02020603050405020304" pitchFamily="18" charset="0"/>
              </a:rPr>
              <a:t>), and so on.</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3038981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413982"/>
            <a:ext cx="10363200" cy="1143000"/>
          </a:xfrm>
        </p:spPr>
        <p:txBody>
          <a:bodyPr/>
          <a:lstStyle/>
          <a:p>
            <a:pPr algn="ctr"/>
            <a:r>
              <a:rPr lang="en-US" dirty="0">
                <a:solidFill>
                  <a:srgbClr val="C00000"/>
                </a:solidFill>
                <a:latin typeface="Times New Roman" panose="02020603050405020304" pitchFamily="18" charset="0"/>
                <a:cs typeface="Times New Roman" panose="02020603050405020304" pitchFamily="18" charset="0"/>
              </a:rPr>
              <a:t>B. Inertia</a:t>
            </a:r>
            <a:r>
              <a:rPr lang="en-US" dirty="0"/>
              <a:t/>
            </a:r>
            <a:br>
              <a:rPr lang="en-US" dirty="0"/>
            </a:br>
            <a:endParaRPr lang="en-US" dirty="0"/>
          </a:p>
        </p:txBody>
      </p:sp>
      <p:sp>
        <p:nvSpPr>
          <p:cNvPr id="3" name="Content Placeholder 2"/>
          <p:cNvSpPr>
            <a:spLocks noGrp="1"/>
          </p:cNvSpPr>
          <p:nvPr>
            <p:ph idx="1"/>
          </p:nvPr>
        </p:nvSpPr>
        <p:spPr/>
        <p:txBody>
          <a:bodyPr/>
          <a:lstStyle/>
          <a:p>
            <a:pPr marL="0" indent="0" algn="just">
              <a:buNone/>
            </a:pPr>
            <a:r>
              <a:rPr lang="en-US" sz="2800" dirty="0">
                <a:latin typeface="Times New Roman" panose="02020603050405020304" pitchFamily="18" charset="0"/>
                <a:cs typeface="Times New Roman" panose="02020603050405020304" pitchFamily="18" charset="0"/>
              </a:rPr>
              <a:t>The greater the mass of an object, the greater the external force required to cause it to accelerate or decelerate. Resistance to acceleration or deceleration, due to the mass of an object, is called inertia. When an object is in motion, its resistance to deceleration, due to inertia, is often called momentum.</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4</a:t>
            </a:fld>
            <a:endParaRPr lang="en-US" altLang="en-US"/>
          </a:p>
        </p:txBody>
      </p:sp>
    </p:spTree>
    <p:extLst>
      <p:ext uri="{BB962C8B-B14F-4D97-AF65-F5344CB8AC3E}">
        <p14:creationId xmlns:p14="http://schemas.microsoft.com/office/powerpoint/2010/main" val="377199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0363200" cy="1143000"/>
          </a:xfrm>
        </p:spPr>
        <p:txBody>
          <a:bodyPr/>
          <a:lstStyle/>
          <a:p>
            <a:pPr algn="ctr"/>
            <a:r>
              <a:rPr lang="en-US" dirty="0">
                <a:solidFill>
                  <a:srgbClr val="C00000"/>
                </a:solidFill>
                <a:latin typeface="Times New Roman" panose="02020603050405020304" pitchFamily="18" charset="0"/>
                <a:cs typeface="Times New Roman" panose="02020603050405020304" pitchFamily="18" charset="0"/>
              </a:rPr>
              <a:t>C. Simple machines</a:t>
            </a:r>
            <a:r>
              <a:rPr lang="en-US" dirty="0"/>
              <a:t/>
            </a:r>
            <a:br>
              <a:rPr lang="en-US" dirty="0"/>
            </a:br>
            <a:endParaRPr lang="en-US" dirty="0"/>
          </a:p>
        </p:txBody>
      </p:sp>
      <p:sp>
        <p:nvSpPr>
          <p:cNvPr id="3" name="Content Placeholder 2"/>
          <p:cNvSpPr>
            <a:spLocks noGrp="1"/>
          </p:cNvSpPr>
          <p:nvPr>
            <p:ph idx="1"/>
          </p:nvPr>
        </p:nvSpPr>
        <p:spPr>
          <a:xfrm>
            <a:off x="791570" y="1471683"/>
            <a:ext cx="10959152" cy="4343400"/>
          </a:xfrm>
        </p:spPr>
        <p:txBody>
          <a:bodyPr/>
          <a:lstStyle/>
          <a:p>
            <a:pPr marL="0" indent="0" algn="just">
              <a:buNone/>
            </a:pPr>
            <a:r>
              <a:rPr lang="en-US" sz="2400" dirty="0">
                <a:latin typeface="Times New Roman" panose="02020603050405020304" pitchFamily="18" charset="0"/>
                <a:cs typeface="Times New Roman" panose="02020603050405020304" pitchFamily="18" charset="0"/>
              </a:rPr>
              <a:t>The word machine generally refers to an assembly which has parts that move. However, a simple machine can be a very basic device. A simple machine is something which provides a mechanical advantage- that is, the load generated by the machine (the force it puts out, or output) is greater than the effort (the force put in, or input) required to generate the load.</a:t>
            </a:r>
          </a:p>
          <a:p>
            <a:pPr marL="0" indent="0" algn="just">
              <a:buNone/>
            </a:pPr>
            <a:r>
              <a:rPr lang="en-US" sz="2400" dirty="0">
                <a:latin typeface="Times New Roman" panose="02020603050405020304" pitchFamily="18" charset="0"/>
                <a:cs typeface="Times New Roman" panose="02020603050405020304" pitchFamily="18" charset="0"/>
              </a:rPr>
              <a:t>An example of a simple machine is a lever, which is used with a fulcrum- a point which acts as a support, and allows the lever to pivot (turn around the support). If the lever is placed so that the distance between the effort and the fulcrum is greater than the distance between the load and the fulcrum, a mechanical advantage is created.</a:t>
            </a:r>
          </a:p>
          <a:p>
            <a:pPr marL="0" indent="0" algn="just">
              <a:buNone/>
            </a:pPr>
            <a:r>
              <a:rPr lang="en-US" sz="2400" dirty="0">
                <a:latin typeface="Times New Roman" panose="02020603050405020304" pitchFamily="18" charset="0"/>
                <a:cs typeface="Times New Roman" panose="02020603050405020304" pitchFamily="18" charset="0"/>
              </a:rPr>
              <a:t>In general language, the turning force generated by a lever is called leverage. In engineering, a turning force is called a turning moment (or moment). Moments are calculated by multiplying the distance from the fulcrum, in </a:t>
            </a:r>
            <a:r>
              <a:rPr lang="en-US" sz="2400" dirty="0" err="1">
                <a:latin typeface="Times New Roman" panose="02020603050405020304" pitchFamily="18" charset="0"/>
                <a:cs typeface="Times New Roman" panose="02020603050405020304" pitchFamily="18" charset="0"/>
              </a:rPr>
              <a:t>metres</a:t>
            </a:r>
            <a:r>
              <a:rPr lang="en-US" sz="2400" dirty="0">
                <a:latin typeface="Times New Roman" panose="02020603050405020304" pitchFamily="18" charset="0"/>
                <a:cs typeface="Times New Roman" panose="02020603050405020304" pitchFamily="18" charset="0"/>
              </a:rPr>
              <a:t>, by the magnitude of the force, in </a:t>
            </a:r>
            <a:r>
              <a:rPr lang="en-US" sz="2400" dirty="0" err="1">
                <a:latin typeface="Times New Roman" panose="02020603050405020304" pitchFamily="18" charset="0"/>
                <a:cs typeface="Times New Roman" panose="02020603050405020304" pitchFamily="18" charset="0"/>
              </a:rPr>
              <a:t>newtons</a:t>
            </a:r>
            <a:r>
              <a:rPr lang="en-US" sz="2400" dirty="0">
                <a:latin typeface="Times New Roman" panose="02020603050405020304" pitchFamily="18" charset="0"/>
                <a:cs typeface="Times New Roman" panose="02020603050405020304" pitchFamily="18" charset="0"/>
              </a:rPr>
              <a:t>. They are measured in newton </a:t>
            </a:r>
            <a:r>
              <a:rPr lang="en-US" sz="2400" dirty="0" err="1">
                <a:latin typeface="Times New Roman" panose="02020603050405020304" pitchFamily="18" charset="0"/>
                <a:cs typeface="Times New Roman" panose="02020603050405020304" pitchFamily="18" charset="0"/>
              </a:rPr>
              <a:t>metres</a:t>
            </a:r>
            <a:r>
              <a:rPr lang="en-US" sz="2400" dirty="0">
                <a:latin typeface="Times New Roman" panose="02020603050405020304" pitchFamily="18" charset="0"/>
                <a:cs typeface="Times New Roman" panose="02020603050405020304" pitchFamily="18" charset="0"/>
              </a:rPr>
              <a:t> (Nm).</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Tree>
    <p:extLst>
      <p:ext uri="{BB962C8B-B14F-4D97-AF65-F5344CB8AC3E}">
        <p14:creationId xmlns:p14="http://schemas.microsoft.com/office/powerpoint/2010/main" val="4011160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552" y="0"/>
            <a:ext cx="11423175" cy="1143000"/>
          </a:xfrm>
        </p:spPr>
        <p:txBody>
          <a:bodyPr/>
          <a:lstStyle/>
          <a:p>
            <a:pPr algn="just"/>
            <a:r>
              <a:rPr lang="en-US" sz="3200" dirty="0">
                <a:solidFill>
                  <a:srgbClr val="C00000"/>
                </a:solidFill>
                <a:latin typeface="Times New Roman" panose="02020603050405020304" pitchFamily="18" charset="0"/>
                <a:cs typeface="Times New Roman" panose="02020603050405020304" pitchFamily="18" charset="0"/>
              </a:rPr>
              <a:t>33.1 Complete the article about the Titanic, taken from a popular science magazine. Look at A and B opposite to help you.</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pic>
        <p:nvPicPr>
          <p:cNvPr id="6" name="Picture 5"/>
          <p:cNvPicPr>
            <a:picLocks noChangeAspect="1"/>
          </p:cNvPicPr>
          <p:nvPr/>
        </p:nvPicPr>
        <p:blipFill>
          <a:blip r:embed="rId2"/>
          <a:stretch>
            <a:fillRect/>
          </a:stretch>
        </p:blipFill>
        <p:spPr>
          <a:xfrm>
            <a:off x="232437" y="1241946"/>
            <a:ext cx="9402882" cy="5616054"/>
          </a:xfrm>
          <a:prstGeom prst="rect">
            <a:avLst/>
          </a:prstGeom>
        </p:spPr>
      </p:pic>
      <p:sp>
        <p:nvSpPr>
          <p:cNvPr id="8" name="Rectangle 7"/>
          <p:cNvSpPr/>
          <p:nvPr/>
        </p:nvSpPr>
        <p:spPr>
          <a:xfrm>
            <a:off x="9664556" y="1447086"/>
            <a:ext cx="2324244" cy="480131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400" dirty="0"/>
              <a:t>1 linear</a:t>
            </a:r>
          </a:p>
          <a:p>
            <a:r>
              <a:rPr lang="en-US" sz="2400" dirty="0"/>
              <a:t>2 decelerate</a:t>
            </a:r>
          </a:p>
          <a:p>
            <a:r>
              <a:rPr lang="en-US" sz="2400" dirty="0"/>
              <a:t>3 rate</a:t>
            </a:r>
          </a:p>
          <a:p>
            <a:r>
              <a:rPr lang="en-US" sz="2400" dirty="0"/>
              <a:t>4 velocity</a:t>
            </a:r>
          </a:p>
          <a:p>
            <a:r>
              <a:rPr lang="it-IT" sz="2400" dirty="0"/>
              <a:t>5 mass</a:t>
            </a:r>
          </a:p>
          <a:p>
            <a:r>
              <a:rPr lang="it-IT" sz="2400" dirty="0"/>
              <a:t>6 inertia</a:t>
            </a:r>
          </a:p>
          <a:p>
            <a:r>
              <a:rPr lang="it-IT" sz="2400" dirty="0"/>
              <a:t>7 accelerate</a:t>
            </a:r>
          </a:p>
          <a:p>
            <a:r>
              <a:rPr lang="en-US" sz="2400" dirty="0"/>
              <a:t>8 </a:t>
            </a:r>
            <a:r>
              <a:rPr lang="en-US" sz="2400" dirty="0" err="1"/>
              <a:t>metres</a:t>
            </a:r>
            <a:r>
              <a:rPr lang="en-US" sz="2400" dirty="0"/>
              <a:t> per second</a:t>
            </a:r>
          </a:p>
          <a:p>
            <a:r>
              <a:rPr lang="en-US" sz="2400" dirty="0"/>
              <a:t>9 </a:t>
            </a:r>
            <a:r>
              <a:rPr lang="en-US" sz="2400" dirty="0" err="1"/>
              <a:t>metres</a:t>
            </a:r>
            <a:r>
              <a:rPr lang="en-US" sz="2400" dirty="0"/>
              <a:t> per second squared</a:t>
            </a:r>
          </a:p>
          <a:p>
            <a:r>
              <a:rPr lang="en-US" sz="2400" dirty="0"/>
              <a:t>10 G-force</a:t>
            </a:r>
          </a:p>
          <a:p>
            <a:endParaRPr lang="en-US" dirty="0"/>
          </a:p>
        </p:txBody>
      </p:sp>
    </p:spTree>
    <p:extLst>
      <p:ext uri="{BB962C8B-B14F-4D97-AF65-F5344CB8AC3E}">
        <p14:creationId xmlns:p14="http://schemas.microsoft.com/office/powerpoint/2010/main" val="3469139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28" y="304800"/>
            <a:ext cx="11341290" cy="1143000"/>
          </a:xfrm>
        </p:spPr>
        <p:txBody>
          <a:bodyPr/>
          <a:lstStyle/>
          <a:p>
            <a:pPr algn="just"/>
            <a:r>
              <a:rPr lang="en-US" sz="2800" dirty="0">
                <a:latin typeface="Times New Roman" panose="02020603050405020304" pitchFamily="18" charset="0"/>
                <a:cs typeface="Times New Roman" panose="02020603050405020304" pitchFamily="18" charset="0"/>
              </a:rPr>
              <a:t>33.2 Replace the underlined words and expressions with alternative words and expressions from A and B opposite.</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pic>
        <p:nvPicPr>
          <p:cNvPr id="6" name="Picture 5"/>
          <p:cNvPicPr>
            <a:picLocks noChangeAspect="1"/>
          </p:cNvPicPr>
          <p:nvPr/>
        </p:nvPicPr>
        <p:blipFill>
          <a:blip r:embed="rId2"/>
          <a:stretch>
            <a:fillRect/>
          </a:stretch>
        </p:blipFill>
        <p:spPr>
          <a:xfrm>
            <a:off x="150126" y="1310185"/>
            <a:ext cx="8587474" cy="5395415"/>
          </a:xfrm>
          <a:prstGeom prst="rect">
            <a:avLst/>
          </a:prstGeom>
        </p:spPr>
      </p:pic>
      <p:sp>
        <p:nvSpPr>
          <p:cNvPr id="7" name="Rectangle 6"/>
          <p:cNvSpPr/>
          <p:nvPr/>
        </p:nvSpPr>
        <p:spPr>
          <a:xfrm>
            <a:off x="8625385" y="2193016"/>
            <a:ext cx="3466531"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1 effort</a:t>
            </a:r>
          </a:p>
          <a:p>
            <a:r>
              <a:rPr lang="en-US" sz="2400" dirty="0">
                <a:solidFill>
                  <a:srgbClr val="FF0000"/>
                </a:solidFill>
                <a:latin typeface="Times New Roman" panose="02020603050405020304" pitchFamily="18" charset="0"/>
                <a:cs typeface="Times New Roman" panose="02020603050405020304" pitchFamily="18" charset="0"/>
              </a:rPr>
              <a:t>2 pivots</a:t>
            </a:r>
          </a:p>
          <a:p>
            <a:r>
              <a:rPr lang="en-US" sz="2400" dirty="0">
                <a:solidFill>
                  <a:srgbClr val="FF0000"/>
                </a:solidFill>
                <a:latin typeface="Times New Roman" panose="02020603050405020304" pitchFamily="18" charset="0"/>
                <a:cs typeface="Times New Roman" panose="02020603050405020304" pitchFamily="18" charset="0"/>
              </a:rPr>
              <a:t>3 turning moment/moment</a:t>
            </a:r>
          </a:p>
          <a:p>
            <a:r>
              <a:rPr lang="en-US" sz="2400" dirty="0">
                <a:solidFill>
                  <a:srgbClr val="FF0000"/>
                </a:solidFill>
                <a:latin typeface="Times New Roman" panose="02020603050405020304" pitchFamily="18" charset="0"/>
                <a:cs typeface="Times New Roman" panose="02020603050405020304" pitchFamily="18" charset="0"/>
              </a:rPr>
              <a:t>4 simple machine</a:t>
            </a:r>
          </a:p>
          <a:p>
            <a:r>
              <a:rPr lang="en-US" sz="2400" dirty="0">
                <a:solidFill>
                  <a:srgbClr val="FF0000"/>
                </a:solidFill>
                <a:latin typeface="Times New Roman" panose="02020603050405020304" pitchFamily="18" charset="0"/>
                <a:cs typeface="Times New Roman" panose="02020603050405020304" pitchFamily="18" charset="0"/>
              </a:rPr>
              <a:t>5 mechanical advantage</a:t>
            </a:r>
          </a:p>
          <a:p>
            <a:r>
              <a:rPr lang="en-US" sz="2400" dirty="0">
                <a:solidFill>
                  <a:srgbClr val="FF0000"/>
                </a:solidFill>
                <a:latin typeface="Times New Roman" panose="02020603050405020304" pitchFamily="18" charset="0"/>
                <a:cs typeface="Times New Roman" panose="02020603050405020304" pitchFamily="18" charset="0"/>
              </a:rPr>
              <a:t>6 lever</a:t>
            </a:r>
          </a:p>
        </p:txBody>
      </p:sp>
    </p:spTree>
    <p:extLst>
      <p:ext uri="{BB962C8B-B14F-4D97-AF65-F5344CB8AC3E}">
        <p14:creationId xmlns:p14="http://schemas.microsoft.com/office/powerpoint/2010/main" val="588240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themeOverride>
</file>

<file path=docProps/app.xml><?xml version="1.0" encoding="utf-8"?>
<Properties xmlns="http://schemas.openxmlformats.org/officeDocument/2006/extended-properties" xmlns:vt="http://schemas.openxmlformats.org/officeDocument/2006/docPropsVTypes">
  <TotalTime>52</TotalTime>
  <Words>681</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7</vt:i4>
      </vt:variant>
    </vt:vector>
  </HeadingPairs>
  <TitlesOfParts>
    <vt:vector size="18" baseType="lpstr">
      <vt:lpstr>Arial</vt:lpstr>
      <vt:lpstr>Calibri</vt:lpstr>
      <vt:lpstr>Calibri Light</vt:lpstr>
      <vt:lpstr>Franklin Gothic Book</vt:lpstr>
      <vt:lpstr>Perpetua</vt:lpstr>
      <vt:lpstr>Tahoma</vt:lpstr>
      <vt:lpstr>Times New Roman</vt:lpstr>
      <vt:lpstr>Wingdings</vt:lpstr>
      <vt:lpstr>Office Theme</vt:lpstr>
      <vt:lpstr>Diseño predeterminado</vt:lpstr>
      <vt:lpstr>2_Blueprint</vt:lpstr>
      <vt:lpstr>Unit 33: Motion and simple machines Prof. Fady El-Nahal Technical English Islamic University of Gaza 2020-2021 </vt:lpstr>
      <vt:lpstr>Outline</vt:lpstr>
      <vt:lpstr>A. Acceleration and motion </vt:lpstr>
      <vt:lpstr>B. Inertia </vt:lpstr>
      <vt:lpstr>C. Simple machines </vt:lpstr>
      <vt:lpstr>33.1 Complete the article about the Titanic, taken from a popular science magazine. Look at A and B opposite to help you.</vt:lpstr>
      <vt:lpstr>33.2 Replace the underlined words and expressions with alternative words and expressions from A and B opposite.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33: Motion and simple machines Dr. Basil Hamed Technical English Islamic University of Gaza April, 2016</dc:title>
  <dc:creator>Basil Hamed</dc:creator>
  <cp:lastModifiedBy>Fady El-Nahal</cp:lastModifiedBy>
  <cp:revision>15</cp:revision>
  <dcterms:created xsi:type="dcterms:W3CDTF">2016-03-16T04:04:01Z</dcterms:created>
  <dcterms:modified xsi:type="dcterms:W3CDTF">2020-02-04T18:08:59Z</dcterms:modified>
</cp:coreProperties>
</file>