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8" r:id="rId4"/>
  </p:sldMasterIdLst>
  <p:notesMasterIdLst>
    <p:notesMasterId r:id="rId16"/>
  </p:notesMasterIdLst>
  <p:sldIdLst>
    <p:sldId id="256" r:id="rId5"/>
    <p:sldId id="257" r:id="rId6"/>
    <p:sldId id="264" r:id="rId7"/>
    <p:sldId id="265" r:id="rId8"/>
    <p:sldId id="258" r:id="rId9"/>
    <p:sldId id="259" r:id="rId10"/>
    <p:sldId id="260" r:id="rId11"/>
    <p:sldId id="261" r:id="rId12"/>
    <p:sldId id="262" r:id="rId13"/>
    <p:sldId id="267" r:id="rId14"/>
    <p:sldId id="268" r:id="rId15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192A8B-7329-4E9F-839C-D2103280A110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090826-B1A9-4AE7-A86C-E7E9C2A5D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705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90826-B1A9-4AE7-A86C-E7E9C2A5DA4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8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F9629-69FF-49EB-9C7A-04A3454060ED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5D982-1171-4DED-9D3A-9E8B797CC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397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5E7A4-CB3B-4D41-AB51-D1D33249A184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5D982-1171-4DED-9D3A-9E8B797CC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196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56B9-D0F9-4DF5-9899-96A3F7FD34E2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5D982-1171-4DED-9D3A-9E8B797CC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489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B7CA7-2ACB-4240-964A-F9AD678F44F5}" type="datetime1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Jawdat Abu Taha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5D982-1171-4DED-9D3A-9E8B797CC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694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6F7FF-BA4A-404A-9E82-E767DB50FC6E}" type="datetime1">
              <a:rPr lang="en-US" smtClean="0"/>
              <a:t>2/4/2020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Jawdat Abu Taha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5D982-1171-4DED-9D3A-9E8B797CC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79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AE2D5-7848-42D0-8CFB-DEED1BF39486}" type="datetime1">
              <a:rPr lang="en-US" smtClean="0"/>
              <a:t>2/4/2020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Jawdat Abu Taha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5D982-1171-4DED-9D3A-9E8B797CC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664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F3E71-2F75-460F-828D-C2D9EE3300AA}" type="datetime1">
              <a:rPr lang="en-US" smtClean="0"/>
              <a:t>2/4/2020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Jawdat Abu Taha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5D982-1171-4DED-9D3A-9E8B797CC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162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64FDE-71BC-4559-9A25-281EFAC9EA11}" type="datetime1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Jawdat Abu Taha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5D982-1171-4DED-9D3A-9E8B797CC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798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535F9-3580-4A61-ACA8-14351BA87B8D}" type="datetime1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Jawdat Abu Taha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5D982-1171-4DED-9D3A-9E8B797CC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205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B1BF5-164A-4D3B-9A94-9F978A5833CE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5D982-1171-4DED-9D3A-9E8B797CC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120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B3C5F-1E83-44F2-9A37-8D30EA8958B7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5D982-1171-4DED-9D3A-9E8B797CC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7375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4067DC-24EC-4FE1-9807-EFDC591176AE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66261-1BC7-45BE-9B95-A1936EDF9D3B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9036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41918-CFD8-4E4D-BF4D-71861A015C6A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CA9F56-C455-4365-B1CA-78E375E9F2C4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8964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0BCAB-FE1D-42F5-9A17-CEF564A1FE2D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1F00F-5B7B-406F-B0AF-E9FC97064E1A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0509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6196A-6927-48D4-8346-5F1B3DE7BB66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C3FC4-0738-419C-AF61-48987028861F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9882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68C2A-70CB-4D25-A1C1-EF195089FAA1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F8F95-212C-48AD-B97C-126C86398167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9499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6C4BD1-D739-4C96-B60F-47E5AD0A9194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436D9-583A-475C-BAC7-9CBD3509BA83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231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26269F-3211-412F-A411-30B86DADB7D6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1A0A1-D184-45AC-8BE0-7B2D9A084A52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9735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373822-20A8-4583-A408-40E842868985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CC07E-199B-4953-9A23-EB4BB32A114F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0778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7D5C3-0185-4839-87F4-0B657F5729B1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425F8D-451D-43B3-AE1E-7EC8164BCE48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6647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FF20BA-25ED-4C81-BF8A-E205F599BF07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EF8AD0-DACC-4E0B-9C35-73DED274980B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934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88CF92-8F35-40BF-BF97-CCD7013C7B50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A39F6-E0F1-4196-A1E8-4809EE2B7675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8348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5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2800" b="1" u="sng">
                  <a:solidFill>
                    <a:srgbClr val="40458C"/>
                  </a:solidFill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6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18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9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7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2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7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9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7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11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8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" name="Arc 66"/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9283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1320800" y="17526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9284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3309938"/>
            <a:ext cx="85344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1F663BB-B541-4BA8-8E7A-80C20047D2D8}" type="datetime1">
              <a:rPr lang="en-US" smtClean="0"/>
              <a:t>2/4/2020</a:t>
            </a:fld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C18F4CE5-0DBD-4367-B2C1-69EFBB8AFF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22146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E7D55AD-5426-42B8-905E-048A3E8B8EA3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0BBBC493-A687-4A5F-A4C1-EE0C90DBCD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12825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E66F6B0-3406-4A20-B1F3-354ED5A9561A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2E6CA782-BD64-4BFE-8880-A99664F18C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8914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19050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0" y="19050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FF9DE1A-DD4A-42FA-9F1F-F0F08BD053FC}" type="datetime1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91F2F53D-F049-45E3-BD0E-06708B0BEC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43058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8E2AC80-3CAA-4C6A-858E-789A649F90A2}" type="datetime1">
              <a:rPr lang="en-US" smtClean="0"/>
              <a:t>2/4/2020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29487761-10E1-4C88-A13C-9B9C2CE3D7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49941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3FD24B0-0AE1-414E-A7BE-09B46E220964}" type="datetime1">
              <a:rPr lang="en-US" smtClean="0"/>
              <a:t>2/4/2020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DD0A2118-7CDA-40E8-BC58-03F40DA3CB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47320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03D06A0-BB38-4737-9EF2-0700200C7BAB}" type="datetime1">
              <a:rPr lang="en-US" smtClean="0"/>
              <a:t>2/4/2020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78A8A7AF-715C-4594-BE7C-A261216F47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58788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41B1600-51FB-4DA9-A13E-A877FC03B9BC}" type="datetime1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52333CB3-D6C0-412F-A8EB-D83C4A381A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14490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244275C-2628-41FE-AD8E-59BC22ED39D0}" type="datetime1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A05D3C18-0F29-42E7-9FEF-573114B96D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93354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32AD514-AE2A-4320-9EC2-C27C38099D30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4697B27E-A8D2-49D4-9E93-27AEF530E8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50484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3800" y="304800"/>
            <a:ext cx="26670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304800"/>
            <a:ext cx="77978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AABDF95-A51D-4436-8C52-E4F49CA1DC78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A372E8AA-46D1-4942-9549-76E8E9BACA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13268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fld id="{E9DF8B9F-EA8F-4069-AA7D-FEB4E6F7C139}" type="datetime1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 algn="l"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 smtClean="0">
                <a:solidFill>
                  <a:srgbClr val="000000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1FEF4E36-B70C-4541-92CE-6FB7A83292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03723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fld id="{1EFC2B81-E773-489E-B497-9AAB744B4657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 algn="l"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 smtClean="0">
                <a:solidFill>
                  <a:srgbClr val="000000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176E5F8A-79F0-4F4F-A6DB-48AE607CA2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74323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8267" y="354014"/>
            <a:ext cx="7721600" cy="1057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08000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38334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280163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8267" y="354014"/>
            <a:ext cx="7721600" cy="1057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38334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5648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5E1D9E-03D2-479C-9327-CCAA05BA8659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srgbClr val="000000"/>
                </a:solidFill>
              </a:rPr>
              <a:t>Jawdat Abu Taha</a:t>
            </a: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66261-1BC7-45BE-9B95-A1936EDF9D3B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8642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251866-EBDC-4C92-BEDF-FA2D96DB4FCA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srgbClr val="000000"/>
                </a:solidFill>
              </a:rPr>
              <a:t>Jawdat Abu Taha</a:t>
            </a: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CA9F56-C455-4365-B1CA-78E375E9F2C4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64337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7994B-F14C-4421-9098-665111F280AC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srgbClr val="000000"/>
                </a:solidFill>
              </a:rPr>
              <a:t>Jawdat Abu Taha</a:t>
            </a: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1F00F-5B7B-406F-B0AF-E9FC97064E1A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9719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44551-E5C2-4228-AFC7-363DF6701836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srgbClr val="000000"/>
                </a:solidFill>
              </a:rPr>
              <a:t>Jawdat Abu Taha</a:t>
            </a: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C3FC4-0738-419C-AF61-48987028861F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244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AA318A-7B92-4E48-BE17-2C03396D5592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srgbClr val="000000"/>
                </a:solidFill>
              </a:rPr>
              <a:t>Jawdat Abu Taha</a:t>
            </a: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F8F95-212C-48AD-B97C-126C86398167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00919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A56CED-48BD-48DE-9373-8ADABFF497B9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srgbClr val="000000"/>
                </a:solidFill>
              </a:rPr>
              <a:t>Jawdat Abu Taha</a:t>
            </a: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436D9-583A-475C-BAC7-9CBD3509BA83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17704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B7858E-26BF-4D94-9399-54DF82A58030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srgbClr val="000000"/>
                </a:solidFill>
              </a:rPr>
              <a:t>Jawdat Abu Taha</a:t>
            </a: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1A0A1-D184-45AC-8BE0-7B2D9A084A52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3392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2CA5E8-A526-4D1A-8386-4EDAEDC5E79F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srgbClr val="000000"/>
                </a:solidFill>
              </a:rPr>
              <a:t>Jawdat Abu Taha</a:t>
            </a: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CC07E-199B-4953-9A23-EB4BB32A114F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05264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646364-8E05-430A-9785-42FF8F9D7F1B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srgbClr val="000000"/>
                </a:solidFill>
              </a:rPr>
              <a:t>Jawdat Abu Taha</a:t>
            </a: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425F8D-451D-43B3-AE1E-7EC8164BCE48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69919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FF35B8-71D9-4739-BD8A-BC7C6E53F690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srgbClr val="000000"/>
                </a:solidFill>
              </a:rPr>
              <a:t>Jawdat Abu Taha</a:t>
            </a: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EF8AD0-DACC-4E0B-9C35-73DED274980B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1667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A937AA-865A-4909-93C3-DBB7AB99AB4C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srgbClr val="000000"/>
                </a:solidFill>
              </a:rPr>
              <a:t>Jawdat Abu Taha</a:t>
            </a: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A39F6-E0F1-4196-A1E8-4809EE2B7675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2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0E7D5C-EF63-4BAC-91C2-56E6A7A0B030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5D982-1171-4DED-9D3A-9E8B797CC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117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A72DEF3-60F8-487F-AD19-272759F14362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EB5A0-4CF3-47D0-8DA3-6CCF688E3377}" type="slidenum">
              <a:rPr lang="es-E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124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grpSp>
          <p:nvGrpSpPr>
            <p:cNvPr id="2056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2063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2094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5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6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7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8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9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0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1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2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3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4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5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6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7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8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9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0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1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2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3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4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5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064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2065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6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7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8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9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0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1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2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3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4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5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6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7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8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9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0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1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2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3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4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5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6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7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8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9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0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1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2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3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2057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2800" b="1" u="sng">
                <a:solidFill>
                  <a:srgbClr val="40458C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058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40458C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059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2060" name="Line 60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1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2" name="Arc 62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2051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3048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2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17600" y="19050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257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400" b="0" u="none">
                <a:solidFill>
                  <a:srgbClr val="40458C"/>
                </a:solidFill>
                <a:latin typeface="+mn-lt"/>
                <a:cs typeface="Times New Roman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D97471-305C-49D2-A329-EF56A084F15C}" type="datetime1">
              <a:rPr lang="en-US" smtClean="0"/>
              <a:t>2/4/2020</a:t>
            </a:fld>
            <a:endParaRPr lang="en-US"/>
          </a:p>
        </p:txBody>
      </p:sp>
      <p:sp>
        <p:nvSpPr>
          <p:cNvPr id="8258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 u="none">
                <a:solidFill>
                  <a:srgbClr val="40458C"/>
                </a:solidFill>
                <a:latin typeface="+mn-lt"/>
                <a:cs typeface="Times New Roman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/>
              <a:t>Jawdat Abu Taha</a:t>
            </a:r>
          </a:p>
        </p:txBody>
      </p:sp>
      <p:sp>
        <p:nvSpPr>
          <p:cNvPr id="8259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rgbClr val="40458C"/>
                </a:solidFill>
                <a:latin typeface="Tahoma" pitchFamily="34" charset="0"/>
                <a:cs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B9D454-4B25-4F14-A18B-B89370775433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7371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7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2008E77-6707-4D6F-8310-5A10263CA529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mtClean="0">
                <a:solidFill>
                  <a:srgbClr val="000000"/>
                </a:solidFill>
              </a:rPr>
              <a:t>Jawdat Abu Taha</a:t>
            </a: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EB5A0-4CF3-47D0-8DA3-6CCF688E3377}" type="slidenum">
              <a:rPr lang="es-E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568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4" name="Rectangle 26"/>
          <p:cNvSpPr>
            <a:spLocks noGrp="1" noChangeArrowheads="1"/>
          </p:cNvSpPr>
          <p:nvPr>
            <p:ph type="ctrTitle"/>
          </p:nvPr>
        </p:nvSpPr>
        <p:spPr>
          <a:xfrm>
            <a:off x="4727576" y="1916113"/>
            <a:ext cx="6108746" cy="2089150"/>
          </a:xfrm>
        </p:spPr>
        <p:txBody>
          <a:bodyPr/>
          <a:lstStyle/>
          <a:p>
            <a:pPr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sz="4000" b="1" kern="1200" dirty="0">
                <a:solidFill>
                  <a:schemeClr val="tx1"/>
                </a:solidFill>
                <a:latin typeface="Franklin Gothic Book"/>
              </a:rPr>
              <a:t>Unit 31: Force, deformation and failure</a:t>
            </a:r>
            <a:br>
              <a:rPr lang="en-US" sz="4000" b="1" kern="1200" dirty="0">
                <a:solidFill>
                  <a:schemeClr val="tx1"/>
                </a:solidFill>
                <a:latin typeface="Franklin Gothic Book"/>
              </a:rPr>
            </a:br>
            <a:r>
              <a:rPr lang="en-US" sz="2400" b="1" kern="1200" dirty="0">
                <a:solidFill>
                  <a:srgbClr val="C00000"/>
                </a:solidFill>
                <a:latin typeface="Perpetua"/>
              </a:rPr>
              <a:t>Prof. </a:t>
            </a:r>
            <a:r>
              <a:rPr lang="en-US" sz="2400" b="1" kern="1200">
                <a:solidFill>
                  <a:srgbClr val="C00000"/>
                </a:solidFill>
                <a:latin typeface="Perpetua"/>
              </a:rPr>
              <a:t>Fady </a:t>
            </a:r>
            <a:r>
              <a:rPr lang="en-US" sz="2400" b="1" kern="1200" smtClean="0">
                <a:solidFill>
                  <a:srgbClr val="C00000"/>
                </a:solidFill>
                <a:latin typeface="Perpetua"/>
              </a:rPr>
              <a:t>El-Nahal</a:t>
            </a:r>
            <a:br>
              <a:rPr lang="en-US" sz="2400" b="1" kern="1200" smtClean="0">
                <a:solidFill>
                  <a:srgbClr val="C00000"/>
                </a:solidFill>
                <a:latin typeface="Perpetua"/>
              </a:rPr>
            </a:br>
            <a:r>
              <a:rPr lang="en-US" sz="2400" b="1" kern="12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  <a:ea typeface="+mn-ea"/>
                <a:cs typeface="+mn-cs"/>
              </a:rPr>
              <a:t>Technical </a:t>
            </a:r>
            <a:r>
              <a:rPr lang="en-US" sz="24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  <a:ea typeface="+mn-ea"/>
                <a:cs typeface="+mn-cs"/>
              </a:rPr>
              <a:t>English</a:t>
            </a:r>
            <a:br>
              <a:rPr lang="en-US" sz="24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  <a:ea typeface="+mn-ea"/>
                <a:cs typeface="+mn-cs"/>
              </a:rPr>
            </a:br>
            <a:r>
              <a:rPr lang="en-US" sz="2400" b="1" kern="1200" dirty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Islamic University of Gaza</a:t>
            </a:r>
            <a:r>
              <a:rPr lang="en-US" sz="2400" b="1" kern="1200" dirty="0">
                <a:solidFill>
                  <a:srgbClr val="00B050"/>
                </a:solidFill>
                <a:latin typeface="Perpetua"/>
                <a:ea typeface="+mn-ea"/>
                <a:cs typeface="+mn-cs"/>
              </a:rPr>
              <a:t/>
            </a:r>
            <a:br>
              <a:rPr lang="en-US" sz="2400" b="1" kern="1200" dirty="0">
                <a:solidFill>
                  <a:srgbClr val="00B050"/>
                </a:solidFill>
                <a:latin typeface="Perpetua"/>
                <a:ea typeface="+mn-ea"/>
                <a:cs typeface="+mn-cs"/>
              </a:rPr>
            </a:br>
            <a:r>
              <a:rPr lang="en-US" sz="2400" b="1" kern="1200" dirty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2020-2021</a:t>
            </a:r>
            <a:r>
              <a:rPr lang="en-US" sz="2400" kern="1200" dirty="0">
                <a:solidFill>
                  <a:srgbClr val="855D5D">
                    <a:lumMod val="75000"/>
                  </a:srgbClr>
                </a:solidFill>
                <a:latin typeface="Perpetua"/>
                <a:ea typeface="+mn-ea"/>
                <a:cs typeface="+mn-cs"/>
              </a:rPr>
              <a:t/>
            </a:r>
            <a:br>
              <a:rPr lang="en-US" sz="2400" kern="1200" dirty="0">
                <a:solidFill>
                  <a:srgbClr val="855D5D">
                    <a:lumMod val="75000"/>
                  </a:srgbClr>
                </a:solidFill>
                <a:latin typeface="Perpetua"/>
                <a:ea typeface="+mn-ea"/>
                <a:cs typeface="+mn-cs"/>
              </a:rPr>
            </a:b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266261-1BC7-45BE-9B95-A1936EDF9D3B}" type="slidenum">
              <a:rPr lang="es-ES" altLang="en-US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191216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900752" y="404813"/>
            <a:ext cx="9321161" cy="1143000"/>
          </a:xfrm>
        </p:spPr>
        <p:txBody>
          <a:bodyPr/>
          <a:lstStyle/>
          <a:p>
            <a:pPr eaLnBrk="1" hangingPunct="1"/>
            <a:r>
              <a:rPr lang="es-UY" altLang="en-US" dirty="0" err="1">
                <a:solidFill>
                  <a:srgbClr val="FF0000"/>
                </a:solidFill>
              </a:rPr>
              <a:t>Outline</a:t>
            </a:r>
            <a:endParaRPr lang="es-ES" altLang="en-US" dirty="0">
              <a:solidFill>
                <a:srgbClr val="FF0000"/>
              </a:solidFill>
            </a:endParaRPr>
          </a:p>
        </p:txBody>
      </p:sp>
      <p:sp>
        <p:nvSpPr>
          <p:cNvPr id="5427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1132764" y="2209800"/>
            <a:ext cx="9211386" cy="2743201"/>
          </a:xfrm>
          <a:ln>
            <a:solidFill>
              <a:schemeClr val="accent1"/>
            </a:solidFill>
          </a:ln>
        </p:spPr>
        <p:txBody>
          <a:bodyPr/>
          <a:lstStyle/>
          <a:p>
            <a:pPr marL="514350" indent="-51435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lphaUcPeriod"/>
              <a:defRPr/>
            </a:pPr>
            <a:r>
              <a:rPr lang="en-US" sz="4000" kern="1200" dirty="0">
                <a:solidFill>
                  <a:prstClr val="black"/>
                </a:solidFill>
                <a:latin typeface="Times New Roman" pitchFamily="18" charset="0"/>
              </a:rPr>
              <a:t>Types of force and deformation</a:t>
            </a:r>
          </a:p>
          <a:p>
            <a:pPr marL="514350" indent="-51435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lphaUcPeriod"/>
              <a:defRPr/>
            </a:pPr>
            <a:r>
              <a:rPr lang="en-US" sz="4000" kern="1200" dirty="0">
                <a:solidFill>
                  <a:prstClr val="black"/>
                </a:solidFill>
                <a:latin typeface="Times New Roman" pitchFamily="18" charset="0"/>
              </a:rPr>
              <a:t>Types of failure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62075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27" y="1537855"/>
            <a:ext cx="10849970" cy="473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33C50-B975-4341-B9DF-2C4527DF525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045771" y="362589"/>
            <a:ext cx="787350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C00000"/>
                </a:solidFill>
              </a:rPr>
              <a:t>A. Types of force and deformation</a:t>
            </a:r>
          </a:p>
        </p:txBody>
      </p:sp>
    </p:spTree>
    <p:extLst>
      <p:ext uri="{BB962C8B-B14F-4D97-AF65-F5344CB8AC3E}">
        <p14:creationId xmlns:p14="http://schemas.microsoft.com/office/powerpoint/2010/main" val="1822028709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A8A7AF-715C-4594-BE7C-A261216F47C9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927" y="1856509"/>
            <a:ext cx="9767455" cy="3948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858982" y="356590"/>
            <a:ext cx="10515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just">
              <a:spcBef>
                <a:spcPts val="580"/>
              </a:spcBef>
              <a:buClr>
                <a:srgbClr val="D34817"/>
              </a:buClr>
              <a:buSzPct val="85000"/>
              <a:buFont typeface="+mj-lt"/>
              <a:buAutoNum type="alphaUcPeriod"/>
              <a:defRPr/>
            </a:pPr>
            <a:r>
              <a:rPr lang="en-US" sz="4000" dirty="0">
                <a:solidFill>
                  <a:srgbClr val="C00000"/>
                </a:solidFill>
                <a:latin typeface="Times New Roman" pitchFamily="18" charset="0"/>
              </a:rPr>
              <a:t>Types of force and deformation</a:t>
            </a:r>
          </a:p>
        </p:txBody>
      </p:sp>
    </p:spTree>
    <p:extLst>
      <p:ext uri="{BB962C8B-B14F-4D97-AF65-F5344CB8AC3E}">
        <p14:creationId xmlns:p14="http://schemas.microsoft.com/office/powerpoint/2010/main" val="1644118421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لمحتوى 4"/>
          <p:cNvSpPr>
            <a:spLocks noGrp="1"/>
          </p:cNvSpPr>
          <p:nvPr>
            <p:ph sz="half" idx="1"/>
          </p:nvPr>
        </p:nvSpPr>
        <p:spPr>
          <a:xfrm>
            <a:off x="734290" y="1510145"/>
            <a:ext cx="6885709" cy="295114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Bending comprises two opposite stresses: tension and compression. This is shown in the diagram of a 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simply supported beam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As a result of the bending force, the lower half of the beam is 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tension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the upper half is in 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compression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These opposite stresses reach their maximum at the upper and lower surfaces of the beam, and progressively decrease to zero at the 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neutral axis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an imaginary line along the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centre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beam which is free from stress. </a:t>
            </a:r>
          </a:p>
        </p:txBody>
      </p:sp>
      <p:sp>
        <p:nvSpPr>
          <p:cNvPr id="8" name="عنصر نائب لرقم الشريحة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33C50-B975-4341-B9DF-2C4527DF5252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3127" y="1853306"/>
            <a:ext cx="4333216" cy="3442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512618" y="356590"/>
            <a:ext cx="113330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000" dirty="0">
                <a:solidFill>
                  <a:srgbClr val="C00000"/>
                </a:solidFill>
              </a:rPr>
              <a:t>A. Types of force and deformation</a:t>
            </a:r>
          </a:p>
        </p:txBody>
      </p:sp>
    </p:spTree>
    <p:extLst>
      <p:ext uri="{BB962C8B-B14F-4D97-AF65-F5344CB8AC3E}">
        <p14:creationId xmlns:p14="http://schemas.microsoft.com/office/powerpoint/2010/main" val="3167340698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7797" y="175431"/>
            <a:ext cx="10244374" cy="719919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C00000"/>
                </a:solidFill>
              </a:rPr>
              <a:t>B. </a:t>
            </a:r>
            <a:r>
              <a:rPr lang="en-US" sz="3600" b="1" dirty="0">
                <a:solidFill>
                  <a:srgbClr val="C00000"/>
                </a:solidFill>
              </a:rPr>
              <a:t>Types of failure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89709" y="1130878"/>
            <a:ext cx="11001336" cy="4572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ultimate failure of a component or 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structural member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depends on the type of force:</a:t>
            </a:r>
          </a:p>
          <a:p>
            <a:pPr lvl="1"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tension - it will 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fracture</a:t>
            </a:r>
          </a:p>
          <a:p>
            <a:pPr lvl="1"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compression- if it is thick, it will 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crush (squash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If it is 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slender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(long and thin), it will 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buckle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bending out of shape</a:t>
            </a:r>
          </a:p>
          <a:p>
            <a:pPr lvl="1" algn="just"/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bending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it will fracture on the side of the component which is in tension, or crush on the side which is in compression- or fail due to a combination of both</a:t>
            </a:r>
          </a:p>
          <a:p>
            <a:pPr lvl="1" algn="just"/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it will 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(break due to shear force)</a:t>
            </a:r>
          </a:p>
          <a:p>
            <a:pPr lvl="1" algn="just"/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torsion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it will fracture or shear.</a:t>
            </a: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vertical members can no longer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resist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load they either crush or buckle.</a:t>
            </a: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33C50-B975-4341-B9DF-2C4527DF525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046262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07819" y="61611"/>
            <a:ext cx="11651672" cy="797328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31.1 </a:t>
            </a:r>
            <a:r>
              <a:rPr lang="en-US" sz="2800" dirty="0">
                <a:solidFill>
                  <a:srgbClr val="FF0000"/>
                </a:solidFill>
              </a:rPr>
              <a:t>Complete the word puzzle and find the word going down the page.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18528" y="1645205"/>
            <a:ext cx="5127635" cy="45720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bend downwards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twisting force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 a force without breaking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in length, due to tension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and thin, likely to buckle rather than crush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scissoring force</a:t>
            </a: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33C50-B975-4341-B9DF-2C4527DF525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187" y="858939"/>
            <a:ext cx="3879334" cy="2921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457" y="3780431"/>
            <a:ext cx="4126793" cy="2887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810850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95072" y="38643"/>
            <a:ext cx="11650564" cy="1443793"/>
          </a:xfrm>
        </p:spPr>
        <p:txBody>
          <a:bodyPr>
            <a:noAutofit/>
          </a:bodyPr>
          <a:lstStyle/>
          <a:p>
            <a:pPr algn="just"/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31.2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question below, which was posted on a forum on a construction website, contains a mistake about a technical fact. Can you find the mistake? Look at A opposite to help you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33C50-B975-4341-B9DF-2C4527DF5252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33" y="1669005"/>
            <a:ext cx="11304351" cy="2842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648201"/>
            <a:ext cx="11104184" cy="1562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86907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290946" y="143203"/>
            <a:ext cx="114854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31.3 Now complete a structural engineer's answer to the question in 31.2 using the words in the box.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863" y="1550601"/>
            <a:ext cx="9096646" cy="762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33C50-B975-4341-B9DF-2C4527DF5252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818" y="2312970"/>
            <a:ext cx="10806545" cy="4170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1639537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A8A7AF-715C-4594-BE7C-A261216F47C9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488872"/>
            <a:ext cx="9310255" cy="187036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655" y="1593273"/>
            <a:ext cx="10446327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46045" y="324140"/>
            <a:ext cx="29770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Exercise 31.3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9885155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 bwMode="auto">
          <a:xfrm>
            <a:off x="2463114" y="2020330"/>
            <a:ext cx="7265773" cy="3707027"/>
          </a:xfrm>
          <a:prstGeom prst="ellipse">
            <a:avLst/>
          </a:prstGeom>
          <a:solidFill>
            <a:srgbClr val="FFFF00"/>
          </a:solidFill>
          <a:ln w="28575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88969" tIns="44484" rIns="88969" bIns="44484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  <a:t>End of</a:t>
            </a:r>
            <a:b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</a:br>
            <a: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  <a:t> </a:t>
            </a:r>
            <a:r>
              <a:rPr lang="en-US" sz="7006" b="1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  <a:t>Unit 31</a:t>
            </a:r>
            <a:endParaRPr lang="en-US" sz="7006" b="1" dirty="0">
              <a:solidFill>
                <a:srgbClr val="C00000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CA9F56-C455-4365-B1CA-78E375E9F2C4}" type="slidenum">
              <a:rPr lang="es-ES" altLang="en-US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13115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6f4cae5fe68e0394ef2d7e06ca2f4159e78df2c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Blueprint">
  <a:themeElements>
    <a:clrScheme name="Bluepri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Tahoma"/>
        <a:ea typeface=""/>
        <a:cs typeface="Times New Roman"/>
      </a:majorFont>
      <a:minorFont>
        <a:latin typeface="Tahoma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lueprint 2">
    <a:dk1>
      <a:srgbClr val="40458C"/>
    </a:dk1>
    <a:lt1>
      <a:srgbClr val="FFFFFF"/>
    </a:lt1>
    <a:dk2>
      <a:srgbClr val="660066"/>
    </a:dk2>
    <a:lt2>
      <a:srgbClr val="B7C1EB"/>
    </a:lt2>
    <a:accent1>
      <a:srgbClr val="ECD882"/>
    </a:accent1>
    <a:accent2>
      <a:srgbClr val="B2B2B2"/>
    </a:accent2>
    <a:accent3>
      <a:srgbClr val="FFFFFF"/>
    </a:accent3>
    <a:accent4>
      <a:srgbClr val="353A77"/>
    </a:accent4>
    <a:accent5>
      <a:srgbClr val="F4E9C1"/>
    </a:accent5>
    <a:accent6>
      <a:srgbClr val="A1A1A1"/>
    </a:accent6>
    <a:hlink>
      <a:srgbClr val="6F89F7"/>
    </a:hlink>
    <a:folHlink>
      <a:srgbClr val="CFDBF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368</Words>
  <Application>Microsoft Office PowerPoint</Application>
  <PresentationFormat>Widescreen</PresentationFormat>
  <Paragraphs>39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24" baseType="lpstr">
      <vt:lpstr>Arial</vt:lpstr>
      <vt:lpstr>Calibri</vt:lpstr>
      <vt:lpstr>Calibri Light</vt:lpstr>
      <vt:lpstr>Franklin Gothic Book</vt:lpstr>
      <vt:lpstr>Perpetua</vt:lpstr>
      <vt:lpstr>Tahoma</vt:lpstr>
      <vt:lpstr>Times New Roman</vt:lpstr>
      <vt:lpstr>Verdana</vt:lpstr>
      <vt:lpstr>Wingdings</vt:lpstr>
      <vt:lpstr>Office Theme</vt:lpstr>
      <vt:lpstr>Diseño predeterminado</vt:lpstr>
      <vt:lpstr>2_Blueprint</vt:lpstr>
      <vt:lpstr>1_Diseño predeterminado</vt:lpstr>
      <vt:lpstr>Unit 31: Force, deformation and failure Prof. Fady El-Nahal Technical English Islamic University of Gaza 2020-2021 </vt:lpstr>
      <vt:lpstr>Outline</vt:lpstr>
      <vt:lpstr>PowerPoint Presentation</vt:lpstr>
      <vt:lpstr>PowerPoint Presentation</vt:lpstr>
      <vt:lpstr>PowerPoint Presentation</vt:lpstr>
      <vt:lpstr>B. Types of failure</vt:lpstr>
      <vt:lpstr>31.1 Complete the word puzzle and find the word going down the page.</vt:lpstr>
      <vt:lpstr>31.2 The question below, which was posted on a forum on a construction website, contains a mistake about a technical fact. Can you find the mistake? Look at A opposite to help you.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31: Force, deformation and failure Dr. Basil Hamed Technical English Islamic University of Gaza Mar, 2016</dc:title>
  <dc:creator>Basil Hamed</dc:creator>
  <cp:lastModifiedBy>Fady El-Nahal</cp:lastModifiedBy>
  <cp:revision>27</cp:revision>
  <dcterms:created xsi:type="dcterms:W3CDTF">2016-03-15T20:07:49Z</dcterms:created>
  <dcterms:modified xsi:type="dcterms:W3CDTF">2020-02-04T18:08:28Z</dcterms:modified>
</cp:coreProperties>
</file>