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8" r:id="rId4"/>
    <p:sldMasterId id="2147483700" r:id="rId5"/>
  </p:sldMasterIdLst>
  <p:notesMasterIdLst>
    <p:notesMasterId r:id="rId19"/>
  </p:notesMasterIdLst>
  <p:sldIdLst>
    <p:sldId id="256" r:id="rId6"/>
    <p:sldId id="268" r:id="rId7"/>
    <p:sldId id="257" r:id="rId8"/>
    <p:sldId id="259" r:id="rId9"/>
    <p:sldId id="260" r:id="rId10"/>
    <p:sldId id="261" r:id="rId11"/>
    <p:sldId id="262" r:id="rId12"/>
    <p:sldId id="269" r:id="rId13"/>
    <p:sldId id="263" r:id="rId14"/>
    <p:sldId id="264" r:id="rId15"/>
    <p:sldId id="265" r:id="rId16"/>
    <p:sldId id="266" r:id="rId17"/>
    <p:sldId id="267" r:id="rId18"/>
  </p:sldIdLst>
  <p:sldSz cx="12192000" cy="6858000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E32C73-8BED-4E80-991A-C4C8B194A827}" type="datetimeFigureOut">
              <a:rPr lang="en-US" smtClean="0"/>
              <a:t>2/4/2020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1A83C1-343C-41F2-B528-936CF2DA8F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35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A83C1-343C-41F2-B528-936CF2DA8F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119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1A83C1-343C-41F2-B528-936CF2DA8F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27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9366A-7E76-4417-AD0F-4089D864BA9F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79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3E5D5-CF7E-4692-BA23-49DEECAE51DF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978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6F014-4976-4877-BF85-2D6D0C8E1AE5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3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77E7E-9A17-4DFF-B618-E5F67229EFDE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83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6EB69-A306-4C27-A103-14A921391A89}" type="datetime1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67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AF124-D562-406C-B543-43B54381B636}" type="datetime1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40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D45A3-6272-4B7C-A496-EB52EBF81278}" type="datetime1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421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AC34C-5E5A-4B50-975E-78C0EB4F2E61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387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8232-73AD-4E9F-8AE8-23BFEBB07019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70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3FF2A-0EE8-4F4B-8596-A5482F8B70EA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736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3AD3F-FC19-425D-901B-7C08375FC739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3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6C66CF-9C51-4F58-B221-144DAF940C71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8632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AB19A0-2330-4A23-A31C-B44E4AA97BB8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011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B890C-ABB0-44B3-AD11-5E249C6F65F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694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446DEE-FCB4-4146-B8CE-0A2505B34E30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0507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4FB8C-E96B-4533-B792-53471FF58952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99570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4A7AF8-E4D4-4E72-8F62-7D6531177F6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22004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E21814-8216-4A43-B070-BCF7427487D6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552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9830E-2D5E-478F-9C13-369189397822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0391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E0E1C-AED9-451C-B421-D832E68FC46C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0928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D80987-0C9F-4BE9-AE01-80B4986BB648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361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35D772-D81C-48E3-9297-884F435C774E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209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6C6086D-F154-4183-BFDF-E5EB4011F1E3}" type="datetime1">
              <a:rPr lang="en-US" smtClean="0"/>
              <a:t>2/4/2020</a:t>
            </a:fld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16723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2707B95-DB6B-4AF2-996D-3E44A4C3612E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39887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310CCA-6F0C-4E93-93AE-0DFC62E540A6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91992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9EEBC00-415C-48B0-B25C-9A6353187F32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693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F7E555E-21BE-40E3-9D08-E8D78F58ECED}" type="datetime1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26138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2D94181-14F9-44EA-A1B5-54D4135ACDC5}" type="datetime1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0522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F7D6002-5416-4CBD-BC4E-77BF0D7F5C84}" type="datetime1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21804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3B452F0-AF36-4BB6-BCB1-1AC7B43010E0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61037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318F3D0-3781-454C-8615-00BC33EB447B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15464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3475132-0FBF-4240-AEC1-D5FE22F3190B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3361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8127F1F-76EE-47D2-8F0A-B9F53026E863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5251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4C1D3D8D-F614-4338-A57B-CBA1D1792E62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83329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9DE34F4B-0670-4947-AE3E-59429023D2CA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99387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285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702599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3EB0D3-C439-41E3-8621-6CF24F9D3E50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266261-1BC7-45BE-9B95-A1936EDF9D3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9402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AD937-CF01-4989-A08D-A7771E79285C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A9F56-C455-4365-B1CA-78E375E9F2C4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640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B446E2-9059-4FD8-B8AC-FEB957EEB7C1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F00F-5B7B-406F-B0AF-E9FC97064E1A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91783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95EA7-A4A1-44BC-BC0A-9FD12426BA9C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8C3FC4-0738-419C-AF61-48987028861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4562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1488B6-BFDA-4B37-A9CB-4256A62E7CBF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8F8F95-212C-48AD-B97C-126C86398167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552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D30122-71D9-4404-BEE4-590EB15525CB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436D9-583A-475C-BAC7-9CBD3509BA83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6133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A0475-4191-4586-8853-91966E99DF28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1A0A1-D184-45AC-8BE0-7B2D9A084A52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21087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6B7499-0E95-469E-9E4C-B5665AC37F77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1CC07E-199B-4953-9A23-EB4BB32A114F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7419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86408-60FF-401F-8C78-A62797334C0F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425F8D-451D-43B3-AE1E-7EC8164BCE48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4078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62F020-223D-48C9-AFA4-6E8417A8CD7F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EF8AD0-DACC-4E0B-9C35-73DED274980B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518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ABD00-AD0E-4CC5-AAFA-7508B69E5891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0A39F6-E0F1-4196-A1E8-4809EE2B7675}" type="slidenum">
              <a:rPr lang="es-E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4423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15" name="Rectangle 4"/>
              <p:cNvSpPr>
                <a:spLocks noChangeArrowheads="1"/>
              </p:cNvSpPr>
              <p:nvPr/>
            </p:nvSpPr>
            <p:spPr bwMode="ltGray">
              <a:xfrm>
                <a:off x="2112" y="0"/>
                <a:ext cx="3648" cy="96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altLang="en-US" sz="2800" b="1" u="sng">
                  <a:solidFill>
                    <a:srgbClr val="40458C"/>
                  </a:solidFill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6" name="Group 5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60" cy="4320"/>
                <a:chOff x="0" y="0"/>
                <a:chExt cx="5760" cy="4320"/>
              </a:xfrm>
            </p:grpSpPr>
            <p:sp>
              <p:nvSpPr>
                <p:cNvPr id="18" name="Line 6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19" name="Line 7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" name="Line 8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" name="Line 9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2" name="Line 10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3" name="Line 11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Line 12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5" name="Line 13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Line 14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7" name="Line 15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Line 16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9" name="Line 17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0" name="Line 18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1" name="Line 19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2" name="Line 20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3" name="Line 21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4" name="Line 22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5" name="Line 23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6" name="Line 24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7" name="Line 25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8" name="Line 26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39" name="Line 27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0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1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2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3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4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5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6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7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8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49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0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1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2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3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4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5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6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7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8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59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0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1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2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3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4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5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6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7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68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17" name="Line 57"/>
              <p:cNvSpPr>
                <a:spLocks noChangeShapeType="1"/>
              </p:cNvSpPr>
              <p:nvPr/>
            </p:nvSpPr>
            <p:spPr bwMode="ltGray">
              <a:xfrm>
                <a:off x="5568" y="0"/>
                <a:ext cx="0" cy="1488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6" name="Group 58"/>
            <p:cNvGrpSpPr>
              <a:grpSpLocks/>
            </p:cNvGrpSpPr>
            <p:nvPr userDrawn="1"/>
          </p:nvGrpSpPr>
          <p:grpSpPr bwMode="auto">
            <a:xfrm>
              <a:off x="3" y="559"/>
              <a:ext cx="4192" cy="1796"/>
              <a:chOff x="3" y="559"/>
              <a:chExt cx="4192" cy="1796"/>
            </a:xfrm>
          </p:grpSpPr>
          <p:sp>
            <p:nvSpPr>
              <p:cNvPr id="11" name="Line 59"/>
              <p:cNvSpPr>
                <a:spLocks noChangeShapeType="1"/>
              </p:cNvSpPr>
              <p:nvPr/>
            </p:nvSpPr>
            <p:spPr bwMode="ltGray">
              <a:xfrm>
                <a:off x="506" y="559"/>
                <a:ext cx="0" cy="1796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2" name="Line 60"/>
              <p:cNvSpPr>
                <a:spLocks noChangeShapeType="1"/>
              </p:cNvSpPr>
              <p:nvPr/>
            </p:nvSpPr>
            <p:spPr bwMode="ltGray">
              <a:xfrm flipH="1" flipV="1">
                <a:off x="3" y="1924"/>
                <a:ext cx="32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3" name="Line 61"/>
              <p:cNvSpPr>
                <a:spLocks noChangeShapeType="1"/>
              </p:cNvSpPr>
              <p:nvPr/>
            </p:nvSpPr>
            <p:spPr bwMode="ltGray">
              <a:xfrm flipH="1" flipV="1">
                <a:off x="384" y="938"/>
                <a:ext cx="3811" cy="1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4" name="Arc 62"/>
              <p:cNvSpPr>
                <a:spLocks/>
              </p:cNvSpPr>
              <p:nvPr/>
            </p:nvSpPr>
            <p:spPr bwMode="ltGray">
              <a:xfrm rot="16200000" flipH="1">
                <a:off x="426" y="860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7" name="Group 63"/>
            <p:cNvGrpSpPr>
              <a:grpSpLocks/>
            </p:cNvGrpSpPr>
            <p:nvPr userDrawn="1"/>
          </p:nvGrpSpPr>
          <p:grpSpPr bwMode="auto">
            <a:xfrm>
              <a:off x="1480" y="1952"/>
              <a:ext cx="3808" cy="1812"/>
              <a:chOff x="1480" y="1952"/>
              <a:chExt cx="3808" cy="1812"/>
            </a:xfrm>
          </p:grpSpPr>
          <p:sp>
            <p:nvSpPr>
              <p:cNvPr id="8" name="Line 64"/>
              <p:cNvSpPr>
                <a:spLocks noChangeShapeType="1"/>
              </p:cNvSpPr>
              <p:nvPr/>
            </p:nvSpPr>
            <p:spPr bwMode="ltGray">
              <a:xfrm flipV="1">
                <a:off x="1480" y="3442"/>
                <a:ext cx="38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Line 65"/>
              <p:cNvSpPr>
                <a:spLocks noChangeShapeType="1"/>
              </p:cNvSpPr>
              <p:nvPr/>
            </p:nvSpPr>
            <p:spPr bwMode="ltGray">
              <a:xfrm flipH="1">
                <a:off x="5172" y="1952"/>
                <a:ext cx="0" cy="181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66"/>
              <p:cNvSpPr>
                <a:spLocks/>
              </p:cNvSpPr>
              <p:nvPr/>
            </p:nvSpPr>
            <p:spPr bwMode="ltGray">
              <a:xfrm rot="5400000">
                <a:off x="5097" y="3346"/>
                <a:ext cx="156" cy="157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9283" name="Rectangle 67"/>
          <p:cNvSpPr>
            <a:spLocks noGrp="1" noChangeArrowheads="1"/>
          </p:cNvSpPr>
          <p:nvPr>
            <p:ph type="ctrTitle"/>
          </p:nvPr>
        </p:nvSpPr>
        <p:spPr>
          <a:xfrm>
            <a:off x="1320800" y="1752600"/>
            <a:ext cx="103632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9284" name="Rectangle 68" descr="Rectangle: Click to edit Master text styles&#10;Second level&#10;Third level&#10;Fourth level&#10;Fifth level"/>
          <p:cNvSpPr>
            <a:spLocks noGrp="1" noChangeArrowheads="1"/>
          </p:cNvSpPr>
          <p:nvPr>
            <p:ph type="subTitle" idx="1"/>
          </p:nvPr>
        </p:nvSpPr>
        <p:spPr>
          <a:xfrm>
            <a:off x="1320800" y="3309938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4F201F8-F09E-4D91-BEE9-04C94A3FF79E}" type="datetime1">
              <a:rPr lang="en-US" smtClean="0"/>
              <a:t>2/4/2020</a:t>
            </a:fld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C18F4CE5-0DBD-4367-B2C1-69EFBB8AF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76636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71B012A-0045-439B-BF1B-1137CAFB5611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75857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31F0299-16AB-45BD-B0E8-66C2C45D826A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E6CA782-BD64-4BFE-8880-A99664F18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192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00800" y="19050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5CD6045-4DA6-4EC7-93DD-77FB699B8BA5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91F2F53D-F049-45E3-BD0E-06708B0BEC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03770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898BBCA-0F01-422D-8107-B0D5608E0F1A}" type="datetime1">
              <a:rPr lang="en-US" smtClean="0"/>
              <a:t>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29487761-10E1-4C88-A13C-9B9C2CE3D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29152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2F66A93-8216-4BDC-A540-193A15EB9B3E}" type="datetime1">
              <a:rPr lang="en-US" smtClean="0"/>
              <a:t>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DD0A2118-7CDA-40E8-BC58-03F40DA3CB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71869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5BA6BE9-D1ED-432C-AD6D-D64452C0B376}" type="datetime1">
              <a:rPr lang="en-US" smtClean="0"/>
              <a:t>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78A8A7AF-715C-4594-BE7C-A261216F47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346795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A38E9BA-4E5B-464F-B572-0A099C7803E0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52333CB3-D6C0-412F-A8EB-D83C4A381A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766890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432618F-89C5-4932-870B-3086C3491AE9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05D3C18-0F29-42E7-9FEF-573114B96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22017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AA521D16-9694-45AD-949E-20FD3BB3D3E7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4697B27E-A8D2-49D4-9E93-27AEF530E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064319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3800" y="304800"/>
            <a:ext cx="26670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04800"/>
            <a:ext cx="77978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D9C2D17-E7B8-4FAD-A1CC-453C147C2E76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cs typeface="Arial" pitchFamily="34" charset="0"/>
              </a:defRPr>
            </a:lvl1pPr>
          </a:lstStyle>
          <a:p>
            <a:pPr>
              <a:defRPr/>
            </a:pPr>
            <a:fld id="{A372E8AA-46D1-4942-9549-76E8E9BACA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87312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4EBD76AF-F39A-4372-AD3A-2F57861AE0B1}" type="datetime1">
              <a:rPr lang="en-US" smtClean="0"/>
              <a:t>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FEF4E36-B70C-4541-92CE-6FB7A832927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460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fld id="{F7BFF0C6-9CD3-4066-91B2-23DF5B7218B1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 algn="l">
              <a:defRPr>
                <a:solidFill>
                  <a:srgbClr val="000000"/>
                </a:solidFill>
                <a:cs typeface="Arial" charset="0"/>
              </a:defRPr>
            </a:lvl1pPr>
          </a:lstStyle>
          <a:p>
            <a:pPr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>
                <a:solidFill>
                  <a:srgbClr val="000000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176E5F8A-79F0-4F4F-A6DB-48AE607CA2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48390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64479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8267" y="354014"/>
            <a:ext cx="7721600" cy="10572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38334" y="1524000"/>
            <a:ext cx="5427133" cy="4675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5586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50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5F0481-F7A0-4271-A802-637A85CB9B6F}" type="datetime1">
              <a:rPr lang="en-US" smtClean="0"/>
              <a:t>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Dr. Jawdat Abu Taha, IUG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52D4C3-7DA0-4E4C-ACB6-440A90118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743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1FED898-141F-4125-8B4E-D630E32BDE8E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dirty="0">
                <a:solidFill>
                  <a:srgbClr val="000000"/>
                </a:solidFill>
              </a:rPr>
              <a:t>Dr. Jawdat Abu Taha, IUG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091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1800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800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800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64C1A45-B2DA-4104-A33F-1B097E1E9797}" type="datetime1">
              <a:rPr lang="en-US" smtClean="0"/>
              <a:t>2/4/2020</a:t>
            </a:fld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/>
              <a:t>Dr. Jawdat Abu Taha, IUG</a:t>
            </a:r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763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5387AA-FE7C-4283-B1AB-00871ABE3071}" type="datetime1">
              <a:rPr lang="en-US" smtClean="0">
                <a:solidFill>
                  <a:srgbClr val="000000"/>
                </a:solidFill>
              </a:rPr>
              <a:t>2/4/2020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mtClean="0">
                <a:solidFill>
                  <a:srgbClr val="000000"/>
                </a:solidFill>
              </a:rPr>
              <a:t>Dr. Jawdat Abu Taha, IUG</a:t>
            </a:r>
            <a:endParaRPr lang="es-ES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EB5A0-4CF3-47D0-8DA3-6CCF688E3377}" type="slidenum">
              <a:rPr lang="es-ES" alt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479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5760" cy="4320"/>
          </a:xfrm>
        </p:grpSpPr>
        <p:grpSp>
          <p:nvGrpSpPr>
            <p:cNvPr id="205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2063" name="Group 4"/>
              <p:cNvGrpSpPr>
                <a:grpSpLocks/>
              </p:cNvGrpSpPr>
              <p:nvPr/>
            </p:nvGrpSpPr>
            <p:grpSpPr bwMode="auto">
              <a:xfrm>
                <a:off x="0" y="192"/>
                <a:ext cx="5760" cy="4032"/>
                <a:chOff x="0" y="192"/>
                <a:chExt cx="5760" cy="4032"/>
              </a:xfrm>
            </p:grpSpPr>
            <p:sp>
              <p:nvSpPr>
                <p:cNvPr id="2094" name="Line 5"/>
                <p:cNvSpPr>
                  <a:spLocks noChangeShapeType="1"/>
                </p:cNvSpPr>
                <p:nvPr/>
              </p:nvSpPr>
              <p:spPr bwMode="white">
                <a:xfrm>
                  <a:off x="0" y="19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5" name="Line 6"/>
                <p:cNvSpPr>
                  <a:spLocks noChangeShapeType="1"/>
                </p:cNvSpPr>
                <p:nvPr/>
              </p:nvSpPr>
              <p:spPr bwMode="white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6" name="Line 7"/>
                <p:cNvSpPr>
                  <a:spLocks noChangeShapeType="1"/>
                </p:cNvSpPr>
                <p:nvPr/>
              </p:nvSpPr>
              <p:spPr bwMode="white">
                <a:xfrm>
                  <a:off x="0" y="57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7" name="Line 8"/>
                <p:cNvSpPr>
                  <a:spLocks noChangeShapeType="1"/>
                </p:cNvSpPr>
                <p:nvPr/>
              </p:nvSpPr>
              <p:spPr bwMode="white">
                <a:xfrm>
                  <a:off x="0" y="76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8" name="Line 9"/>
                <p:cNvSpPr>
                  <a:spLocks noChangeShapeType="1"/>
                </p:cNvSpPr>
                <p:nvPr/>
              </p:nvSpPr>
              <p:spPr bwMode="white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9" name="Line 10"/>
                <p:cNvSpPr>
                  <a:spLocks noChangeShapeType="1"/>
                </p:cNvSpPr>
                <p:nvPr/>
              </p:nvSpPr>
              <p:spPr bwMode="white">
                <a:xfrm>
                  <a:off x="0" y="115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0" name="Line 11"/>
                <p:cNvSpPr>
                  <a:spLocks noChangeShapeType="1"/>
                </p:cNvSpPr>
                <p:nvPr/>
              </p:nvSpPr>
              <p:spPr bwMode="white">
                <a:xfrm>
                  <a:off x="0" y="134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1" name="Line 12"/>
                <p:cNvSpPr>
                  <a:spLocks noChangeShapeType="1"/>
                </p:cNvSpPr>
                <p:nvPr/>
              </p:nvSpPr>
              <p:spPr bwMode="white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2" name="Line 13"/>
                <p:cNvSpPr>
                  <a:spLocks noChangeShapeType="1"/>
                </p:cNvSpPr>
                <p:nvPr/>
              </p:nvSpPr>
              <p:spPr bwMode="white">
                <a:xfrm>
                  <a:off x="0" y="172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3" name="Line 14"/>
                <p:cNvSpPr>
                  <a:spLocks noChangeShapeType="1"/>
                </p:cNvSpPr>
                <p:nvPr/>
              </p:nvSpPr>
              <p:spPr bwMode="white">
                <a:xfrm>
                  <a:off x="0" y="192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4" name="Line 15"/>
                <p:cNvSpPr>
                  <a:spLocks noChangeShapeType="1"/>
                </p:cNvSpPr>
                <p:nvPr/>
              </p:nvSpPr>
              <p:spPr bwMode="white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5" name="Line 16"/>
                <p:cNvSpPr>
                  <a:spLocks noChangeShapeType="1"/>
                </p:cNvSpPr>
                <p:nvPr/>
              </p:nvSpPr>
              <p:spPr bwMode="white">
                <a:xfrm>
                  <a:off x="0" y="230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6" name="Line 17"/>
                <p:cNvSpPr>
                  <a:spLocks noChangeShapeType="1"/>
                </p:cNvSpPr>
                <p:nvPr/>
              </p:nvSpPr>
              <p:spPr bwMode="white">
                <a:xfrm>
                  <a:off x="0" y="249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7" name="Line 18"/>
                <p:cNvSpPr>
                  <a:spLocks noChangeShapeType="1"/>
                </p:cNvSpPr>
                <p:nvPr/>
              </p:nvSpPr>
              <p:spPr bwMode="white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8" name="Line 19"/>
                <p:cNvSpPr>
                  <a:spLocks noChangeShapeType="1"/>
                </p:cNvSpPr>
                <p:nvPr/>
              </p:nvSpPr>
              <p:spPr bwMode="white">
                <a:xfrm>
                  <a:off x="0" y="288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09" name="Line 20"/>
                <p:cNvSpPr>
                  <a:spLocks noChangeShapeType="1"/>
                </p:cNvSpPr>
                <p:nvPr/>
              </p:nvSpPr>
              <p:spPr bwMode="white">
                <a:xfrm>
                  <a:off x="0" y="307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0" name="Line 21"/>
                <p:cNvSpPr>
                  <a:spLocks noChangeShapeType="1"/>
                </p:cNvSpPr>
                <p:nvPr/>
              </p:nvSpPr>
              <p:spPr bwMode="white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1" name="Line 22"/>
                <p:cNvSpPr>
                  <a:spLocks noChangeShapeType="1"/>
                </p:cNvSpPr>
                <p:nvPr/>
              </p:nvSpPr>
              <p:spPr bwMode="white">
                <a:xfrm>
                  <a:off x="0" y="3456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2" name="Line 23"/>
                <p:cNvSpPr>
                  <a:spLocks noChangeShapeType="1"/>
                </p:cNvSpPr>
                <p:nvPr/>
              </p:nvSpPr>
              <p:spPr bwMode="white">
                <a:xfrm>
                  <a:off x="0" y="3648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3" name="Line 24"/>
                <p:cNvSpPr>
                  <a:spLocks noChangeShapeType="1"/>
                </p:cNvSpPr>
                <p:nvPr/>
              </p:nvSpPr>
              <p:spPr bwMode="white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4" name="Line 25"/>
                <p:cNvSpPr>
                  <a:spLocks noChangeShapeType="1"/>
                </p:cNvSpPr>
                <p:nvPr/>
              </p:nvSpPr>
              <p:spPr bwMode="white">
                <a:xfrm>
                  <a:off x="0" y="4032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115" name="Line 26"/>
                <p:cNvSpPr>
                  <a:spLocks noChangeShapeType="1"/>
                </p:cNvSpPr>
                <p:nvPr/>
              </p:nvSpPr>
              <p:spPr bwMode="white">
                <a:xfrm>
                  <a:off x="0" y="4224"/>
                  <a:ext cx="5760" cy="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2064" name="Group 27"/>
              <p:cNvGrpSpPr>
                <a:grpSpLocks/>
              </p:cNvGrpSpPr>
              <p:nvPr/>
            </p:nvGrpSpPr>
            <p:grpSpPr bwMode="auto">
              <a:xfrm>
                <a:off x="192" y="0"/>
                <a:ext cx="5376" cy="4320"/>
                <a:chOff x="192" y="0"/>
                <a:chExt cx="5376" cy="4320"/>
              </a:xfrm>
            </p:grpSpPr>
            <p:sp>
              <p:nvSpPr>
                <p:cNvPr id="2065" name="Line 28"/>
                <p:cNvSpPr>
                  <a:spLocks noChangeShapeType="1"/>
                </p:cNvSpPr>
                <p:nvPr/>
              </p:nvSpPr>
              <p:spPr bwMode="white">
                <a:xfrm>
                  <a:off x="1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6" name="Line 29"/>
                <p:cNvSpPr>
                  <a:spLocks noChangeShapeType="1"/>
                </p:cNvSpPr>
                <p:nvPr/>
              </p:nvSpPr>
              <p:spPr bwMode="white">
                <a:xfrm>
                  <a:off x="3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7" name="Line 30"/>
                <p:cNvSpPr>
                  <a:spLocks noChangeShapeType="1"/>
                </p:cNvSpPr>
                <p:nvPr/>
              </p:nvSpPr>
              <p:spPr bwMode="white">
                <a:xfrm>
                  <a:off x="5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8" name="Line 31"/>
                <p:cNvSpPr>
                  <a:spLocks noChangeShapeType="1"/>
                </p:cNvSpPr>
                <p:nvPr/>
              </p:nvSpPr>
              <p:spPr bwMode="white">
                <a:xfrm>
                  <a:off x="7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69" name="Line 32"/>
                <p:cNvSpPr>
                  <a:spLocks noChangeShapeType="1"/>
                </p:cNvSpPr>
                <p:nvPr/>
              </p:nvSpPr>
              <p:spPr bwMode="white">
                <a:xfrm>
                  <a:off x="96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0" name="Line 33"/>
                <p:cNvSpPr>
                  <a:spLocks noChangeShapeType="1"/>
                </p:cNvSpPr>
                <p:nvPr/>
              </p:nvSpPr>
              <p:spPr bwMode="white">
                <a:xfrm>
                  <a:off x="115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1" name="Line 34"/>
                <p:cNvSpPr>
                  <a:spLocks noChangeShapeType="1"/>
                </p:cNvSpPr>
                <p:nvPr/>
              </p:nvSpPr>
              <p:spPr bwMode="white">
                <a:xfrm>
                  <a:off x="134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2" name="Line 35"/>
                <p:cNvSpPr>
                  <a:spLocks noChangeShapeType="1"/>
                </p:cNvSpPr>
                <p:nvPr/>
              </p:nvSpPr>
              <p:spPr bwMode="white">
                <a:xfrm>
                  <a:off x="153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3" name="Line 36"/>
                <p:cNvSpPr>
                  <a:spLocks noChangeShapeType="1"/>
                </p:cNvSpPr>
                <p:nvPr/>
              </p:nvSpPr>
              <p:spPr bwMode="white">
                <a:xfrm>
                  <a:off x="172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4" name="Line 37"/>
                <p:cNvSpPr>
                  <a:spLocks noChangeShapeType="1"/>
                </p:cNvSpPr>
                <p:nvPr/>
              </p:nvSpPr>
              <p:spPr bwMode="white">
                <a:xfrm>
                  <a:off x="192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5" name="Line 38"/>
                <p:cNvSpPr>
                  <a:spLocks noChangeShapeType="1"/>
                </p:cNvSpPr>
                <p:nvPr/>
              </p:nvSpPr>
              <p:spPr bwMode="white">
                <a:xfrm>
                  <a:off x="211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6" name="Line 39"/>
                <p:cNvSpPr>
                  <a:spLocks noChangeShapeType="1"/>
                </p:cNvSpPr>
                <p:nvPr/>
              </p:nvSpPr>
              <p:spPr bwMode="white">
                <a:xfrm>
                  <a:off x="230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7" name="Line 40"/>
                <p:cNvSpPr>
                  <a:spLocks noChangeShapeType="1"/>
                </p:cNvSpPr>
                <p:nvPr/>
              </p:nvSpPr>
              <p:spPr bwMode="white">
                <a:xfrm>
                  <a:off x="249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8" name="Line 41"/>
                <p:cNvSpPr>
                  <a:spLocks noChangeShapeType="1"/>
                </p:cNvSpPr>
                <p:nvPr/>
              </p:nvSpPr>
              <p:spPr bwMode="white">
                <a:xfrm>
                  <a:off x="268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79" name="Line 42"/>
                <p:cNvSpPr>
                  <a:spLocks noChangeShapeType="1"/>
                </p:cNvSpPr>
                <p:nvPr/>
              </p:nvSpPr>
              <p:spPr bwMode="white">
                <a:xfrm>
                  <a:off x="288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0" name="Line 43"/>
                <p:cNvSpPr>
                  <a:spLocks noChangeShapeType="1"/>
                </p:cNvSpPr>
                <p:nvPr/>
              </p:nvSpPr>
              <p:spPr bwMode="white">
                <a:xfrm>
                  <a:off x="307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1" name="Line 44"/>
                <p:cNvSpPr>
                  <a:spLocks noChangeShapeType="1"/>
                </p:cNvSpPr>
                <p:nvPr/>
              </p:nvSpPr>
              <p:spPr bwMode="white">
                <a:xfrm>
                  <a:off x="326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2" name="Line 45"/>
                <p:cNvSpPr>
                  <a:spLocks noChangeShapeType="1"/>
                </p:cNvSpPr>
                <p:nvPr/>
              </p:nvSpPr>
              <p:spPr bwMode="white">
                <a:xfrm>
                  <a:off x="345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3" name="Line 46"/>
                <p:cNvSpPr>
                  <a:spLocks noChangeShapeType="1"/>
                </p:cNvSpPr>
                <p:nvPr/>
              </p:nvSpPr>
              <p:spPr bwMode="white">
                <a:xfrm>
                  <a:off x="364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4" name="Line 47"/>
                <p:cNvSpPr>
                  <a:spLocks noChangeShapeType="1"/>
                </p:cNvSpPr>
                <p:nvPr/>
              </p:nvSpPr>
              <p:spPr bwMode="white">
                <a:xfrm>
                  <a:off x="384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5" name="Line 48"/>
                <p:cNvSpPr>
                  <a:spLocks noChangeShapeType="1"/>
                </p:cNvSpPr>
                <p:nvPr/>
              </p:nvSpPr>
              <p:spPr bwMode="white">
                <a:xfrm>
                  <a:off x="403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6" name="Line 49"/>
                <p:cNvSpPr>
                  <a:spLocks noChangeShapeType="1"/>
                </p:cNvSpPr>
                <p:nvPr/>
              </p:nvSpPr>
              <p:spPr bwMode="white">
                <a:xfrm>
                  <a:off x="422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7" name="Line 50"/>
                <p:cNvSpPr>
                  <a:spLocks noChangeShapeType="1"/>
                </p:cNvSpPr>
                <p:nvPr/>
              </p:nvSpPr>
              <p:spPr bwMode="white">
                <a:xfrm>
                  <a:off x="441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8" name="Line 51"/>
                <p:cNvSpPr>
                  <a:spLocks noChangeShapeType="1"/>
                </p:cNvSpPr>
                <p:nvPr/>
              </p:nvSpPr>
              <p:spPr bwMode="white">
                <a:xfrm>
                  <a:off x="460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89" name="Line 52"/>
                <p:cNvSpPr>
                  <a:spLocks noChangeShapeType="1"/>
                </p:cNvSpPr>
                <p:nvPr/>
              </p:nvSpPr>
              <p:spPr bwMode="white">
                <a:xfrm>
                  <a:off x="4800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0" name="Line 53"/>
                <p:cNvSpPr>
                  <a:spLocks noChangeShapeType="1"/>
                </p:cNvSpPr>
                <p:nvPr/>
              </p:nvSpPr>
              <p:spPr bwMode="white">
                <a:xfrm>
                  <a:off x="4992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1" name="Line 54"/>
                <p:cNvSpPr>
                  <a:spLocks noChangeShapeType="1"/>
                </p:cNvSpPr>
                <p:nvPr/>
              </p:nvSpPr>
              <p:spPr bwMode="white">
                <a:xfrm>
                  <a:off x="5184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2" name="Line 55"/>
                <p:cNvSpPr>
                  <a:spLocks noChangeShapeType="1"/>
                </p:cNvSpPr>
                <p:nvPr/>
              </p:nvSpPr>
              <p:spPr bwMode="white">
                <a:xfrm>
                  <a:off x="5376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093" name="Line 56"/>
                <p:cNvSpPr>
                  <a:spLocks noChangeShapeType="1"/>
                </p:cNvSpPr>
                <p:nvPr/>
              </p:nvSpPr>
              <p:spPr bwMode="white">
                <a:xfrm>
                  <a:off x="5568" y="0"/>
                  <a:ext cx="0" cy="4320"/>
                </a:xfrm>
                <a:prstGeom prst="line">
                  <a:avLst/>
                </a:prstGeom>
                <a:noFill/>
                <a:ln w="9525">
                  <a:pattFill prst="pct30">
                    <a:fgClr>
                      <a:schemeClr val="folHlink"/>
                    </a:fgClr>
                    <a:bgClr>
                      <a:schemeClr val="bg1"/>
                    </a:bgClr>
                  </a:patt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>
                    <a:solidFill>
                      <a:srgbClr val="40458C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2057" name="Rectangle 57" descr="60%"/>
            <p:cNvSpPr>
              <a:spLocks noChangeArrowheads="1"/>
            </p:cNvSpPr>
            <p:nvPr/>
          </p:nvSpPr>
          <p:spPr bwMode="ltGray">
            <a:xfrm>
              <a:off x="2112" y="0"/>
              <a:ext cx="3648" cy="96"/>
            </a:xfrm>
            <a:prstGeom prst="rect">
              <a:avLst/>
            </a:prstGeom>
            <a:pattFill prst="pct60">
              <a:fgClr>
                <a:schemeClr val="folHlink"/>
              </a:fgClr>
              <a:bgClr>
                <a:schemeClr val="bg1"/>
              </a:bgClr>
            </a:patt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altLang="en-US" sz="2800" b="1" u="sng">
                <a:solidFill>
                  <a:srgbClr val="40458C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2058" name="Line 58"/>
            <p:cNvSpPr>
              <a:spLocks noChangeShapeType="1"/>
            </p:cNvSpPr>
            <p:nvPr/>
          </p:nvSpPr>
          <p:spPr bwMode="ltGray">
            <a:xfrm>
              <a:off x="5568" y="0"/>
              <a:ext cx="0" cy="1488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40458C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9" name="Group 59"/>
            <p:cNvGrpSpPr>
              <a:grpSpLocks/>
            </p:cNvGrpSpPr>
            <p:nvPr/>
          </p:nvGrpSpPr>
          <p:grpSpPr bwMode="auto">
            <a:xfrm>
              <a:off x="261" y="892"/>
              <a:ext cx="1124" cy="1464"/>
              <a:chOff x="96" y="916"/>
              <a:chExt cx="2208" cy="2876"/>
            </a:xfrm>
          </p:grpSpPr>
          <p:sp>
            <p:nvSpPr>
              <p:cNvPr id="2060" name="Line 60"/>
              <p:cNvSpPr>
                <a:spLocks noChangeShapeType="1"/>
              </p:cNvSpPr>
              <p:nvPr/>
            </p:nvSpPr>
            <p:spPr bwMode="ltGray">
              <a:xfrm flipH="1">
                <a:off x="96" y="1037"/>
                <a:ext cx="2208" cy="0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1" name="Line 61"/>
              <p:cNvSpPr>
                <a:spLocks noChangeShapeType="1"/>
              </p:cNvSpPr>
              <p:nvPr/>
            </p:nvSpPr>
            <p:spPr bwMode="ltGray">
              <a:xfrm>
                <a:off x="336" y="920"/>
                <a:ext cx="0" cy="2872"/>
              </a:xfrm>
              <a:prstGeom prst="line">
                <a:avLst/>
              </a:pr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Arc 62"/>
              <p:cNvSpPr>
                <a:spLocks/>
              </p:cNvSpPr>
              <p:nvPr/>
            </p:nvSpPr>
            <p:spPr bwMode="ltGray">
              <a:xfrm flipH="1">
                <a:off x="217" y="916"/>
                <a:ext cx="239" cy="239"/>
              </a:xfrm>
              <a:custGeom>
                <a:avLst/>
                <a:gdLst>
                  <a:gd name="T0" fmla="*/ 0 w 43195"/>
                  <a:gd name="T1" fmla="*/ 0 h 43200"/>
                  <a:gd name="T2" fmla="*/ 0 w 43195"/>
                  <a:gd name="T3" fmla="*/ 0 h 43200"/>
                  <a:gd name="T4" fmla="*/ 0 w 43195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195" h="43200" fill="none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</a:path>
                  <a:path w="43195" h="43200" stroke="0" extrusionOk="0">
                    <a:moveTo>
                      <a:pt x="21114" y="5"/>
                    </a:moveTo>
                    <a:cubicBezTo>
                      <a:pt x="21274" y="1"/>
                      <a:pt x="21434" y="-1"/>
                      <a:pt x="21595" y="0"/>
                    </a:cubicBezTo>
                    <a:cubicBezTo>
                      <a:pt x="33524" y="0"/>
                      <a:pt x="43195" y="9670"/>
                      <a:pt x="43195" y="21600"/>
                    </a:cubicBezTo>
                    <a:cubicBezTo>
                      <a:pt x="43195" y="33529"/>
                      <a:pt x="33524" y="43200"/>
                      <a:pt x="21595" y="43200"/>
                    </a:cubicBezTo>
                    <a:cubicBezTo>
                      <a:pt x="9843" y="43200"/>
                      <a:pt x="247" y="33805"/>
                      <a:pt x="-1" y="22056"/>
                    </a:cubicBezTo>
                    <a:lnTo>
                      <a:pt x="21595" y="21600"/>
                    </a:lnTo>
                    <a:lnTo>
                      <a:pt x="21114" y="5"/>
                    </a:lnTo>
                    <a:close/>
                  </a:path>
                </a:pathLst>
              </a:custGeom>
              <a:noFill/>
              <a:ln w="9525">
                <a:solidFill>
                  <a:schemeClr val="hlink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40458C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  <p:sp>
        <p:nvSpPr>
          <p:cNvPr id="2051" name="Rectangle 63"/>
          <p:cNvSpPr>
            <a:spLocks noGrp="1" noChangeArrowheads="1"/>
          </p:cNvSpPr>
          <p:nvPr>
            <p:ph type="title"/>
          </p:nvPr>
        </p:nvSpPr>
        <p:spPr bwMode="auto">
          <a:xfrm>
            <a:off x="812800" y="3048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Rectangle 64" descr="Rectangle: Click to edit Master text styles&#10;Second level&#10;Third level&#10;Fourth level&#10;Fifth level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19050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257" name="Rectangle 6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79E534-C7A0-461C-8E97-95454BE82143}" type="datetime1">
              <a:rPr lang="en-US" smtClean="0"/>
              <a:t>2/4/2020</a:t>
            </a:fld>
            <a:endParaRPr lang="en-US"/>
          </a:p>
        </p:txBody>
      </p:sp>
      <p:sp>
        <p:nvSpPr>
          <p:cNvPr id="8258" name="Rectangle 6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u="none">
                <a:solidFill>
                  <a:srgbClr val="40458C"/>
                </a:solidFill>
                <a:latin typeface="+mn-lt"/>
                <a:cs typeface="Times New Roman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/>
              <a:t>Dr. Jawdat Abu Taha, IUG</a:t>
            </a:r>
            <a:endParaRPr lang="en-US" dirty="0"/>
          </a:p>
        </p:txBody>
      </p:sp>
      <p:sp>
        <p:nvSpPr>
          <p:cNvPr id="8259" name="Rectangle 6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rgbClr val="40458C"/>
                </a:solidFill>
                <a:latin typeface="Tahoma" pitchFamily="34" charset="0"/>
                <a:cs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B9D454-4B25-4F14-A18B-B89370775433}" type="slidenum">
              <a:rPr lang="en-US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701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10000"/>
        <a:buFont typeface="Wingdings" pitchFamily="2" charset="2"/>
        <a:buBlip>
          <a:blip r:embed="rId17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5000"/>
        <a:buFont typeface="Wingdings" pitchFamily="2" charset="2"/>
        <a:buChar char="w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Rectangle 26"/>
          <p:cNvSpPr>
            <a:spLocks noGrp="1" noChangeArrowheads="1"/>
          </p:cNvSpPr>
          <p:nvPr>
            <p:ph type="ctrTitle"/>
          </p:nvPr>
        </p:nvSpPr>
        <p:spPr>
          <a:xfrm>
            <a:off x="4727576" y="1916113"/>
            <a:ext cx="6108746" cy="2089150"/>
          </a:xfrm>
        </p:spPr>
        <p:txBody>
          <a:bodyPr/>
          <a:lstStyle/>
          <a:p>
            <a:pPr eaLnBrk="1" fontAlgn="auto" hangingPunct="1">
              <a:spcBef>
                <a:spcPts val="580"/>
              </a:spcBef>
              <a:spcAft>
                <a:spcPts val="0"/>
              </a:spcAft>
              <a:defRPr/>
            </a:pPr>
            <a:r>
              <a:rPr lang="en-US" sz="4000" b="1" kern="1200" dirty="0">
                <a:solidFill>
                  <a:schemeClr val="tx1"/>
                </a:solidFill>
                <a:latin typeface="Franklin Gothic Book"/>
              </a:rPr>
              <a:t>Unit 30: Load, Stress and Strain</a:t>
            </a:r>
            <a:br>
              <a:rPr lang="en-US" sz="4000" b="1" kern="1200" dirty="0">
                <a:solidFill>
                  <a:schemeClr val="tx1"/>
                </a:solidFill>
                <a:latin typeface="Franklin Gothic Book"/>
              </a:rPr>
            </a:br>
            <a:r>
              <a:rPr lang="en-US" sz="2400" b="1" kern="1200" dirty="0">
                <a:solidFill>
                  <a:srgbClr val="C00000"/>
                </a:solidFill>
                <a:latin typeface="Perpetua"/>
              </a:rPr>
              <a:t>Prof. </a:t>
            </a:r>
            <a:r>
              <a:rPr lang="en-US" sz="2400" b="1" kern="1200">
                <a:solidFill>
                  <a:srgbClr val="C00000"/>
                </a:solidFill>
                <a:latin typeface="Perpetua"/>
              </a:rPr>
              <a:t>Fady </a:t>
            </a:r>
            <a:r>
              <a:rPr lang="en-US" sz="2400" b="1" kern="1200" smtClean="0">
                <a:solidFill>
                  <a:srgbClr val="C00000"/>
                </a:solidFill>
                <a:latin typeface="Perpetua"/>
              </a:rPr>
              <a:t>El-Nahal</a:t>
            </a:r>
            <a:br>
              <a:rPr lang="en-US" sz="2400" b="1" kern="1200" smtClean="0">
                <a:solidFill>
                  <a:srgbClr val="C00000"/>
                </a:solidFill>
                <a:latin typeface="Perpetua"/>
              </a:rPr>
            </a:br>
            <a:r>
              <a:rPr lang="en-US" sz="2400" b="1" kern="120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Technical </a:t>
            </a:r>
            <a: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  <a:t>English</a:t>
            </a:r>
            <a:br>
              <a:rPr lang="en-US" sz="24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Islamic University of Gaza</a:t>
            </a:r>
            <a: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b="1" kern="1200" dirty="0">
                <a:solidFill>
                  <a:srgbClr val="00B050"/>
                </a:solidFill>
                <a:latin typeface="Perpetua"/>
                <a:ea typeface="+mn-ea"/>
                <a:cs typeface="+mn-cs"/>
              </a:rPr>
            </a:br>
            <a:r>
              <a:rPr lang="en-US" sz="2400" b="1" kern="1200" dirty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2020-2021</a:t>
            </a:r>
            <a: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  <a:t/>
            </a:r>
            <a:br>
              <a:rPr lang="en-US" sz="2400" kern="1200" dirty="0">
                <a:solidFill>
                  <a:srgbClr val="855D5D">
                    <a:lumMod val="75000"/>
                  </a:srgbClr>
                </a:solidFill>
                <a:latin typeface="Perpetua"/>
                <a:ea typeface="+mn-ea"/>
                <a:cs typeface="+mn-cs"/>
              </a:rPr>
            </a:br>
            <a:endParaRPr lang="es-ES" b="1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3266261-1BC7-45BE-9B95-A1936EDF9D3B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4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660066"/>
                </a:solidFill>
              </a:rPr>
              <a:t>Vocabulary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2595432" y="1747420"/>
            <a:ext cx="5952823" cy="224676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kern="0" dirty="0">
                <a:solidFill>
                  <a:srgbClr val="FF0000"/>
                </a:solidFill>
              </a:rPr>
              <a:t>exerted on 			</a:t>
            </a:r>
            <a:r>
              <a:rPr lang="ar-SA" sz="2800" kern="0" dirty="0">
                <a:solidFill>
                  <a:srgbClr val="FF0000"/>
                </a:solidFill>
              </a:rPr>
              <a:t>تمارس على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Strain				</a:t>
            </a:r>
            <a:r>
              <a:rPr lang="ar-SA" sz="2800" kern="0" dirty="0">
                <a:solidFill>
                  <a:srgbClr val="FF0000"/>
                </a:solidFill>
              </a:rPr>
              <a:t>التواء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Bearing			</a:t>
            </a:r>
            <a:r>
              <a:rPr lang="ar-SA" sz="2800" kern="0" dirty="0">
                <a:solidFill>
                  <a:srgbClr val="FF0000"/>
                </a:solidFill>
              </a:rPr>
              <a:t>تحمل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proportional to 		</a:t>
            </a:r>
            <a:r>
              <a:rPr lang="ar-SA" sz="2800" kern="0" dirty="0">
                <a:solidFill>
                  <a:srgbClr val="FF0000"/>
                </a:solidFill>
              </a:rPr>
              <a:t>يتناسب مع</a:t>
            </a:r>
            <a:endParaRPr lang="en-US" sz="2800" kern="0" dirty="0">
              <a:solidFill>
                <a:srgbClr val="FF0000"/>
              </a:solidFill>
            </a:endParaRPr>
          </a:p>
          <a:p>
            <a:r>
              <a:rPr lang="en-US" sz="2800" kern="0" dirty="0">
                <a:solidFill>
                  <a:srgbClr val="FF0000"/>
                </a:solidFill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07975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00752" y="404813"/>
            <a:ext cx="9321161" cy="1143000"/>
          </a:xfrm>
        </p:spPr>
        <p:txBody>
          <a:bodyPr/>
          <a:lstStyle/>
          <a:p>
            <a:pPr eaLnBrk="1" hangingPunct="1"/>
            <a:r>
              <a:rPr lang="es-UY" altLang="en-US" dirty="0" err="1">
                <a:solidFill>
                  <a:srgbClr val="FF0000"/>
                </a:solidFill>
              </a:rPr>
              <a:t>Outline</a:t>
            </a:r>
            <a:endParaRPr lang="es-ES" altLang="en-US" dirty="0">
              <a:solidFill>
                <a:srgbClr val="FF0000"/>
              </a:solidFill>
            </a:endParaRPr>
          </a:p>
        </p:txBody>
      </p:sp>
      <p:sp>
        <p:nvSpPr>
          <p:cNvPr id="54275" name="Rectangle 3" descr="Rectangle: Click to edit Master text styles&#10;Second level&#10;Third level&#10;Fourth level&#10;Fifth level"/>
          <p:cNvSpPr>
            <a:spLocks noGrp="1" noChangeArrowheads="1"/>
          </p:cNvSpPr>
          <p:nvPr>
            <p:ph idx="1"/>
          </p:nvPr>
        </p:nvSpPr>
        <p:spPr>
          <a:xfrm>
            <a:off x="1132764" y="2209800"/>
            <a:ext cx="9211386" cy="2743201"/>
          </a:xfrm>
          <a:ln>
            <a:solidFill>
              <a:schemeClr val="accent1"/>
            </a:solidFill>
          </a:ln>
        </p:spPr>
        <p:txBody>
          <a:bodyPr/>
          <a:lstStyle/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Load</a:t>
            </a:r>
          </a:p>
          <a:p>
            <a:pPr marL="514350" indent="-514350" algn="just" eaLnBrk="1" fontAlgn="auto" hangingPunct="1">
              <a:spcBef>
                <a:spcPts val="580"/>
              </a:spcBef>
              <a:spcAft>
                <a:spcPts val="0"/>
              </a:spcAft>
              <a:buClr>
                <a:srgbClr val="D34817"/>
              </a:buClr>
              <a:buSzPct val="85000"/>
              <a:buFont typeface="+mj-lt"/>
              <a:buAutoNum type="alphaUcPeriod"/>
              <a:defRPr/>
            </a:pPr>
            <a:r>
              <a:rPr lang="en-US" sz="4000" kern="1200" dirty="0">
                <a:solidFill>
                  <a:prstClr val="black"/>
                </a:solidFill>
                <a:latin typeface="Times New Roman" pitchFamily="18" charset="0"/>
              </a:rPr>
              <a:t>Stress and Strain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BBC493-A687-4A5F-A4C1-EE0C90DBCDBA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86721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26472" y="274638"/>
            <a:ext cx="8991600" cy="868362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Load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17418" y="1537854"/>
            <a:ext cx="10958946" cy="4862945"/>
          </a:xfrm>
        </p:spPr>
        <p:txBody>
          <a:bodyPr>
            <a:normAutofit fontScale="85000" lnSpcReduction="2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When engineers design a machine or structure, they need to know what forces will be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exerted 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(put pressure on it ). In engineering, forces are called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Usually, several different loads will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 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apply force to - the components in a machine, or the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(parts) of a structure. A component or member which is designed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carry (or bear) a load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called a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load-bearing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component or member. </a:t>
            </a:r>
          </a:p>
          <a:p>
            <a:pPr algn="just">
              <a:buFont typeface="Wingdings" pitchFamily="2" charset="2"/>
              <a:buChar char="§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predict what will happen when components are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engineers calculate the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magnitude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(size) of each load, and also work out the direction of the load -for example, vertically downwards. Load is therefore a vector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quantity (or vector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)- that is, a measurement with both a magnitude and a direction. This is different to a 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scalar quantity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has a magnitude only.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65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256" y="304800"/>
            <a:ext cx="4849090" cy="6276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314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82388" y="274638"/>
            <a:ext cx="10442812" cy="11430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Stress and Strain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extract below is from an  engineering textbook</a:t>
            </a:r>
            <a:r>
              <a:rPr lang="en-US" sz="2800" dirty="0"/>
              <a:t>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748145" y="1731817"/>
            <a:ext cx="11014364" cy="4724401"/>
          </a:xfrm>
        </p:spPr>
        <p:txBody>
          <a:bodyPr>
            <a:normAutofit lnSpcReduction="10000"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test, a thick cable is used to pick up a heavy object. The cable stretches slightly, but lifts the weight. A second test is done using a thinner cable- one with only half the cross-sectional area of the thick cable. This time, the cable stretches, then breaks.</a:t>
            </a:r>
          </a:p>
          <a:p>
            <a:pPr algn="just">
              <a:buFont typeface="Wingdings" pitchFamily="2" charset="2"/>
              <a:buChar char="§"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did the thinner cable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Not due to a higher load, as the weight was the same. The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failure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due to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Stress is force per unit of area, and is measured in newton's per square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Pascals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 N/m2 = 1 Pa). The thinner cable was therefore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stressed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twice as much as the thick cable, as the same load was </a:t>
            </a:r>
            <a:r>
              <a:rPr lang="en-US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concentrated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into a cross-sectional area that was 50% smaller.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45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60090" y="1551916"/>
            <a:ext cx="10874710" cy="5119048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did the thick cable stretch but not break? When objects are stressed, they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deform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-that is, they change size (if only slightly). In the tests, the cable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extended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it increased in length.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measured as a change in an object's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compared with its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original length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before stress was applied. This measurement is called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strain.</a:t>
            </a:r>
          </a:p>
          <a:p>
            <a:pPr algn="just">
              <a:buFont typeface="Wingdings" pitchFamily="2" charset="2"/>
              <a:buChar char="§"/>
            </a:pPr>
            <a:endParaRPr lang="en-US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According to a law called Young's Modulus of Elasticity, stress is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proportional to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strain. In other words, a percentage increase in stress will cause the same percentage increase in strain. However, this is only true up to a point called the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limit of proportionality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If a material is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overstressed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beyond this limit - it will start to become strained by a higher </a:t>
            </a:r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proportion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Stress and strain will therefore become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disproportional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60583" y="570453"/>
            <a:ext cx="3826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kern="0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B. Stress and Strain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824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8</a:t>
            </a:fld>
            <a:endParaRPr lang="en-US" dirty="0"/>
          </a:p>
        </p:txBody>
      </p:sp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940432"/>
              </p:ext>
            </p:extLst>
          </p:nvPr>
        </p:nvGraphicFramePr>
        <p:xfrm>
          <a:off x="304800" y="381000"/>
          <a:ext cx="11480800" cy="576072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94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9910"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Description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Type of load</a:t>
                      </a:r>
                      <a:endParaRPr lang="ar-SA"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6558"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 load that never changes, such as the self-weight of a structure (its own weight)</a:t>
                      </a:r>
                      <a:endParaRPr lang="ar-SA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dead load</a:t>
                      </a:r>
                      <a:endParaRPr lang="ar-SA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8240"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load whose magnitude can be different at different times – usually imposed on (put on) a machine or structure by something that is not part of the machine or structure</a:t>
                      </a:r>
                      <a:endParaRPr lang="ar-SA" sz="2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live load</a:t>
                      </a:r>
                      <a:endParaRPr lang="ar-SA" sz="24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9910">
                <a:tc>
                  <a:txBody>
                    <a:bodyPr/>
                    <a:lstStyle/>
                    <a:p>
                      <a:pPr algn="l" rtl="0"/>
                      <a:r>
                        <a:rPr kumimoji="0" lang="en-US" sz="24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 load that remains still (does not move)</a:t>
                      </a:r>
                      <a:endParaRPr lang="ar-SA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static load</a:t>
                      </a:r>
                      <a:endParaRPr lang="ar-SA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6558"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moving load, such as one which produces a sudden shock but lasts for only a brief moment (an impulse)</a:t>
                      </a:r>
                      <a:endParaRPr lang="ar-SA" sz="2400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dynamic load</a:t>
                      </a:r>
                      <a:endParaRPr lang="ar-SA" sz="24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6558"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a load which is concentrated – that is, one which acts on a small area</a:t>
                      </a:r>
                      <a:endParaRPr lang="ar-SA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point load</a:t>
                      </a:r>
                      <a:endParaRPr lang="ar-SA" sz="2400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09368"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 load which is spread evenly over a reasonably large area</a:t>
                      </a:r>
                      <a:endParaRPr lang="ar-SA" sz="2400" dirty="0"/>
                    </a:p>
                  </a:txBody>
                  <a:tcPr marL="121920" marR="12192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r>
                        <a:rPr kumimoji="0" lang="en-US" sz="2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Uniformly distributed load (UDL)</a:t>
                      </a:r>
                      <a:endParaRPr lang="ar-SA" sz="2400" dirty="0"/>
                    </a:p>
                  </a:txBody>
                  <a:tcPr marL="121920" marR="12192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85974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2400" y="163802"/>
            <a:ext cx="11762716" cy="1143000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30.1 Replace the underlined words and expressions with alternative words and expressions from A opposite and Appendix V on page 106.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31271" y="1544782"/>
            <a:ext cx="10945093" cy="45720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look at the objects around you, it's difficult to find something that couldn't be smashed with a hammer. But if you laid a hammer down carefully on any of those objects, the (1)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which it (2)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 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 wouldn't be sufficient to cause even the slightest damage. This comparison illustrates the difference between:</a:t>
            </a:r>
          </a:p>
          <a:p>
            <a:pPr lvl="1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(3)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moving force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combines mass and movement to apply (4) a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shock</a:t>
            </a:r>
          </a:p>
          <a:p>
            <a:pPr lvl="1" algn="just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(5)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still force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which consists only of an object's (6)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own mass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Between the two situations, the (7)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load (8)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placed on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surface is dramatically different.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30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941695" y="1579418"/>
            <a:ext cx="10806959" cy="34082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above comparison illustrates another difference in the way surfaces are (9)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pressured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When a hammer is laid horizontally on a surface, its weight is spread over a relatively large area. It therefore applies a (1 0)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spread out force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By contrast, when a hammer hits something, only the edge of the hammer head comes into contact with the surface. The force is therefore (11)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focused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 small area, applying a (12) </a:t>
            </a:r>
            <a:r>
              <a:rPr lang="en-US" sz="2800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localized pressure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5660" y="4572000"/>
            <a:ext cx="10467831" cy="1752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865647" y="611970"/>
            <a:ext cx="20393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rgbClr val="FF0000"/>
                </a:solidFill>
              </a:rPr>
              <a:t>Ex. 30.1</a:t>
            </a:r>
          </a:p>
        </p:txBody>
      </p:sp>
    </p:spTree>
    <p:extLst>
      <p:ext uri="{BB962C8B-B14F-4D97-AF65-F5344CB8AC3E}">
        <p14:creationId xmlns:p14="http://schemas.microsoft.com/office/powerpoint/2010/main" val="904532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13899" y="152400"/>
            <a:ext cx="11531737" cy="1302327"/>
          </a:xfrm>
        </p:spPr>
        <p:txBody>
          <a:bodyPr>
            <a:noAutofit/>
          </a:bodyPr>
          <a:lstStyle/>
          <a:p>
            <a:pPr algn="ctr"/>
            <a:r>
              <a:rPr lang="en-US" sz="3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30.2 Complete the technical checklist (1-7) based on the questions (a-g), using words from A and B opposite and Appendix Von page 106.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58982" y="1562100"/>
            <a:ext cx="10901976" cy="457200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lpha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Which components need to carry load?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types of load will be carried by each part? Which loads will remain constant, and which will differ depending on use and circumstances?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amount of load will be exerted, 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newtons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what directions will the loads act?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materials used, how concentrated can maximum loads be without putting the component under too much pressure?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much deformation can be expected?</a:t>
            </a:r>
          </a:p>
          <a:p>
            <a:pPr marL="514350" indent="-514350" algn="just">
              <a:buFont typeface="+mj-lt"/>
              <a:buAutoNum type="alphaLcPeriod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something breaks, will the assembly collapse dangerously, or in a controlled, relatively safe way?</a:t>
            </a:r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1038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797" y="401782"/>
            <a:ext cx="10738926" cy="417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33C50-B975-4341-B9DF-2C4527DF5252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83" y="4968043"/>
            <a:ext cx="10331354" cy="145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0461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 bwMode="auto">
          <a:xfrm>
            <a:off x="2463114" y="2020330"/>
            <a:ext cx="7265773" cy="3707027"/>
          </a:xfrm>
          <a:prstGeom prst="ellipse">
            <a:avLst/>
          </a:prstGeom>
          <a:solidFill>
            <a:srgbClr val="FFFF00"/>
          </a:solidFill>
          <a:ln w="28575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88969" tIns="44484" rIns="88969" bIns="44484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End of</a:t>
            </a:r>
            <a:b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</a:br>
            <a:r>
              <a:rPr lang="en-US" sz="7006" b="1" dirty="0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 </a:t>
            </a:r>
            <a:r>
              <a:rPr lang="en-US" sz="7006" b="1">
                <a:solidFill>
                  <a:srgbClr val="C00000"/>
                </a:solidFill>
                <a:latin typeface="Verdana" pitchFamily="34" charset="0"/>
                <a:cs typeface="Tahoma" pitchFamily="34" charset="0"/>
              </a:rPr>
              <a:t>Unit 30</a:t>
            </a:r>
            <a:endParaRPr lang="en-US" sz="7006" b="1" dirty="0">
              <a:solidFill>
                <a:srgbClr val="C00000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FCA9F56-C455-4365-B1CA-78E375E9F2C4}" type="slidenum">
              <a:rPr lang="es-ES" alt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s-E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81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d92761cea6c2a4d89e781abec81b0a5e66b22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Diseño predeterminado">
  <a:themeElements>
    <a:clrScheme name="Diseño predeterminado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lueprint">
  <a:themeElements>
    <a:clrScheme name="Blueprint 2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Blueprint">
      <a:majorFont>
        <a:latin typeface="Tahoma"/>
        <a:ea typeface=""/>
        <a:cs typeface="Times New Roman"/>
      </a:majorFont>
      <a:minorFont>
        <a:latin typeface="Tahoma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Times New Roman" pitchFamily="18" charset="0"/>
          </a:defRPr>
        </a:defPPr>
      </a:lstStyle>
    </a:lnDef>
  </a:objectDefaults>
  <a:extraClrSchemeLst>
    <a:extraClrScheme>
      <a:clrScheme name="Blueprint 1">
        <a:dk1>
          <a:srgbClr val="000000"/>
        </a:dk1>
        <a:lt1>
          <a:srgbClr val="FFFFFF"/>
        </a:lt1>
        <a:dk2>
          <a:srgbClr val="40458C"/>
        </a:dk2>
        <a:lt2>
          <a:srgbClr val="FFFFCC"/>
        </a:lt2>
        <a:accent1>
          <a:srgbClr val="8D8DB3"/>
        </a:accent1>
        <a:accent2>
          <a:srgbClr val="B2B2B2"/>
        </a:accent2>
        <a:accent3>
          <a:srgbClr val="AFB0C5"/>
        </a:accent3>
        <a:accent4>
          <a:srgbClr val="DADADA"/>
        </a:accent4>
        <a:accent5>
          <a:srgbClr val="C5C5D6"/>
        </a:accent5>
        <a:accent6>
          <a:srgbClr val="A1A1A1"/>
        </a:accent6>
        <a:hlink>
          <a:srgbClr val="6F89F7"/>
        </a:hlink>
        <a:folHlink>
          <a:srgbClr val="4F56A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2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3">
        <a:dk1>
          <a:srgbClr val="000000"/>
        </a:dk1>
        <a:lt1>
          <a:srgbClr val="FFFFFF"/>
        </a:lt1>
        <a:dk2>
          <a:srgbClr val="4D4D4D"/>
        </a:dk2>
        <a:lt2>
          <a:srgbClr val="B2B2B2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777777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4">
        <a:dk1>
          <a:srgbClr val="333300"/>
        </a:dk1>
        <a:lt1>
          <a:srgbClr val="FFFFFF"/>
        </a:lt1>
        <a:dk2>
          <a:srgbClr val="663300"/>
        </a:dk2>
        <a:lt2>
          <a:srgbClr val="B2B2B2"/>
        </a:lt2>
        <a:accent1>
          <a:srgbClr val="DDC6A7"/>
        </a:accent1>
        <a:accent2>
          <a:srgbClr val="D9C167"/>
        </a:accent2>
        <a:accent3>
          <a:srgbClr val="FFFFFF"/>
        </a:accent3>
        <a:accent4>
          <a:srgbClr val="2A2A00"/>
        </a:accent4>
        <a:accent5>
          <a:srgbClr val="EBDFD0"/>
        </a:accent5>
        <a:accent6>
          <a:srgbClr val="C4AF5D"/>
        </a:accent6>
        <a:hlink>
          <a:srgbClr val="8A7A66"/>
        </a:hlink>
        <a:folHlink>
          <a:srgbClr val="C0AE9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print 5">
        <a:dk1>
          <a:srgbClr val="000000"/>
        </a:dk1>
        <a:lt1>
          <a:srgbClr val="FFFFFF"/>
        </a:lt1>
        <a:dk2>
          <a:srgbClr val="003366"/>
        </a:dk2>
        <a:lt2>
          <a:srgbClr val="CCFFCC"/>
        </a:lt2>
        <a:accent1>
          <a:srgbClr val="006699"/>
        </a:accent1>
        <a:accent2>
          <a:srgbClr val="009999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99CC"/>
        </a:hlink>
        <a:folHlink>
          <a:srgbClr val="0045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6">
        <a:dk1>
          <a:srgbClr val="000000"/>
        </a:dk1>
        <a:lt1>
          <a:srgbClr val="FFFFFF"/>
        </a:lt1>
        <a:dk2>
          <a:srgbClr val="004A48"/>
        </a:dk2>
        <a:lt2>
          <a:srgbClr val="33CCCC"/>
        </a:lt2>
        <a:accent1>
          <a:srgbClr val="006699"/>
        </a:accent1>
        <a:accent2>
          <a:srgbClr val="009999"/>
        </a:accent2>
        <a:accent3>
          <a:srgbClr val="AAB1B1"/>
        </a:accent3>
        <a:accent4>
          <a:srgbClr val="DADADA"/>
        </a:accent4>
        <a:accent5>
          <a:srgbClr val="AAB8CA"/>
        </a:accent5>
        <a:accent6>
          <a:srgbClr val="008A8A"/>
        </a:accent6>
        <a:hlink>
          <a:srgbClr val="00CC99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7">
        <a:dk1>
          <a:srgbClr val="000000"/>
        </a:dk1>
        <a:lt1>
          <a:srgbClr val="FFFFFF"/>
        </a:lt1>
        <a:dk2>
          <a:srgbClr val="333300"/>
        </a:dk2>
        <a:lt2>
          <a:srgbClr val="FFFFCC"/>
        </a:lt2>
        <a:accent1>
          <a:srgbClr val="CC9900"/>
        </a:accent1>
        <a:accent2>
          <a:srgbClr val="CC6600"/>
        </a:accent2>
        <a:accent3>
          <a:srgbClr val="ADAD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808000"/>
        </a:hlink>
        <a:folHlink>
          <a:srgbClr val="525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print 8">
        <a:dk1>
          <a:srgbClr val="003D62"/>
        </a:dk1>
        <a:lt1>
          <a:srgbClr val="FFFFFF"/>
        </a:lt1>
        <a:dk2>
          <a:srgbClr val="006699"/>
        </a:dk2>
        <a:lt2>
          <a:srgbClr val="C8D1DA"/>
        </a:lt2>
        <a:accent1>
          <a:srgbClr val="9AC0EA"/>
        </a:accent1>
        <a:accent2>
          <a:srgbClr val="80C3C8"/>
        </a:accent2>
        <a:accent3>
          <a:srgbClr val="FFFFFF"/>
        </a:accent3>
        <a:accent4>
          <a:srgbClr val="003353"/>
        </a:accent4>
        <a:accent5>
          <a:srgbClr val="CADCF3"/>
        </a:accent5>
        <a:accent6>
          <a:srgbClr val="73B0B5"/>
        </a:accent6>
        <a:hlink>
          <a:srgbClr val="81ABCB"/>
        </a:hlink>
        <a:folHlink>
          <a:srgbClr val="B6CBD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997</Words>
  <Application>Microsoft Office PowerPoint</Application>
  <PresentationFormat>Widescreen</PresentationFormat>
  <Paragraphs>69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Calibri</vt:lpstr>
      <vt:lpstr>Calibri Light</vt:lpstr>
      <vt:lpstr>Franklin Gothic Book</vt:lpstr>
      <vt:lpstr>Perpetua</vt:lpstr>
      <vt:lpstr>Tahoma</vt:lpstr>
      <vt:lpstr>Times New Roman</vt:lpstr>
      <vt:lpstr>Verdana</vt:lpstr>
      <vt:lpstr>Wingdings</vt:lpstr>
      <vt:lpstr>Office Theme</vt:lpstr>
      <vt:lpstr>Diseño predeterminado</vt:lpstr>
      <vt:lpstr>2_Blueprint</vt:lpstr>
      <vt:lpstr>1_Diseño predeterminado</vt:lpstr>
      <vt:lpstr>3_Blueprint</vt:lpstr>
      <vt:lpstr>Unit 30: Load, Stress and Strain Prof. Fady El-Nahal Technical English Islamic University of Gaza 2020-2021 </vt:lpstr>
      <vt:lpstr>Vocabulary</vt:lpstr>
      <vt:lpstr>Outline</vt:lpstr>
      <vt:lpstr>A. Load</vt:lpstr>
      <vt:lpstr>PowerPoint Presentation</vt:lpstr>
      <vt:lpstr>B. Stress and Strain The extract below is from an  engineering textbook.</vt:lpstr>
      <vt:lpstr> </vt:lpstr>
      <vt:lpstr>PowerPoint Presentation</vt:lpstr>
      <vt:lpstr>30.1 Replace the underlined words and expressions with alternative words and expressions from A opposite and Appendix V on page 106.</vt:lpstr>
      <vt:lpstr> </vt:lpstr>
      <vt:lpstr>30.2 Complete the technical checklist (1-7) based on the questions (a-g), using words from A and B opposite and Appendix Von page 106.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15: Minerals and Ceramics Dr. Basil Hamed Technical English Islamic University of Gaza Mar, 2016</dc:title>
  <dc:creator>Basil Hamed</dc:creator>
  <cp:lastModifiedBy>Fady El-Nahal</cp:lastModifiedBy>
  <cp:revision>41</cp:revision>
  <dcterms:created xsi:type="dcterms:W3CDTF">2016-03-15T17:46:47Z</dcterms:created>
  <dcterms:modified xsi:type="dcterms:W3CDTF">2020-02-04T18:08:11Z</dcterms:modified>
</cp:coreProperties>
</file>