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8"/>
  </p:notesMasterIdLst>
  <p:sldIdLst>
    <p:sldId id="256" r:id="rId4"/>
    <p:sldId id="259" r:id="rId5"/>
    <p:sldId id="260" r:id="rId6"/>
    <p:sldId id="271" r:id="rId7"/>
    <p:sldId id="262" r:id="rId8"/>
    <p:sldId id="263" r:id="rId9"/>
    <p:sldId id="264" r:id="rId10"/>
    <p:sldId id="265" r:id="rId11"/>
    <p:sldId id="266" r:id="rId12"/>
    <p:sldId id="267" r:id="rId13"/>
    <p:sldId id="268" r:id="rId14"/>
    <p:sldId id="269" r:id="rId15"/>
    <p:sldId id="272" r:id="rId16"/>
    <p:sldId id="261"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95" autoAdjust="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04FF6-E8D0-4852-8E18-541FABB091A9}"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B6327-67A1-4BF3-9382-23E33B1F5992}" type="slidenum">
              <a:rPr lang="en-US" smtClean="0"/>
              <a:t>‹#›</a:t>
            </a:fld>
            <a:endParaRPr lang="en-US"/>
          </a:p>
        </p:txBody>
      </p:sp>
    </p:spTree>
    <p:extLst>
      <p:ext uri="{BB962C8B-B14F-4D97-AF65-F5344CB8AC3E}">
        <p14:creationId xmlns:p14="http://schemas.microsoft.com/office/powerpoint/2010/main" val="150477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10</a:t>
            </a:fld>
            <a:endParaRPr lang="en-US"/>
          </a:p>
        </p:txBody>
      </p:sp>
    </p:spTree>
    <p:extLst>
      <p:ext uri="{BB962C8B-B14F-4D97-AF65-F5344CB8AC3E}">
        <p14:creationId xmlns:p14="http://schemas.microsoft.com/office/powerpoint/2010/main" val="2051890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12</a:t>
            </a:fld>
            <a:endParaRPr lang="en-US"/>
          </a:p>
        </p:txBody>
      </p:sp>
    </p:spTree>
    <p:extLst>
      <p:ext uri="{BB962C8B-B14F-4D97-AF65-F5344CB8AC3E}">
        <p14:creationId xmlns:p14="http://schemas.microsoft.com/office/powerpoint/2010/main" val="92910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13</a:t>
            </a:fld>
            <a:endParaRPr lang="en-US"/>
          </a:p>
        </p:txBody>
      </p:sp>
    </p:spTree>
    <p:extLst>
      <p:ext uri="{BB962C8B-B14F-4D97-AF65-F5344CB8AC3E}">
        <p14:creationId xmlns:p14="http://schemas.microsoft.com/office/powerpoint/2010/main" val="3139371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97363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006895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385596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54692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dirty="0"/>
              <a:t>Jawdat Abu </a:t>
            </a:r>
            <a:r>
              <a:rPr lang="en-US" dirty="0" err="1"/>
              <a:t>taha</a:t>
            </a:r>
            <a:endParaRPr lang="en-US" dirty="0"/>
          </a:p>
        </p:txBody>
      </p:sp>
      <p:sp>
        <p:nvSpPr>
          <p:cNvPr id="9" name="Slide Number Placeholder 8"/>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017809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dirty="0"/>
              <a:t>Jawdat Abu </a:t>
            </a:r>
            <a:r>
              <a:rPr lang="en-US" dirty="0" err="1"/>
              <a:t>taha</a:t>
            </a:r>
            <a:endParaRPr lang="en-US" dirty="0"/>
          </a:p>
        </p:txBody>
      </p:sp>
      <p:sp>
        <p:nvSpPr>
          <p:cNvPr id="5" name="Slide Number Placeholder 4"/>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866327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dirty="0"/>
              <a:t>Jawdat Abu </a:t>
            </a:r>
            <a:r>
              <a:rPr lang="en-US" dirty="0" err="1"/>
              <a:t>taha</a:t>
            </a:r>
            <a:endParaRPr lang="en-US" dirty="0"/>
          </a:p>
        </p:txBody>
      </p:sp>
      <p:sp>
        <p:nvSpPr>
          <p:cNvPr id="4" name="Slide Number Placeholder 3"/>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15869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97440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003594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362403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383165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6612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47971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118999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989999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12243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051618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526977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292242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659049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231460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49890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625704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2281575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259612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21640290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20806948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1432747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2984805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549864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1443481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1999047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270483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a:t>
            </a:r>
            <a:r>
              <a:rPr lang="en-US" dirty="0" err="1"/>
              <a:t>taha</a:t>
            </a:r>
            <a:endParaRPr lang="en-US" dirty="0"/>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27372357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a:t>
            </a:r>
            <a:r>
              <a:rPr lang="en-US" dirty="0" err="1"/>
              <a:t>taha</a:t>
            </a:r>
            <a:endParaRPr lang="en-US" dirty="0"/>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2061909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05861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Content Placeholder 2"/>
          <p:cNvSpPr>
            <a:spLocks noGrp="1"/>
          </p:cNvSpPr>
          <p:nvPr>
            <p:ph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421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Jawdat Abu </a:t>
            </a:r>
            <a:r>
              <a:rPr lang="en-US" dirty="0" err="1"/>
              <a:t>taha</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56257-0529-42A9-9178-7743EB3AD8C0}" type="slidenum">
              <a:rPr lang="en-US" smtClean="0"/>
              <a:t>‹#›</a:t>
            </a:fld>
            <a:endParaRPr lang="en-US"/>
          </a:p>
        </p:txBody>
      </p:sp>
    </p:spTree>
    <p:extLst>
      <p:ext uri="{BB962C8B-B14F-4D97-AF65-F5344CB8AC3E}">
        <p14:creationId xmlns:p14="http://schemas.microsoft.com/office/powerpoint/2010/main" val="1084403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23520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Jawdat Abu </a:t>
            </a:r>
            <a:r>
              <a:rPr lang="en-US" dirty="0" err="1"/>
              <a:t>taha</a:t>
            </a:r>
            <a:endParaRPr lang="en-US" dirty="0"/>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17839912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4891349" y="1834226"/>
            <a:ext cx="6368054"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27: </a:t>
            </a:r>
            <a:r>
              <a:rPr lang="en-US" sz="3600" dirty="0">
                <a:solidFill>
                  <a:srgbClr val="0070C0"/>
                </a:solidFill>
                <a:latin typeface="Times New Roman" panose="02020603050405020304" pitchFamily="18" charset="0"/>
              </a:rPr>
              <a:t>Mechanical fasteners </a:t>
            </a:r>
            <a:r>
              <a:rPr lang="en-US" sz="3200" dirty="0">
                <a:solidFill>
                  <a:srgbClr val="0070C0"/>
                </a:solidFill>
                <a:latin typeface="Times New Roman" panose="02020603050405020304" pitchFamily="18" charset="0"/>
              </a:rPr>
              <a:t>2</a:t>
            </a:r>
            <a:r>
              <a:rPr lang="en-US" sz="4000" b="1" kern="1200" dirty="0">
                <a:solidFill>
                  <a:schemeClr val="tx1"/>
                </a:solidFill>
                <a:latin typeface="Franklin Gothic Book"/>
              </a:rPr>
              <a:t/>
            </a:r>
            <a:br>
              <a:rPr lang="en-US" sz="4000" b="1" kern="1200" dirty="0">
                <a:solidFill>
                  <a:schemeClr val="tx1"/>
                </a:solidFill>
                <a:latin typeface="Franklin Gothic Book"/>
              </a:rPr>
            </a:br>
            <a:r>
              <a:rPr lang="en-US" sz="2400" b="1" kern="1200" dirty="0">
                <a:solidFill>
                  <a:srgbClr val="C00000"/>
                </a:solidFill>
                <a:latin typeface="Perpetua"/>
                <a:ea typeface="+mn-ea"/>
                <a:cs typeface="+mn-cs"/>
              </a:rPr>
              <a:t>Prof. </a:t>
            </a:r>
            <a:r>
              <a:rPr lang="en-US" sz="2400" b="1" kern="1200">
                <a:solidFill>
                  <a:srgbClr val="C00000"/>
                </a:solidFill>
                <a:latin typeface="Perpetua"/>
                <a:ea typeface="+mn-ea"/>
                <a:cs typeface="+mn-cs"/>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3" name="Slide Number Placeholder 2"/>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9305919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00752" y="404813"/>
            <a:ext cx="9321161" cy="1143000"/>
          </a:xfrm>
        </p:spPr>
        <p:txBody>
          <a:bodyPr/>
          <a:lstStyle/>
          <a:p>
            <a:pPr eaLnBrk="1" hangingPunct="1"/>
            <a:r>
              <a:rPr lang="es-UY" altLang="en-US" dirty="0" err="1">
                <a:solidFill>
                  <a:schemeClr val="tx1"/>
                </a:solidFill>
              </a:rPr>
              <a:t>Outline</a:t>
            </a:r>
            <a:endParaRPr lang="es-ES" altLang="en-US" dirty="0">
              <a:solidFill>
                <a:schemeClr val="tx1"/>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1119590" y="1977789"/>
            <a:ext cx="8064500" cy="2743201"/>
          </a:xfrm>
          <a:ln>
            <a:solidFill>
              <a:schemeClr val="accent1"/>
            </a:solidFill>
          </a:ln>
        </p:spPr>
        <p:txBody>
          <a:bodyPr/>
          <a:lstStyle/>
          <a:p>
            <a:pPr marL="514350" lvl="0" indent="-514350" algn="just" eaLnBrk="1" fontAlgn="auto" hangingPunct="1">
              <a:spcBef>
                <a:spcPts val="580"/>
              </a:spcBef>
              <a:spcAft>
                <a:spcPts val="0"/>
              </a:spcAft>
              <a:buClr>
                <a:srgbClr val="D34817"/>
              </a:buClr>
              <a:buSzPct val="85000"/>
              <a:buFont typeface="+mj-lt"/>
              <a:buAutoNum type="alphaUcPeriod"/>
              <a:defRPr/>
            </a:pPr>
            <a:r>
              <a:rPr lang="en-US" sz="3600" dirty="0">
                <a:solidFill>
                  <a:srgbClr val="6F7BA2"/>
                </a:solidFill>
                <a:latin typeface="Times New Roman" panose="02020603050405020304" pitchFamily="18" charset="0"/>
              </a:rPr>
              <a:t>Screws</a:t>
            </a:r>
          </a:p>
          <a:p>
            <a:pPr marL="514350" lvl="0" indent="-514350" algn="just" eaLnBrk="1" fontAlgn="auto" hangingPunct="1">
              <a:spcBef>
                <a:spcPts val="580"/>
              </a:spcBef>
              <a:spcAft>
                <a:spcPts val="0"/>
              </a:spcAft>
              <a:buClr>
                <a:srgbClr val="D34817"/>
              </a:buClr>
              <a:buSzPct val="85000"/>
              <a:buFont typeface="+mj-lt"/>
              <a:buAutoNum type="alphaUcPeriod"/>
              <a:defRPr/>
            </a:pPr>
            <a:r>
              <a:rPr lang="en-US" sz="3600" dirty="0">
                <a:solidFill>
                  <a:srgbClr val="5C688E"/>
                </a:solidFill>
                <a:latin typeface="Times New Roman" panose="02020603050405020304" pitchFamily="18" charset="0"/>
              </a:rPr>
              <a:t>Screw Anchors</a:t>
            </a:r>
          </a:p>
          <a:p>
            <a:pPr marL="514350" lvl="0" indent="-514350" algn="just" eaLnBrk="1" fontAlgn="auto" hangingPunct="1">
              <a:spcBef>
                <a:spcPts val="580"/>
              </a:spcBef>
              <a:spcAft>
                <a:spcPts val="0"/>
              </a:spcAft>
              <a:buClr>
                <a:srgbClr val="D34817"/>
              </a:buClr>
              <a:buSzPct val="85000"/>
              <a:buFont typeface="+mj-lt"/>
              <a:buAutoNum type="alphaUcPeriod"/>
              <a:defRPr/>
            </a:pPr>
            <a:r>
              <a:rPr lang="en-US" sz="3600" kern="1200" dirty="0">
                <a:solidFill>
                  <a:srgbClr val="5C688E"/>
                </a:solidFill>
                <a:latin typeface="Times New Roman" panose="02020603050405020304" pitchFamily="18" charset="0"/>
              </a:rPr>
              <a:t>Rivets</a:t>
            </a:r>
            <a:endParaRPr lang="en-US" sz="3600" kern="1200" dirty="0">
              <a:solidFill>
                <a:prstClr val="black"/>
              </a:solidFill>
              <a:latin typeface="Times New Roman" pitchFamily="18" charset="0"/>
            </a:endParaRPr>
          </a:p>
        </p:txBody>
      </p:sp>
      <p:sp>
        <p:nvSpPr>
          <p:cNvPr id="3" name="Slide Number Placeholder 2"/>
          <p:cNvSpPr>
            <a:spLocks noGrp="1"/>
          </p:cNvSpPr>
          <p:nvPr>
            <p:ph type="sldNum" sz="quarter" idx="12"/>
          </p:nvPr>
        </p:nvSpPr>
        <p:spPr/>
        <p:txBody>
          <a:bodyPr/>
          <a:lstStyle/>
          <a:p>
            <a:pPr>
              <a:defRPr/>
            </a:pPr>
            <a:fld id="{0BBBC493-A687-4A5F-A4C1-EE0C90DBCDBA}" type="slidenum">
              <a:rPr lang="en-US" altLang="en-US" smtClean="0"/>
              <a:pPr>
                <a:defRPr/>
              </a:pPr>
              <a:t>2</a:t>
            </a:fld>
            <a:endParaRPr lang="en-US" altLang="en-US"/>
          </a:p>
        </p:txBody>
      </p:sp>
    </p:spTree>
    <p:extLst>
      <p:ext uri="{BB962C8B-B14F-4D97-AF65-F5344CB8AC3E}">
        <p14:creationId xmlns:p14="http://schemas.microsoft.com/office/powerpoint/2010/main" val="2016309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170" y="-118712"/>
            <a:ext cx="10363200" cy="1143000"/>
          </a:xfrm>
        </p:spPr>
        <p:txBody>
          <a:bodyPr/>
          <a:lstStyle/>
          <a:p>
            <a:r>
              <a:rPr lang="en-US" dirty="0"/>
              <a:t>A. Screws</a:t>
            </a:r>
          </a:p>
        </p:txBody>
      </p:sp>
      <p:sp>
        <p:nvSpPr>
          <p:cNvPr id="3" name="Content Placeholder 2"/>
          <p:cNvSpPr>
            <a:spLocks noGrp="1"/>
          </p:cNvSpPr>
          <p:nvPr>
            <p:ph idx="1"/>
          </p:nvPr>
        </p:nvSpPr>
        <p:spPr>
          <a:xfrm>
            <a:off x="826067" y="1537616"/>
            <a:ext cx="10849377" cy="5167984"/>
          </a:xfrm>
        </p:spPr>
        <p:txBody>
          <a:bodyPr/>
          <a:lstStyle/>
          <a:p>
            <a:pPr marL="0" indent="0" algn="just">
              <a:buNone/>
            </a:pPr>
            <a:r>
              <a:rPr lang="en-GB" dirty="0">
                <a:solidFill>
                  <a:srgbClr val="C00000"/>
                </a:solidFill>
              </a:rPr>
              <a:t>Screws</a:t>
            </a:r>
            <a:r>
              <a:rPr lang="en-GB" dirty="0"/>
              <a:t> have threaded shafts with heads. They may be screwed into </a:t>
            </a:r>
            <a:r>
              <a:rPr lang="en-GB" dirty="0">
                <a:solidFill>
                  <a:srgbClr val="C00000"/>
                </a:solidFill>
              </a:rPr>
              <a:t>a predrilled </a:t>
            </a:r>
            <a:r>
              <a:rPr lang="en-GB" dirty="0"/>
              <a:t>hole- drilled for the screw to enter. </a:t>
            </a:r>
            <a:r>
              <a:rPr lang="en-GB" dirty="0">
                <a:solidFill>
                  <a:srgbClr val="C00000"/>
                </a:solidFill>
              </a:rPr>
              <a:t>Self-tapping screws </a:t>
            </a:r>
            <a:r>
              <a:rPr lang="en-GB" dirty="0"/>
              <a:t>do not require predrilled holes. They cut their own hole as they are screwed in. Unlike bolts, screws are not used with nuts and- generally- are</a:t>
            </a:r>
          </a:p>
          <a:p>
            <a:pPr marL="0" indent="0" algn="just">
              <a:buNone/>
            </a:pPr>
            <a:r>
              <a:rPr lang="en-GB" dirty="0"/>
              <a:t>not screwed into threaded holes. Most </a:t>
            </a:r>
            <a:r>
              <a:rPr lang="en-GB" dirty="0">
                <a:solidFill>
                  <a:srgbClr val="C00000"/>
                </a:solidFill>
              </a:rPr>
              <a:t>screw heads </a:t>
            </a:r>
            <a:r>
              <a:rPr lang="en-GB" dirty="0"/>
              <a:t>are designed to be </a:t>
            </a:r>
            <a:r>
              <a:rPr lang="en-GB" dirty="0">
                <a:solidFill>
                  <a:srgbClr val="C00000"/>
                </a:solidFill>
              </a:rPr>
              <a:t>screwed in </a:t>
            </a:r>
            <a:r>
              <a:rPr lang="en-GB" dirty="0"/>
              <a:t>using </a:t>
            </a:r>
            <a:r>
              <a:rPr lang="en-GB" dirty="0">
                <a:solidFill>
                  <a:srgbClr val="C00000"/>
                </a:solidFill>
              </a:rPr>
              <a:t>a screwdriver</a:t>
            </a:r>
            <a:r>
              <a:rPr lang="en-GB" dirty="0"/>
              <a:t>. The most common types are </a:t>
            </a:r>
            <a:r>
              <a:rPr lang="en-GB" dirty="0">
                <a:solidFill>
                  <a:srgbClr val="C00000"/>
                </a:solidFill>
              </a:rPr>
              <a:t>slot head screws </a:t>
            </a:r>
            <a:r>
              <a:rPr lang="en-GB" dirty="0"/>
              <a:t>and </a:t>
            </a:r>
            <a:r>
              <a:rPr lang="en-GB" dirty="0">
                <a:solidFill>
                  <a:srgbClr val="C00000"/>
                </a:solidFill>
              </a:rPr>
              <a:t>crosshead screws</a:t>
            </a:r>
            <a:r>
              <a:rPr lang="en-GB" dirty="0"/>
              <a:t>.</a:t>
            </a:r>
            <a:endParaRPr lang="en-US" dirty="0"/>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3779715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14210" y="1950243"/>
            <a:ext cx="11030362" cy="2847387"/>
          </a:xfrm>
          <a:prstGeom prst="rect">
            <a:avLst/>
          </a:prstGeom>
        </p:spPr>
      </p:pic>
      <p:sp>
        <p:nvSpPr>
          <p:cNvPr id="4" name="Slide Number Placeholder 3"/>
          <p:cNvSpPr>
            <a:spLocks noGrp="1"/>
          </p:cNvSpPr>
          <p:nvPr>
            <p:ph type="sldNum" sz="quarter" idx="12"/>
          </p:nvPr>
        </p:nvSpPr>
        <p:spPr/>
        <p:txBody>
          <a:bodyPr/>
          <a:lstStyle/>
          <a:p>
            <a:pPr>
              <a:defRPr/>
            </a:pPr>
            <a:fld id="{78A8A7AF-715C-4594-BE7C-A261216F47C9}" type="slidenum">
              <a:rPr lang="en-US" altLang="en-US" smtClean="0"/>
              <a:pPr>
                <a:defRPr/>
              </a:pPr>
              <a:t>4</a:t>
            </a:fld>
            <a:endParaRPr lang="en-US" altLang="en-US"/>
          </a:p>
        </p:txBody>
      </p:sp>
      <p:sp>
        <p:nvSpPr>
          <p:cNvPr id="5" name="Rectangle 4"/>
          <p:cNvSpPr/>
          <p:nvPr/>
        </p:nvSpPr>
        <p:spPr>
          <a:xfrm>
            <a:off x="840046" y="508899"/>
            <a:ext cx="2614818" cy="769441"/>
          </a:xfrm>
          <a:prstGeom prst="rect">
            <a:avLst/>
          </a:prstGeom>
        </p:spPr>
        <p:txBody>
          <a:bodyPr wrap="none">
            <a:spAutoFit/>
          </a:bodyPr>
          <a:lstStyle/>
          <a:p>
            <a:r>
              <a:rPr lang="en-US" sz="4400" kern="0" dirty="0">
                <a:solidFill>
                  <a:srgbClr val="660066"/>
                </a:solidFill>
                <a:ea typeface="+mj-ea"/>
              </a:rPr>
              <a:t>A. Screws</a:t>
            </a:r>
            <a:endParaRPr lang="en-US" dirty="0"/>
          </a:p>
        </p:txBody>
      </p:sp>
    </p:spTree>
    <p:extLst>
      <p:ext uri="{BB962C8B-B14F-4D97-AF65-F5344CB8AC3E}">
        <p14:creationId xmlns:p14="http://schemas.microsoft.com/office/powerpoint/2010/main" val="367937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2945" y="1662544"/>
            <a:ext cx="10571018" cy="3962619"/>
          </a:xfrm>
        </p:spPr>
        <p:txBody>
          <a:bodyPr/>
          <a:lstStyle/>
          <a:p>
            <a:pPr marL="0" indent="0" algn="just">
              <a:buNone/>
            </a:pPr>
            <a:r>
              <a:rPr lang="en-GB" dirty="0"/>
              <a:t>Small-diameter bolts, which can be used with nuts or screwed into threaded holes, are sometimes called </a:t>
            </a:r>
            <a:r>
              <a:rPr lang="en-GB" dirty="0">
                <a:solidFill>
                  <a:srgbClr val="C00000"/>
                </a:solidFill>
              </a:rPr>
              <a:t>machine screws</a:t>
            </a:r>
            <a:r>
              <a:rPr lang="en-GB" dirty="0"/>
              <a:t>. Bolts that hold components in place by pressing the end of the bolt against the component, in order to generate friction and prevent sliding, are called </a:t>
            </a:r>
            <a:r>
              <a:rPr lang="en-GB" dirty="0">
                <a:solidFill>
                  <a:srgbClr val="C00000"/>
                </a:solidFill>
              </a:rPr>
              <a:t>set screws </a:t>
            </a:r>
            <a:r>
              <a:rPr lang="en-GB" dirty="0"/>
              <a:t>or </a:t>
            </a:r>
            <a:r>
              <a:rPr lang="en-GB" dirty="0">
                <a:solidFill>
                  <a:srgbClr val="C00000"/>
                </a:solidFill>
              </a:rPr>
              <a:t>grub screws</a:t>
            </a:r>
            <a:r>
              <a:rPr lang="en-GB" dirty="0"/>
              <a:t>. </a:t>
            </a:r>
            <a:endParaRPr lang="en-US" dirty="0"/>
          </a:p>
        </p:txBody>
      </p:sp>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
        <p:nvSpPr>
          <p:cNvPr id="6" name="Rectangle 5"/>
          <p:cNvSpPr/>
          <p:nvPr/>
        </p:nvSpPr>
        <p:spPr>
          <a:xfrm>
            <a:off x="867755" y="495043"/>
            <a:ext cx="2614818" cy="769441"/>
          </a:xfrm>
          <a:prstGeom prst="rect">
            <a:avLst/>
          </a:prstGeom>
        </p:spPr>
        <p:txBody>
          <a:bodyPr wrap="none">
            <a:spAutoFit/>
          </a:bodyPr>
          <a:lstStyle/>
          <a:p>
            <a:r>
              <a:rPr lang="en-US" sz="4400" kern="0" dirty="0">
                <a:solidFill>
                  <a:srgbClr val="660066"/>
                </a:solidFill>
                <a:ea typeface="+mj-ea"/>
              </a:rPr>
              <a:t>A. Screws</a:t>
            </a:r>
            <a:endParaRPr lang="en-US" dirty="0"/>
          </a:p>
        </p:txBody>
      </p:sp>
    </p:spTree>
    <p:extLst>
      <p:ext uri="{BB962C8B-B14F-4D97-AF65-F5344CB8AC3E}">
        <p14:creationId xmlns:p14="http://schemas.microsoft.com/office/powerpoint/2010/main" val="94331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660066"/>
                </a:solidFill>
              </a:rPr>
              <a:t>B. </a:t>
            </a:r>
            <a:r>
              <a:rPr lang="en-US" dirty="0"/>
              <a:t>Screw anchors</a:t>
            </a:r>
          </a:p>
        </p:txBody>
      </p:sp>
      <p:sp>
        <p:nvSpPr>
          <p:cNvPr id="3" name="Content Placeholder 2"/>
          <p:cNvSpPr>
            <a:spLocks noGrp="1"/>
          </p:cNvSpPr>
          <p:nvPr>
            <p:ph idx="1"/>
          </p:nvPr>
        </p:nvSpPr>
        <p:spPr>
          <a:xfrm>
            <a:off x="845126" y="1618191"/>
            <a:ext cx="10859193" cy="4114800"/>
          </a:xfrm>
        </p:spPr>
        <p:txBody>
          <a:bodyPr/>
          <a:lstStyle/>
          <a:p>
            <a:pPr marL="0" indent="0" algn="just">
              <a:buNone/>
            </a:pPr>
            <a:r>
              <a:rPr lang="en-GB" sz="2800" dirty="0"/>
              <a:t>Fasteners designed to fix objects to walls are called </a:t>
            </a:r>
            <a:r>
              <a:rPr lang="en-GB" sz="2800" dirty="0">
                <a:solidFill>
                  <a:srgbClr val="C00000"/>
                </a:solidFill>
              </a:rPr>
              <a:t>screw anchors</a:t>
            </a:r>
            <a:r>
              <a:rPr lang="en-GB" sz="2800" dirty="0"/>
              <a:t>. These fit into predrilled holes. A simple screw anchor is a plastic tube called </a:t>
            </a:r>
            <a:r>
              <a:rPr lang="en-GB" sz="2800" dirty="0">
                <a:solidFill>
                  <a:srgbClr val="C00000"/>
                </a:solidFill>
              </a:rPr>
              <a:t>a wall plug </a:t>
            </a:r>
            <a:r>
              <a:rPr lang="en-GB" sz="2800" dirty="0"/>
              <a:t>(or </a:t>
            </a:r>
            <a:r>
              <a:rPr lang="en-GB" sz="2800" dirty="0">
                <a:solidFill>
                  <a:srgbClr val="C00000"/>
                </a:solidFill>
              </a:rPr>
              <a:t>plug</a:t>
            </a:r>
            <a:r>
              <a:rPr lang="en-GB" sz="2800" dirty="0"/>
              <a:t>). It is inserted in a hole, and a screw or bolt is then screwed into it. As it enters the plug, the plug </a:t>
            </a:r>
            <a:r>
              <a:rPr lang="en-GB" sz="2800" dirty="0">
                <a:solidFill>
                  <a:srgbClr val="C00000"/>
                </a:solidFill>
              </a:rPr>
              <a:t>expands</a:t>
            </a:r>
            <a:r>
              <a:rPr lang="en-GB" sz="2800" dirty="0"/>
              <a:t> (its diameter increases). This increases friction, allowing the plug to resist </a:t>
            </a:r>
            <a:r>
              <a:rPr lang="en-GB" sz="2800" dirty="0" err="1">
                <a:solidFill>
                  <a:srgbClr val="C00000"/>
                </a:solidFill>
              </a:rPr>
              <a:t>pullout</a:t>
            </a:r>
            <a:r>
              <a:rPr lang="en-GB" sz="2800" dirty="0">
                <a:solidFill>
                  <a:srgbClr val="C00000"/>
                </a:solidFill>
              </a:rPr>
              <a:t> forces</a:t>
            </a:r>
            <a:r>
              <a:rPr lang="en-GB" sz="2800" dirty="0"/>
              <a:t>- the forces which would cause it to be pulled out of the hole if it were not firmly </a:t>
            </a:r>
            <a:r>
              <a:rPr lang="en-GB" sz="2800" dirty="0">
                <a:solidFill>
                  <a:srgbClr val="C00000"/>
                </a:solidFill>
              </a:rPr>
              <a:t>anchored</a:t>
            </a:r>
            <a:r>
              <a:rPr lang="en-GB" sz="2800" dirty="0"/>
              <a:t>. An </a:t>
            </a:r>
            <a:r>
              <a:rPr lang="en-GB" sz="2800" dirty="0">
                <a:solidFill>
                  <a:srgbClr val="C00000"/>
                </a:solidFill>
              </a:rPr>
              <a:t>expansion anchor </a:t>
            </a:r>
            <a:r>
              <a:rPr lang="en-GB" sz="2800" dirty="0"/>
              <a:t>is another type of anchor. It consists of a bolt fitted inside a metal sleeve. The sleeve expands as the bolt is tightened in the hole.</a:t>
            </a:r>
            <a:endParaRPr lang="en-US" sz="2800" dirty="0"/>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spTree>
    <p:extLst>
      <p:ext uri="{BB962C8B-B14F-4D97-AF65-F5344CB8AC3E}">
        <p14:creationId xmlns:p14="http://schemas.microsoft.com/office/powerpoint/2010/main" val="3532130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4618" y="1911927"/>
            <a:ext cx="10388152" cy="3679106"/>
          </a:xfrm>
        </p:spPr>
        <p:txBody>
          <a:bodyPr/>
          <a:lstStyle/>
          <a:p>
            <a:pPr marL="0" indent="0" algn="just">
              <a:buNone/>
            </a:pPr>
            <a:r>
              <a:rPr lang="en-GB" sz="2800" dirty="0"/>
              <a:t>In cases where pull out forces are very high, </a:t>
            </a:r>
            <a:r>
              <a:rPr lang="en-GB" sz="2800" dirty="0">
                <a:solidFill>
                  <a:srgbClr val="C00000"/>
                </a:solidFill>
              </a:rPr>
              <a:t>chemical anchors </a:t>
            </a:r>
            <a:r>
              <a:rPr lang="en-GB" sz="2800" dirty="0"/>
              <a:t>can be used. These are </a:t>
            </a:r>
            <a:r>
              <a:rPr lang="en-GB" sz="2800" dirty="0">
                <a:solidFill>
                  <a:srgbClr val="C00000"/>
                </a:solidFill>
              </a:rPr>
              <a:t>studs</a:t>
            </a:r>
            <a:r>
              <a:rPr lang="en-GB" sz="2800" dirty="0"/>
              <a:t>-threaded bars, onto which nuts can be screwed. The studs are </a:t>
            </a:r>
            <a:r>
              <a:rPr lang="en-GB" sz="2800" dirty="0">
                <a:solidFill>
                  <a:srgbClr val="C00000"/>
                </a:solidFill>
              </a:rPr>
              <a:t>set in </a:t>
            </a:r>
            <a:r>
              <a:rPr lang="en-GB" sz="2800" dirty="0"/>
              <a:t>- that is, held in the hole by an adhesive. Most chemical anchors are set into holes using a strong adhesive called epoxy resin (see Unit 29 for more on adhesives).</a:t>
            </a:r>
            <a:endParaRPr lang="en-US" sz="2800" dirty="0"/>
          </a:p>
        </p:txBody>
      </p:sp>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sp>
        <p:nvSpPr>
          <p:cNvPr id="6" name="Rectangle 5"/>
          <p:cNvSpPr/>
          <p:nvPr/>
        </p:nvSpPr>
        <p:spPr>
          <a:xfrm>
            <a:off x="863862" y="619734"/>
            <a:ext cx="4479111" cy="769441"/>
          </a:xfrm>
          <a:prstGeom prst="rect">
            <a:avLst/>
          </a:prstGeom>
        </p:spPr>
        <p:txBody>
          <a:bodyPr wrap="none">
            <a:spAutoFit/>
          </a:bodyPr>
          <a:lstStyle/>
          <a:p>
            <a:r>
              <a:rPr lang="en-US" sz="4400" kern="0" dirty="0">
                <a:solidFill>
                  <a:srgbClr val="660066"/>
                </a:solidFill>
                <a:ea typeface="+mj-ea"/>
              </a:rPr>
              <a:t>B. Screw anchors</a:t>
            </a:r>
            <a:endParaRPr lang="en-US" dirty="0"/>
          </a:p>
        </p:txBody>
      </p:sp>
    </p:spTree>
    <p:extLst>
      <p:ext uri="{BB962C8B-B14F-4D97-AF65-F5344CB8AC3E}">
        <p14:creationId xmlns:p14="http://schemas.microsoft.com/office/powerpoint/2010/main" val="346871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Rivets</a:t>
            </a:r>
          </a:p>
        </p:txBody>
      </p:sp>
      <p:sp>
        <p:nvSpPr>
          <p:cNvPr id="3" name="Content Placeholder 2"/>
          <p:cNvSpPr>
            <a:spLocks noGrp="1"/>
          </p:cNvSpPr>
          <p:nvPr>
            <p:ph idx="1"/>
          </p:nvPr>
        </p:nvSpPr>
        <p:spPr>
          <a:xfrm>
            <a:off x="886595" y="1577740"/>
            <a:ext cx="7176750" cy="4670659"/>
          </a:xfrm>
        </p:spPr>
        <p:txBody>
          <a:bodyPr/>
          <a:lstStyle/>
          <a:p>
            <a:pPr marL="0" indent="0" algn="just">
              <a:buNone/>
            </a:pPr>
            <a:r>
              <a:rPr lang="en-GB" sz="2800" dirty="0">
                <a:solidFill>
                  <a:srgbClr val="C00000"/>
                </a:solidFill>
              </a:rPr>
              <a:t>Rivets</a:t>
            </a:r>
            <a:r>
              <a:rPr lang="en-GB" sz="2800" dirty="0"/>
              <a:t> are permanent fasteners - they cannot be unscrewed. </a:t>
            </a:r>
            <a:r>
              <a:rPr lang="en-GB" sz="2800" dirty="0">
                <a:solidFill>
                  <a:srgbClr val="C00000"/>
                </a:solidFill>
              </a:rPr>
              <a:t>A solid rivet</a:t>
            </a:r>
            <a:r>
              <a:rPr lang="en-GB" sz="2800" dirty="0"/>
              <a:t> consists of a short, solid shaft of metal with a head at one end, called the </a:t>
            </a:r>
            <a:r>
              <a:rPr lang="en-GB" sz="2800" dirty="0">
                <a:solidFill>
                  <a:srgbClr val="C00000"/>
                </a:solidFill>
              </a:rPr>
              <a:t>factory head</a:t>
            </a:r>
            <a:r>
              <a:rPr lang="en-GB" sz="2800" dirty="0"/>
              <a:t>. The rivet is inserted through a pre-drilled hole, then a special tool is used to </a:t>
            </a:r>
            <a:r>
              <a:rPr lang="en-GB" sz="2800" dirty="0">
                <a:solidFill>
                  <a:srgbClr val="C00000"/>
                </a:solidFill>
              </a:rPr>
              <a:t>deform</a:t>
            </a:r>
            <a:r>
              <a:rPr lang="en-GB" sz="2800" dirty="0"/>
              <a:t> (change the shape of) the other end of the rivet, flattening and widening it to form a second head, called the </a:t>
            </a:r>
            <a:r>
              <a:rPr lang="en-GB" sz="2800" dirty="0">
                <a:solidFill>
                  <a:srgbClr val="C00000"/>
                </a:solidFill>
              </a:rPr>
              <a:t>shop head</a:t>
            </a:r>
            <a:r>
              <a:rPr lang="en-GB" sz="2800" dirty="0"/>
              <a:t>. Solid rivets are widely used in aircraft.</a:t>
            </a:r>
            <a:endParaRPr lang="en-US" sz="2800" dirty="0"/>
          </a:p>
        </p:txBody>
      </p:sp>
      <p:pic>
        <p:nvPicPr>
          <p:cNvPr id="6" name="Picture 5"/>
          <p:cNvPicPr>
            <a:picLocks noChangeAspect="1"/>
          </p:cNvPicPr>
          <p:nvPr/>
        </p:nvPicPr>
        <p:blipFill>
          <a:blip r:embed="rId2"/>
          <a:stretch>
            <a:fillRect/>
          </a:stretch>
        </p:blipFill>
        <p:spPr>
          <a:xfrm>
            <a:off x="8176857" y="2343872"/>
            <a:ext cx="3916202" cy="2299379"/>
          </a:xfrm>
          <a:prstGeom prst="rect">
            <a:avLst/>
          </a:prstGeom>
        </p:spPr>
      </p:pic>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spTree>
    <p:extLst>
      <p:ext uri="{BB962C8B-B14F-4D97-AF65-F5344CB8AC3E}">
        <p14:creationId xmlns:p14="http://schemas.microsoft.com/office/powerpoint/2010/main" val="147706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3" y="1624084"/>
            <a:ext cx="10525457" cy="1546628"/>
          </a:xfrm>
        </p:spPr>
        <p:txBody>
          <a:bodyPr/>
          <a:lstStyle/>
          <a:p>
            <a:pPr marL="0" indent="0">
              <a:buNone/>
            </a:pPr>
            <a:r>
              <a:rPr lang="en-GB" sz="2800" dirty="0">
                <a:solidFill>
                  <a:srgbClr val="C00000"/>
                </a:solidFill>
              </a:rPr>
              <a:t>Blind</a:t>
            </a:r>
            <a:r>
              <a:rPr lang="en-GB" sz="2800" dirty="0"/>
              <a:t> rivets (or </a:t>
            </a:r>
            <a:r>
              <a:rPr lang="en-GB" sz="2800" dirty="0">
                <a:solidFill>
                  <a:srgbClr val="C00000"/>
                </a:solidFill>
              </a:rPr>
              <a:t>pop rivets</a:t>
            </a:r>
            <a:r>
              <a:rPr lang="en-GB" sz="2800" dirty="0"/>
              <a:t>) are made from hollow tubes, and are</a:t>
            </a:r>
          </a:p>
          <a:p>
            <a:pPr marL="0" indent="0">
              <a:buNone/>
            </a:pPr>
            <a:r>
              <a:rPr lang="en-GB" sz="2800" dirty="0"/>
              <a:t>fitted using a tool called </a:t>
            </a:r>
            <a:r>
              <a:rPr lang="en-GB" sz="2800" dirty="0">
                <a:solidFill>
                  <a:srgbClr val="C00000"/>
                </a:solidFill>
              </a:rPr>
              <a:t>a rivet gun</a:t>
            </a:r>
            <a:r>
              <a:rPr lang="en-GB" sz="2800" dirty="0"/>
              <a:t>. Blind rivets are not suitable</a:t>
            </a:r>
          </a:p>
          <a:p>
            <a:pPr marL="0" indent="0">
              <a:buNone/>
            </a:pPr>
            <a:r>
              <a:rPr lang="en-GB" sz="2800" dirty="0"/>
              <a:t>for high-strength joints.</a:t>
            </a:r>
            <a:endParaRPr lang="en-US" sz="2800" dirty="0"/>
          </a:p>
        </p:txBody>
      </p:sp>
      <p:pic>
        <p:nvPicPr>
          <p:cNvPr id="6" name="Picture 5"/>
          <p:cNvPicPr>
            <a:picLocks noChangeAspect="1"/>
          </p:cNvPicPr>
          <p:nvPr/>
        </p:nvPicPr>
        <p:blipFill>
          <a:blip r:embed="rId2"/>
          <a:stretch>
            <a:fillRect/>
          </a:stretch>
        </p:blipFill>
        <p:spPr>
          <a:xfrm>
            <a:off x="1806226" y="3611279"/>
            <a:ext cx="3589610" cy="2065126"/>
          </a:xfrm>
          <a:prstGeom prst="rect">
            <a:avLst/>
          </a:prstGeom>
        </p:spPr>
      </p:pic>
      <p:pic>
        <p:nvPicPr>
          <p:cNvPr id="7" name="Picture 6"/>
          <p:cNvPicPr>
            <a:picLocks noChangeAspect="1"/>
          </p:cNvPicPr>
          <p:nvPr/>
        </p:nvPicPr>
        <p:blipFill>
          <a:blip r:embed="rId3"/>
          <a:stretch>
            <a:fillRect/>
          </a:stretch>
        </p:blipFill>
        <p:spPr>
          <a:xfrm>
            <a:off x="6483928" y="2659895"/>
            <a:ext cx="2965692" cy="3672605"/>
          </a:xfrm>
          <a:prstGeom prst="rect">
            <a:avLst/>
          </a:prstGeom>
        </p:spPr>
      </p:pic>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spTree>
    <p:extLst>
      <p:ext uri="{BB962C8B-B14F-4D97-AF65-F5344CB8AC3E}">
        <p14:creationId xmlns:p14="http://schemas.microsoft.com/office/powerpoint/2010/main" val="178327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 </a:t>
            </a:r>
          </a:p>
        </p:txBody>
      </p:sp>
      <p:sp>
        <p:nvSpPr>
          <p:cNvPr id="3" name="Content Placeholder 2"/>
          <p:cNvSpPr>
            <a:spLocks noGrp="1"/>
          </p:cNvSpPr>
          <p:nvPr>
            <p:ph idx="1"/>
          </p:nvPr>
        </p:nvSpPr>
        <p:spPr>
          <a:xfrm>
            <a:off x="812800" y="1520575"/>
            <a:ext cx="10727140" cy="1009934"/>
          </a:xfrm>
        </p:spPr>
        <p:txBody>
          <a:bodyPr/>
          <a:lstStyle/>
          <a:p>
            <a:pPr marL="0" indent="0" algn="just">
              <a:buNone/>
            </a:pPr>
            <a:r>
              <a:rPr lang="en-US" sz="2800" dirty="0">
                <a:solidFill>
                  <a:srgbClr val="FF0000"/>
                </a:solidFill>
              </a:rPr>
              <a:t>27.1 </a:t>
            </a:r>
            <a:r>
              <a:rPr lang="en-GB" sz="2800" dirty="0">
                <a:solidFill>
                  <a:srgbClr val="FF0000"/>
                </a:solidFill>
              </a:rPr>
              <a:t>Make word combinations with screw using words from A and B opposite. Then match the combinations with the descriptions (1-5) below. One description can be used twice.</a:t>
            </a:r>
          </a:p>
          <a:p>
            <a:pPr marL="0" indent="0" algn="just">
              <a:buNone/>
            </a:pPr>
            <a:endParaRPr lang="en-US" sz="2800" dirty="0">
              <a:solidFill>
                <a:srgbClr val="FF0000"/>
              </a:solidFill>
            </a:endParaRPr>
          </a:p>
        </p:txBody>
      </p:sp>
      <p:sp>
        <p:nvSpPr>
          <p:cNvPr id="9" name="Rectangle 8"/>
          <p:cNvSpPr/>
          <p:nvPr/>
        </p:nvSpPr>
        <p:spPr>
          <a:xfrm>
            <a:off x="1175657" y="2819794"/>
            <a:ext cx="10747169" cy="3539430"/>
          </a:xfrm>
          <a:prstGeom prst="rect">
            <a:avLst/>
          </a:prstGeom>
        </p:spPr>
        <p:txBody>
          <a:bodyPr wrap="square">
            <a:spAutoFit/>
          </a:bodyPr>
          <a:lstStyle/>
          <a:p>
            <a:r>
              <a:rPr lang="en-GB" sz="2800" dirty="0">
                <a:solidFill>
                  <a:srgbClr val="FF0000"/>
                </a:solidFill>
              </a:rPr>
              <a:t>1</a:t>
            </a:r>
            <a:r>
              <a:rPr lang="en-GB" sz="2800" dirty="0"/>
              <a:t> A ................................ screw is a thin bolt.</a:t>
            </a:r>
          </a:p>
          <a:p>
            <a:r>
              <a:rPr lang="en-GB" sz="2800" dirty="0">
                <a:solidFill>
                  <a:srgbClr val="FF0000"/>
                </a:solidFill>
              </a:rPr>
              <a:t>2</a:t>
            </a:r>
            <a:r>
              <a:rPr lang="en-GB" sz="2800" dirty="0"/>
              <a:t> A ................................ screw does not require a predrilled hole.</a:t>
            </a:r>
          </a:p>
          <a:p>
            <a:r>
              <a:rPr lang="en-GB" sz="2800" dirty="0">
                <a:solidFill>
                  <a:srgbClr val="FF0000"/>
                </a:solidFill>
              </a:rPr>
              <a:t>3</a:t>
            </a:r>
            <a:r>
              <a:rPr lang="en-GB" sz="2800" dirty="0"/>
              <a:t> A ................................ screw has a straight groove cut into the top.</a:t>
            </a:r>
          </a:p>
          <a:p>
            <a:r>
              <a:rPr lang="en-GB" sz="2800" dirty="0">
                <a:solidFill>
                  <a:srgbClr val="FF0000"/>
                </a:solidFill>
              </a:rPr>
              <a:t>4</a:t>
            </a:r>
            <a:r>
              <a:rPr lang="en-GB" sz="2800" dirty="0"/>
              <a:t> A ................................ screw fits screwdrivers with an X-shaped profile at the end.</a:t>
            </a:r>
          </a:p>
          <a:p>
            <a:r>
              <a:rPr lang="en-GB" sz="2800" dirty="0">
                <a:solidFill>
                  <a:srgbClr val="FF0000"/>
                </a:solidFill>
              </a:rPr>
              <a:t>5</a:t>
            </a:r>
            <a:r>
              <a:rPr lang="en-GB" sz="2800" dirty="0"/>
              <a:t> A ................................ screw applies pressure at its end to hold a component in place.</a:t>
            </a:r>
            <a:endParaRPr lang="en-US" sz="2800" dirty="0"/>
          </a:p>
        </p:txBody>
      </p:sp>
      <p:pic>
        <p:nvPicPr>
          <p:cNvPr id="4" name="Picture 3"/>
          <p:cNvPicPr>
            <a:picLocks noChangeAspect="1"/>
          </p:cNvPicPr>
          <p:nvPr/>
        </p:nvPicPr>
        <p:blipFill>
          <a:blip r:embed="rId3"/>
          <a:stretch>
            <a:fillRect/>
          </a:stretch>
        </p:blipFill>
        <p:spPr>
          <a:xfrm>
            <a:off x="7257555" y="109050"/>
            <a:ext cx="1758000" cy="1534500"/>
          </a:xfrm>
          <a:prstGeom prst="rect">
            <a:avLst/>
          </a:prstGeom>
        </p:spPr>
      </p:pic>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Tree>
    <p:extLst>
      <p:ext uri="{BB962C8B-B14F-4D97-AF65-F5344CB8AC3E}">
        <p14:creationId xmlns:p14="http://schemas.microsoft.com/office/powerpoint/2010/main" val="143677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964" y="1537855"/>
            <a:ext cx="10778836" cy="4922322"/>
          </a:xfrm>
        </p:spPr>
        <p:txBody>
          <a:bodyPr/>
          <a:lstStyle/>
          <a:p>
            <a:pPr marL="0" indent="0" algn="just">
              <a:buNone/>
            </a:pPr>
            <a:r>
              <a:rPr lang="en-US" sz="2400" dirty="0">
                <a:solidFill>
                  <a:srgbClr val="FF0000"/>
                </a:solidFill>
              </a:rPr>
              <a:t>27.2 </a:t>
            </a:r>
            <a:r>
              <a:rPr lang="en-GB" sz="2400" dirty="0">
                <a:solidFill>
                  <a:srgbClr val="FF0000"/>
                </a:solidFill>
              </a:rPr>
              <a:t>Complete the article from a home improvements magazine using the words in the box. Look at A and B opposite to help you.</a:t>
            </a:r>
          </a:p>
          <a:p>
            <a:pPr marL="0" indent="0" algn="just">
              <a:buNone/>
            </a:pPr>
            <a:r>
              <a:rPr lang="en-GB" sz="2400" b="1" dirty="0"/>
              <a:t>How NOT to use wall plugs</a:t>
            </a:r>
          </a:p>
          <a:p>
            <a:pPr marL="0" indent="0" algn="just">
              <a:buNone/>
            </a:pPr>
            <a:r>
              <a:rPr lang="en-GB" sz="2400" dirty="0"/>
              <a:t>You check the diameter of hole required, then choose a drill bit one millimetre narrower. You've tried drilling the specified hole size many times in the past, only for it to be too big, leaving the (1) ............................... .spinning in the hole when you try to tighten the (2) ................................. You decide it's better to ensure a tight fit So you drill a smaller hole than suggested, then attempt to hammer in the plug. It bends sideways, useless. You try again. And again. Eventually, you manage to get a plug into the hole. You insert the end of the screw, pick up your (3) ................................ and get to work.</a:t>
            </a:r>
            <a:endParaRPr lang="en-US" sz="2400" dirty="0"/>
          </a:p>
        </p:txBody>
      </p:sp>
      <p:pic>
        <p:nvPicPr>
          <p:cNvPr id="9" name="Picture 8"/>
          <p:cNvPicPr>
            <a:picLocks noChangeAspect="1"/>
          </p:cNvPicPr>
          <p:nvPr/>
        </p:nvPicPr>
        <p:blipFill>
          <a:blip r:embed="rId2"/>
          <a:stretch>
            <a:fillRect/>
          </a:stretch>
        </p:blipFill>
        <p:spPr>
          <a:xfrm>
            <a:off x="696717" y="429802"/>
            <a:ext cx="10906463" cy="844816"/>
          </a:xfrm>
          <a:prstGeom prst="rect">
            <a:avLst/>
          </a:prstGeom>
        </p:spPr>
      </p:pic>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spTree>
    <p:extLst>
      <p:ext uri="{BB962C8B-B14F-4D97-AF65-F5344CB8AC3E}">
        <p14:creationId xmlns:p14="http://schemas.microsoft.com/office/powerpoint/2010/main" val="1368257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870857" y="1637804"/>
            <a:ext cx="10947070" cy="4626429"/>
          </a:xfrm>
        </p:spPr>
        <p:txBody>
          <a:bodyPr/>
          <a:lstStyle/>
          <a:p>
            <a:pPr marL="0" indent="0" algn="just">
              <a:buNone/>
            </a:pPr>
            <a:r>
              <a:rPr lang="en-GB" sz="2800" dirty="0"/>
              <a:t>It certainly is a tight fit. And hard work. And as the screw goes in, and the plug starts to(4)........ ,the going gets harder. By the time the screw's halfway in, the screwdriver has slipped off the screw so many times that what used to be a (5).......... pattern on the screw (6).......... now looks more like a smooth, round hole. It's impossible to screw it in any further. Or unscrew it. So you take a pair of pliers, grip the end of the screw, and attempt to drag the whole thing out of the wall But the (7) ........... force is beyond the power of your now-aching arms. The screw might as well be (8) ........... with epoxy resin.</a:t>
            </a:r>
          </a:p>
        </p:txBody>
      </p:sp>
      <p:pic>
        <p:nvPicPr>
          <p:cNvPr id="2" name="Picture 1"/>
          <p:cNvPicPr>
            <a:picLocks noChangeAspect="1"/>
          </p:cNvPicPr>
          <p:nvPr/>
        </p:nvPicPr>
        <p:blipFill>
          <a:blip r:embed="rId3"/>
          <a:stretch>
            <a:fillRect/>
          </a:stretch>
        </p:blipFill>
        <p:spPr>
          <a:xfrm>
            <a:off x="1684420" y="531099"/>
            <a:ext cx="8541517" cy="706902"/>
          </a:xfrm>
          <a:prstGeom prst="rect">
            <a:avLst/>
          </a:prstGeom>
        </p:spPr>
      </p:pic>
      <p:sp>
        <p:nvSpPr>
          <p:cNvPr id="4" name="Slide Number Placeholder 3"/>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a:p>
        </p:txBody>
      </p:sp>
    </p:spTree>
    <p:extLst>
      <p:ext uri="{BB962C8B-B14F-4D97-AF65-F5344CB8AC3E}">
        <p14:creationId xmlns:p14="http://schemas.microsoft.com/office/powerpoint/2010/main" val="279017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00" y="1520575"/>
            <a:ext cx="10727140" cy="1009934"/>
          </a:xfrm>
        </p:spPr>
        <p:txBody>
          <a:bodyPr/>
          <a:lstStyle/>
          <a:p>
            <a:pPr marL="0" indent="0" algn="just">
              <a:buNone/>
            </a:pPr>
            <a:r>
              <a:rPr lang="en-US" sz="2800" dirty="0">
                <a:solidFill>
                  <a:srgbClr val="FF0000"/>
                </a:solidFill>
              </a:rPr>
              <a:t>27.3 </a:t>
            </a:r>
            <a:r>
              <a:rPr lang="en-GB" sz="2800" dirty="0">
                <a:solidFill>
                  <a:srgbClr val="FF0000"/>
                </a:solidFill>
              </a:rPr>
              <a:t>Match the descriptions (1-5) to the terms (a-e). Look at C opposite to help you.</a:t>
            </a:r>
            <a:endParaRPr lang="en-US" sz="2800" dirty="0">
              <a:solidFill>
                <a:srgbClr val="FF0000"/>
              </a:solidFill>
            </a:endParaRPr>
          </a:p>
        </p:txBody>
      </p:sp>
      <p:pic>
        <p:nvPicPr>
          <p:cNvPr id="4" name="Picture 3"/>
          <p:cNvPicPr>
            <a:picLocks noChangeAspect="1"/>
          </p:cNvPicPr>
          <p:nvPr/>
        </p:nvPicPr>
        <p:blipFill>
          <a:blip r:embed="rId3"/>
          <a:stretch>
            <a:fillRect/>
          </a:stretch>
        </p:blipFill>
        <p:spPr>
          <a:xfrm>
            <a:off x="754604" y="2736627"/>
            <a:ext cx="10785336" cy="2844776"/>
          </a:xfrm>
          <a:prstGeom prst="rect">
            <a:avLst/>
          </a:prstGeom>
        </p:spPr>
      </p:pic>
      <p:pic>
        <p:nvPicPr>
          <p:cNvPr id="2" name="Picture 1"/>
          <p:cNvPicPr>
            <a:picLocks noChangeAspect="1"/>
          </p:cNvPicPr>
          <p:nvPr/>
        </p:nvPicPr>
        <p:blipFill>
          <a:blip r:embed="rId4"/>
          <a:stretch>
            <a:fillRect/>
          </a:stretch>
        </p:blipFill>
        <p:spPr>
          <a:xfrm>
            <a:off x="4612149" y="658327"/>
            <a:ext cx="3433840" cy="656129"/>
          </a:xfrm>
          <a:prstGeom prst="rect">
            <a:avLst/>
          </a:prstGeom>
        </p:spPr>
      </p:pic>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13</a:t>
            </a:fld>
            <a:endParaRPr lang="en-US" altLang="en-US"/>
          </a:p>
        </p:txBody>
      </p:sp>
    </p:spTree>
    <p:extLst>
      <p:ext uri="{BB962C8B-B14F-4D97-AF65-F5344CB8AC3E}">
        <p14:creationId xmlns:p14="http://schemas.microsoft.com/office/powerpoint/2010/main" val="379276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463114" y="2020330"/>
            <a:ext cx="7265773" cy="37070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a:t>
            </a:r>
            <a:r>
              <a:rPr lang="en-US" sz="7006" b="1">
                <a:solidFill>
                  <a:srgbClr val="C00000"/>
                </a:solidFill>
                <a:latin typeface="Verdana" pitchFamily="34" charset="0"/>
                <a:cs typeface="Tahoma" pitchFamily="34" charset="0"/>
              </a:rPr>
              <a:t>Unit 27</a:t>
            </a:r>
            <a:endParaRPr lang="en-US" sz="7006" b="1" dirty="0">
              <a:solidFill>
                <a:srgbClr val="C00000"/>
              </a:solidFill>
              <a:latin typeface="Tahoma" pitchFamily="34"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AFCA9F56-C455-4365-B1CA-78E375E9F2C4}" type="slidenum">
              <a:rPr lang="es-ES" altLang="en-US" smtClean="0">
                <a:solidFill>
                  <a:srgbClr val="000000"/>
                </a:solidFill>
              </a:rPr>
              <a:pPr>
                <a:defRPr/>
              </a:pPr>
              <a:t>14</a:t>
            </a:fld>
            <a:endParaRPr lang="es-ES" altLang="en-US">
              <a:solidFill>
                <a:srgbClr val="000000"/>
              </a:solidFill>
            </a:endParaRPr>
          </a:p>
        </p:txBody>
      </p:sp>
    </p:spTree>
    <p:extLst>
      <p:ext uri="{BB962C8B-B14F-4D97-AF65-F5344CB8AC3E}">
        <p14:creationId xmlns:p14="http://schemas.microsoft.com/office/powerpoint/2010/main" val="30460432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298cca19f1d8c1a43afeb857bbab9b852ab55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themeOverride>
</file>

<file path=docProps/app.xml><?xml version="1.0" encoding="utf-8"?>
<Properties xmlns="http://schemas.openxmlformats.org/officeDocument/2006/extended-properties" xmlns:vt="http://schemas.openxmlformats.org/officeDocument/2006/docPropsVTypes">
  <TotalTime>9</TotalTime>
  <Words>929</Words>
  <Application>Microsoft Office PowerPoint</Application>
  <PresentationFormat>Widescreen</PresentationFormat>
  <Paragraphs>50</Paragraphs>
  <Slides>14</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14</vt:i4>
      </vt:variant>
    </vt:vector>
  </HeadingPairs>
  <TitlesOfParts>
    <vt:vector size="26" baseType="lpstr">
      <vt:lpstr>Arial</vt:lpstr>
      <vt:lpstr>Calibri</vt:lpstr>
      <vt:lpstr>Calibri Light</vt:lpstr>
      <vt:lpstr>Franklin Gothic Book</vt:lpstr>
      <vt:lpstr>Perpetua</vt:lpstr>
      <vt:lpstr>Tahoma</vt:lpstr>
      <vt:lpstr>Times New Roman</vt:lpstr>
      <vt:lpstr>Verdana</vt:lpstr>
      <vt:lpstr>Wingdings</vt:lpstr>
      <vt:lpstr>Office Theme</vt:lpstr>
      <vt:lpstr>Diseño predeterminado</vt:lpstr>
      <vt:lpstr>2_Blueprint</vt:lpstr>
      <vt:lpstr>Unit 27: Mechanical fasteners 2 Prof. Fady El-Nahal Technical English Islamic University of Gaza 2020-2021 </vt:lpstr>
      <vt:lpstr>Outline</vt:lpstr>
      <vt:lpstr>A. Screws</vt:lpstr>
      <vt:lpstr>PowerPoint Presentation</vt:lpstr>
      <vt:lpstr>PowerPoint Presentation</vt:lpstr>
      <vt:lpstr>B. Screw anchors</vt:lpstr>
      <vt:lpstr>PowerPoint Presentation</vt:lpstr>
      <vt:lpstr>C. Rivets</vt:lpstr>
      <vt:lpstr>PowerPoint Presentation</vt:lpstr>
      <vt:lpstr>Exercises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Design Solutions Dr. Basil Hamed Technical English Islamic University of Gaza February, 2017</dc:title>
  <dc:creator>Basil Hamed</dc:creator>
  <cp:lastModifiedBy>Fady El-Nahal</cp:lastModifiedBy>
  <cp:revision>89</cp:revision>
  <dcterms:created xsi:type="dcterms:W3CDTF">2017-02-05T18:56:03Z</dcterms:created>
  <dcterms:modified xsi:type="dcterms:W3CDTF">2020-02-04T18:07:27Z</dcterms:modified>
</cp:coreProperties>
</file>