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8"/>
  </p:notesMasterIdLst>
  <p:sldIdLst>
    <p:sldId id="256" r:id="rId4"/>
    <p:sldId id="272" r:id="rId5"/>
    <p:sldId id="259" r:id="rId6"/>
    <p:sldId id="260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61" r:id="rId17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095" autoAdjust="0"/>
  </p:normalViewPr>
  <p:slideViewPr>
    <p:cSldViewPr snapToGrid="0">
      <p:cViewPr varScale="1">
        <p:scale>
          <a:sx n="115" d="100"/>
          <a:sy n="115" d="100"/>
        </p:scale>
        <p:origin x="40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C5B67-69EE-4336-BF5E-B6EF11BEA046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920852-C978-4310-B751-4869B99B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2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3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9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96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2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0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2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9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04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9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03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65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120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971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999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999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243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18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977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242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49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60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890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7047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575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12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0290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6948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747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8053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98640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4816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047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4833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2357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3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9091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6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5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05861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6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8335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421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0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0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Jawdat Abu Taha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99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4891348" y="1571225"/>
            <a:ext cx="6519333" cy="2352153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26: 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</a:rPr>
              <a:t>Mechanical fasteners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</a:rPr>
              <a:t>1</a:t>
            </a: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/>
            </a:r>
            <a:br>
              <a:rPr lang="en-US" sz="4000" b="1" kern="1200" dirty="0">
                <a:solidFill>
                  <a:schemeClr val="tx1"/>
                </a:solidFill>
                <a:latin typeface="Franklin Gothic Book"/>
              </a:rPr>
            </a:br>
            <a:r>
              <a:rPr lang="en-US" sz="2400" b="1" kern="1200" dirty="0">
                <a:solidFill>
                  <a:srgbClr val="C00000"/>
                </a:solidFill>
                <a:latin typeface="Perpetua"/>
              </a:rPr>
              <a:t>Prof. </a:t>
            </a:r>
            <a:r>
              <a:rPr lang="en-US" sz="2400" b="1" kern="1200">
                <a:solidFill>
                  <a:srgbClr val="C00000"/>
                </a:solidFill>
                <a:latin typeface="Perpetua"/>
              </a:rPr>
              <a:t>Fady </a:t>
            </a:r>
            <a:r>
              <a:rPr lang="en-US" sz="2400" b="1" kern="1200" smtClean="0">
                <a:solidFill>
                  <a:srgbClr val="C00000"/>
                </a:solidFill>
                <a:latin typeface="Perpetua"/>
              </a:rPr>
              <a:t>El-Nahal</a:t>
            </a:r>
            <a:br>
              <a:rPr lang="en-US" sz="2400" b="1" kern="1200" smtClean="0">
                <a:solidFill>
                  <a:srgbClr val="C00000"/>
                </a:solidFill>
                <a:latin typeface="Perpetua"/>
              </a:rPr>
            </a:br>
            <a:r>
              <a:rPr lang="en-US" sz="2400" b="1" kern="1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</a:t>
            </a: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66261-1BC7-45BE-9B95-A1936EDF9D3B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591927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871531" y="1628801"/>
            <a:ext cx="7488832" cy="36256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Shaft		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محور</a:t>
            </a:r>
            <a:r>
              <a:rPr lang="en-US" sz="2800" b="1" dirty="0">
                <a:solidFill>
                  <a:srgbClr val="6E7AA0"/>
                </a:solidFill>
                <a:latin typeface="Arial"/>
              </a:rPr>
              <a:t>, 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عمود المحرك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Threaded	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مترابطة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a helical 			</a:t>
            </a:r>
            <a:r>
              <a:rPr lang="ar-SA" sz="2800" dirty="0"/>
              <a:t>وحلزونية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Hexagonal	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مسدس الأضلاع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Tension	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توتر</a:t>
            </a:r>
            <a:r>
              <a:rPr lang="en-US" sz="2800" b="1" dirty="0">
                <a:solidFill>
                  <a:srgbClr val="6E7AA0"/>
                </a:solidFill>
                <a:latin typeface="Arial"/>
              </a:rPr>
              <a:t>, 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شد</a:t>
            </a:r>
            <a:r>
              <a:rPr lang="en-US" sz="2800" b="1" dirty="0">
                <a:solidFill>
                  <a:srgbClr val="6E7AA0"/>
                </a:solidFill>
                <a:latin typeface="Arial"/>
              </a:rPr>
              <a:t>, 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ضغط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Wrench	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مفتاح الربط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Shear	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قص</a:t>
            </a:r>
            <a:r>
              <a:rPr lang="en-US" sz="2800" b="1" dirty="0">
                <a:solidFill>
                  <a:srgbClr val="6E7AA0"/>
                </a:solidFill>
                <a:latin typeface="Arial"/>
              </a:rPr>
              <a:t>, 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جرد</a:t>
            </a:r>
            <a:r>
              <a:rPr lang="en-US" sz="2800" b="1" dirty="0">
                <a:solidFill>
                  <a:srgbClr val="6E7AA0"/>
                </a:solidFill>
                <a:latin typeface="Arial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240578536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3" y="404813"/>
            <a:ext cx="9321161" cy="1143000"/>
          </a:xfrm>
        </p:spPr>
        <p:txBody>
          <a:bodyPr/>
          <a:lstStyle/>
          <a:p>
            <a:pPr eaLnBrk="1" hangingPunct="1"/>
            <a:r>
              <a:rPr lang="es-UY" altLang="en-US" dirty="0" err="1">
                <a:solidFill>
                  <a:schemeClr val="tx1"/>
                </a:solidFill>
              </a:rPr>
              <a:t>Outline</a:t>
            </a:r>
            <a:endParaRPr lang="es-ES" altLang="en-US" dirty="0">
              <a:solidFill>
                <a:schemeClr val="tx1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119591" y="1977791"/>
            <a:ext cx="8064500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Bolts</a:t>
            </a:r>
          </a:p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5C688E"/>
                </a:solidFill>
                <a:latin typeface="Times New Roman" panose="02020603050405020304" pitchFamily="18" charset="0"/>
              </a:rPr>
              <a:t>Preload in bolted joints</a:t>
            </a:r>
          </a:p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kern="1200" dirty="0">
                <a:solidFill>
                  <a:srgbClr val="5C688E"/>
                </a:solidFill>
                <a:latin typeface="Times New Roman" panose="02020603050405020304" pitchFamily="18" charset="0"/>
              </a:rPr>
              <a:t>Washers</a:t>
            </a:r>
            <a:endParaRPr lang="en-US" sz="3600" kern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309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171" y="-118712"/>
            <a:ext cx="10363200" cy="1143000"/>
          </a:xfrm>
        </p:spPr>
        <p:txBody>
          <a:bodyPr/>
          <a:lstStyle/>
          <a:p>
            <a:r>
              <a:rPr lang="en-US" dirty="0"/>
              <a:t>A. Bolts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069" y="1537616"/>
            <a:ext cx="10849377" cy="5167984"/>
          </a:xfrm>
        </p:spPr>
        <p:txBody>
          <a:bodyPr/>
          <a:lstStyle/>
          <a:p>
            <a:pPr marL="0" indent="0" algn="just">
              <a:buNone/>
            </a:pPr>
            <a:r>
              <a:rPr lang="en-GB" dirty="0"/>
              <a:t>The photo below shows a common </a:t>
            </a:r>
            <a:r>
              <a:rPr lang="en-GB" dirty="0">
                <a:solidFill>
                  <a:srgbClr val="C00000"/>
                </a:solidFill>
              </a:rPr>
              <a:t>fastener</a:t>
            </a:r>
            <a:r>
              <a:rPr lang="en-GB" dirty="0"/>
              <a:t> (or </a:t>
            </a:r>
            <a:r>
              <a:rPr lang="en-GB" dirty="0">
                <a:solidFill>
                  <a:srgbClr val="C00000"/>
                </a:solidFill>
              </a:rPr>
              <a:t>fixing</a:t>
            </a:r>
            <a:r>
              <a:rPr lang="en-GB" dirty="0"/>
              <a:t>): a bolt, with a nut. Bolts have threads grooves on the outside of the bolt's </a:t>
            </a:r>
            <a:r>
              <a:rPr lang="en-GB" dirty="0">
                <a:solidFill>
                  <a:srgbClr val="C00000"/>
                </a:solidFill>
              </a:rPr>
              <a:t>shaft</a:t>
            </a:r>
            <a:r>
              <a:rPr lang="en-GB" dirty="0"/>
              <a:t> (or </a:t>
            </a:r>
            <a:r>
              <a:rPr lang="en-GB" dirty="0">
                <a:solidFill>
                  <a:srgbClr val="C00000"/>
                </a:solidFill>
              </a:rPr>
              <a:t>shank</a:t>
            </a:r>
            <a:r>
              <a:rPr lang="en-GB" dirty="0"/>
              <a:t>), which run around the shaft in </a:t>
            </a:r>
            <a:r>
              <a:rPr lang="en-GB" dirty="0">
                <a:solidFill>
                  <a:srgbClr val="C00000"/>
                </a:solidFill>
              </a:rPr>
              <a:t>a helical  </a:t>
            </a:r>
            <a:r>
              <a:rPr lang="en-GB" dirty="0"/>
              <a:t>pattern. The </a:t>
            </a:r>
            <a:r>
              <a:rPr lang="en-GB" dirty="0">
                <a:solidFill>
                  <a:srgbClr val="C00000"/>
                </a:solidFill>
              </a:rPr>
              <a:t>threaded</a:t>
            </a:r>
            <a:r>
              <a:rPr lang="en-GB" dirty="0"/>
              <a:t> shaft allows a nut, which has a thread inside it, to be screwed onto the bolt (by a turning motion). Nuts usually have </a:t>
            </a:r>
            <a:r>
              <a:rPr lang="en-GB" dirty="0">
                <a:solidFill>
                  <a:srgbClr val="C00000"/>
                </a:solidFill>
              </a:rPr>
              <a:t>a right-hand thread </a:t>
            </a:r>
            <a:r>
              <a:rPr lang="en-GB" dirty="0"/>
              <a:t>- they are </a:t>
            </a:r>
            <a:r>
              <a:rPr lang="en-GB" dirty="0">
                <a:solidFill>
                  <a:srgbClr val="C00000"/>
                </a:solidFill>
              </a:rPr>
              <a:t>screwed</a:t>
            </a:r>
            <a:r>
              <a:rPr lang="en-GB" dirty="0"/>
              <a:t> on by turning them </a:t>
            </a:r>
            <a:r>
              <a:rPr lang="en-GB" dirty="0">
                <a:solidFill>
                  <a:srgbClr val="C00000"/>
                </a:solidFill>
              </a:rPr>
              <a:t>clockwise</a:t>
            </a:r>
            <a:r>
              <a:rPr lang="en-GB" dirty="0"/>
              <a:t> (in the direction of clock hands) and </a:t>
            </a:r>
            <a:r>
              <a:rPr lang="en-GB" dirty="0">
                <a:solidFill>
                  <a:srgbClr val="C00000"/>
                </a:solidFill>
              </a:rPr>
              <a:t>unscrewed</a:t>
            </a:r>
            <a:r>
              <a:rPr lang="en-GB" dirty="0"/>
              <a:t> by turning them </a:t>
            </a:r>
            <a:r>
              <a:rPr lang="en-GB" dirty="0">
                <a:solidFill>
                  <a:srgbClr val="C00000"/>
                </a:solidFill>
              </a:rPr>
              <a:t>anticlockwise</a:t>
            </a:r>
            <a:r>
              <a:rPr lang="en-GB" dirty="0"/>
              <a:t>. However, in some situations, left-hand threads are used.</a:t>
            </a:r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9715690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8A7AF-715C-4594-BE7C-A261216F47C9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609" y="2080555"/>
            <a:ext cx="5757451" cy="1969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0136" y="4984443"/>
            <a:ext cx="66890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A66769"/>
                </a:solidFill>
                <a:latin typeface="Arial" panose="020B0604020202020204" pitchFamily="34" charset="0"/>
              </a:rPr>
              <a:t>BrE</a:t>
            </a:r>
            <a:r>
              <a:rPr lang="en-US" dirty="0">
                <a:solidFill>
                  <a:srgbClr val="A66769"/>
                </a:solidFill>
                <a:latin typeface="Arial" panose="020B0604020202020204" pitchFamily="34" charset="0"/>
              </a:rPr>
              <a:t>: anticlockwise; </a:t>
            </a:r>
            <a:r>
              <a:rPr lang="en-US" dirty="0" err="1">
                <a:solidFill>
                  <a:srgbClr val="A66769"/>
                </a:solidFill>
                <a:latin typeface="Arial" panose="020B0604020202020204" pitchFamily="34" charset="0"/>
              </a:rPr>
              <a:t>ArnE</a:t>
            </a:r>
            <a:r>
              <a:rPr lang="en-US" dirty="0">
                <a:solidFill>
                  <a:srgbClr val="A66769"/>
                </a:solidFill>
                <a:latin typeface="Arial" panose="020B0604020202020204" pitchFamily="34" charset="0"/>
              </a:rPr>
              <a:t>: counterclockwise</a:t>
            </a:r>
          </a:p>
          <a:p>
            <a:r>
              <a:rPr lang="en-US" dirty="0" err="1">
                <a:solidFill>
                  <a:srgbClr val="A66769"/>
                </a:solidFill>
                <a:latin typeface="Arial" panose="020B0604020202020204" pitchFamily="34" charset="0"/>
              </a:rPr>
              <a:t>BrE</a:t>
            </a:r>
            <a:r>
              <a:rPr lang="en-US" dirty="0">
                <a:solidFill>
                  <a:srgbClr val="A66769"/>
                </a:solidFill>
                <a:latin typeface="Arial" panose="020B0604020202020204" pitchFamily="34" charset="0"/>
              </a:rPr>
              <a:t>: spanner; </a:t>
            </a:r>
            <a:r>
              <a:rPr lang="en-US" dirty="0" err="1">
                <a:solidFill>
                  <a:srgbClr val="A66769"/>
                </a:solidFill>
                <a:latin typeface="Arial" panose="020B0604020202020204" pitchFamily="34" charset="0"/>
              </a:rPr>
              <a:t>ArnE</a:t>
            </a:r>
            <a:r>
              <a:rPr lang="en-US" dirty="0">
                <a:solidFill>
                  <a:srgbClr val="A66769"/>
                </a:solidFill>
                <a:latin typeface="Arial" panose="020B0604020202020204" pitchFamily="34" charset="0"/>
              </a:rPr>
              <a:t>: wrench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1717441"/>
            <a:ext cx="3406125" cy="3267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97281" y="584417"/>
            <a:ext cx="31527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kern="0" dirty="0">
                <a:solidFill>
                  <a:srgbClr val="660066"/>
                </a:solidFill>
                <a:ea typeface="+mj-ea"/>
              </a:rPr>
              <a:t>A. Bolts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74441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592" y="1519989"/>
            <a:ext cx="10923062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GB" dirty="0"/>
              <a:t>Most bolts have </a:t>
            </a:r>
            <a:r>
              <a:rPr lang="en-GB" dirty="0">
                <a:solidFill>
                  <a:srgbClr val="C00000"/>
                </a:solidFill>
              </a:rPr>
              <a:t>heads</a:t>
            </a:r>
            <a:r>
              <a:rPr lang="en-GB" dirty="0"/>
              <a:t> with </a:t>
            </a:r>
            <a:r>
              <a:rPr lang="en-GB" dirty="0">
                <a:solidFill>
                  <a:srgbClr val="C00000"/>
                </a:solidFill>
              </a:rPr>
              <a:t>hexagonal</a:t>
            </a:r>
            <a:r>
              <a:rPr lang="en-GB" dirty="0"/>
              <a:t> perimeters</a:t>
            </a:r>
          </a:p>
          <a:p>
            <a:pPr marL="0" indent="0" algn="just">
              <a:buNone/>
            </a:pPr>
            <a:r>
              <a:rPr lang="en-GB" dirty="0"/>
              <a:t>(</a:t>
            </a:r>
            <a:r>
              <a:rPr lang="en-GB" dirty="0">
                <a:solidFill>
                  <a:srgbClr val="C00000"/>
                </a:solidFill>
              </a:rPr>
              <a:t>hexagonal heads </a:t>
            </a:r>
            <a:r>
              <a:rPr lang="en-GB" dirty="0"/>
              <a:t>or </a:t>
            </a:r>
            <a:r>
              <a:rPr lang="en-GB" dirty="0">
                <a:solidFill>
                  <a:srgbClr val="C00000"/>
                </a:solidFill>
              </a:rPr>
              <a:t>hex heads</a:t>
            </a:r>
            <a:r>
              <a:rPr lang="en-GB" dirty="0"/>
              <a:t>). These allow </a:t>
            </a:r>
            <a:r>
              <a:rPr lang="en-GB" dirty="0">
                <a:solidFill>
                  <a:srgbClr val="C00000"/>
                </a:solidFill>
              </a:rPr>
              <a:t>a spanner </a:t>
            </a:r>
            <a:r>
              <a:rPr lang="en-GB" dirty="0"/>
              <a:t>to turn them. Heads can also have a hexagonal hole in their top, called </a:t>
            </a:r>
            <a:r>
              <a:rPr lang="en-GB" dirty="0">
                <a:solidFill>
                  <a:srgbClr val="C00000"/>
                </a:solidFill>
              </a:rPr>
              <a:t>a socket head</a:t>
            </a:r>
            <a:r>
              <a:rPr lang="en-GB" dirty="0"/>
              <a:t>. This allows a hex key (or </a:t>
            </a:r>
            <a:r>
              <a:rPr lang="en-GB" dirty="0">
                <a:solidFill>
                  <a:srgbClr val="C00000"/>
                </a:solidFill>
              </a:rPr>
              <a:t>Allen key</a:t>
            </a:r>
            <a:r>
              <a:rPr lang="en-GB" dirty="0"/>
              <a:t>) to fit into them.</a:t>
            </a:r>
          </a:p>
          <a:p>
            <a:pPr marL="0" indent="0" algn="just">
              <a:buNone/>
            </a:pPr>
            <a:r>
              <a:rPr lang="en-GB" dirty="0">
                <a:solidFill>
                  <a:srgbClr val="00B050"/>
                </a:solidFill>
              </a:rPr>
              <a:t>Note: </a:t>
            </a:r>
            <a:r>
              <a:rPr lang="en-GB" dirty="0"/>
              <a:t>A nut is </a:t>
            </a:r>
            <a:r>
              <a:rPr lang="en-GB" dirty="0">
                <a:solidFill>
                  <a:srgbClr val="C00000"/>
                </a:solidFill>
              </a:rPr>
              <a:t>screwed onto </a:t>
            </a:r>
            <a:r>
              <a:rPr lang="en-GB" dirty="0"/>
              <a:t>a bolt; a bolt can be </a:t>
            </a:r>
            <a:r>
              <a:rPr lang="en-GB" dirty="0">
                <a:solidFill>
                  <a:srgbClr val="C00000"/>
                </a:solidFill>
              </a:rPr>
              <a:t>screwed into </a:t>
            </a:r>
            <a:r>
              <a:rPr lang="en-GB" dirty="0"/>
              <a:t>a threaded hole.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55550" y="532900"/>
            <a:ext cx="33399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kern="0" dirty="0">
                <a:solidFill>
                  <a:srgbClr val="660066"/>
                </a:solidFill>
                <a:ea typeface="+mj-ea"/>
              </a:rPr>
              <a:t>A. Bolts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31727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B. </a:t>
            </a:r>
            <a:r>
              <a:rPr lang="en-US" dirty="0"/>
              <a:t>Preload in bolted joints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885" y="1584102"/>
            <a:ext cx="10869769" cy="4834987"/>
          </a:xfrm>
        </p:spPr>
        <p:txBody>
          <a:bodyPr/>
          <a:lstStyle/>
          <a:p>
            <a:pPr marL="0" indent="0" algn="just">
              <a:buNone/>
            </a:pPr>
            <a:r>
              <a:rPr lang="en-GB" sz="2800" dirty="0"/>
              <a:t>Turning force, called </a:t>
            </a:r>
            <a:r>
              <a:rPr lang="en-GB" sz="2800" dirty="0">
                <a:solidFill>
                  <a:srgbClr val="C00000"/>
                </a:solidFill>
              </a:rPr>
              <a:t>torque</a:t>
            </a:r>
            <a:r>
              <a:rPr lang="en-GB" sz="2800" dirty="0"/>
              <a:t>, is applied to bolts to </a:t>
            </a:r>
            <a:r>
              <a:rPr lang="en-GB" sz="2800" dirty="0">
                <a:solidFill>
                  <a:srgbClr val="C00000"/>
                </a:solidFill>
              </a:rPr>
              <a:t>tighten</a:t>
            </a:r>
            <a:r>
              <a:rPr lang="en-GB" sz="2800" dirty="0"/>
              <a:t> them- that is, to make them grip tightly. As a bolt is tightened, the </a:t>
            </a:r>
            <a:r>
              <a:rPr lang="en-GB" sz="2800" dirty="0">
                <a:solidFill>
                  <a:srgbClr val="C00000"/>
                </a:solidFill>
              </a:rPr>
              <a:t>tension</a:t>
            </a:r>
            <a:r>
              <a:rPr lang="en-GB" sz="2800" dirty="0"/>
              <a:t> (stretching force) in its shaft increases, and the components being </a:t>
            </a:r>
            <a:r>
              <a:rPr lang="en-GB" sz="2800" dirty="0">
                <a:solidFill>
                  <a:srgbClr val="C00000"/>
                </a:solidFill>
              </a:rPr>
              <a:t>bolted together </a:t>
            </a:r>
            <a:r>
              <a:rPr lang="en-GB" sz="2800" dirty="0"/>
              <a:t>are pressed tightly together. This pressing force is called </a:t>
            </a:r>
            <a:r>
              <a:rPr lang="en-GB" sz="2800" dirty="0">
                <a:solidFill>
                  <a:srgbClr val="C00000"/>
                </a:solidFill>
              </a:rPr>
              <a:t>preload</a:t>
            </a:r>
            <a:r>
              <a:rPr lang="en-GB" sz="2800" dirty="0"/>
              <a:t> (or </a:t>
            </a:r>
            <a:r>
              <a:rPr lang="en-GB" sz="2800" dirty="0">
                <a:solidFill>
                  <a:srgbClr val="C00000"/>
                </a:solidFill>
              </a:rPr>
              <a:t>clamp load</a:t>
            </a:r>
            <a:r>
              <a:rPr lang="en-GB" sz="2800" dirty="0"/>
              <a:t>) . If enough preload is applied, friction between the components will prevent them sliding in different directions. This is an advantage, as sliding subjects the sides of bolts to </a:t>
            </a:r>
            <a:r>
              <a:rPr lang="en-GB" sz="2800" dirty="0">
                <a:solidFill>
                  <a:srgbClr val="C00000"/>
                </a:solidFill>
              </a:rPr>
              <a:t>shear</a:t>
            </a:r>
            <a:r>
              <a:rPr lang="en-GB" sz="2800" dirty="0"/>
              <a:t> force (scissoring force), which can cause them to break. In steel structures, bolts that apply high preloads to prevent sliding are called </a:t>
            </a:r>
            <a:r>
              <a:rPr lang="en-GB" sz="2800" dirty="0">
                <a:solidFill>
                  <a:srgbClr val="C00000"/>
                </a:solidFill>
              </a:rPr>
              <a:t>high strength friction grip (HSFG) </a:t>
            </a:r>
            <a:r>
              <a:rPr lang="en-GB" sz="2800" dirty="0"/>
              <a:t>bolts.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sz="2800" dirty="0"/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130313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76233"/>
            <a:ext cx="10894096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GB" sz="2800" dirty="0"/>
              <a:t>The amount of torque applied to bolts can be adjusted using a </a:t>
            </a:r>
            <a:r>
              <a:rPr lang="en-GB" sz="2800" dirty="0">
                <a:solidFill>
                  <a:srgbClr val="C00000"/>
                </a:solidFill>
              </a:rPr>
              <a:t>torque wrench</a:t>
            </a:r>
            <a:r>
              <a:rPr lang="en-GB" sz="2800" dirty="0"/>
              <a:t>, a tool which can tighten and </a:t>
            </a:r>
            <a:r>
              <a:rPr lang="en-GB" sz="2800" dirty="0">
                <a:solidFill>
                  <a:srgbClr val="C00000"/>
                </a:solidFill>
              </a:rPr>
              <a:t>loosen</a:t>
            </a:r>
            <a:r>
              <a:rPr lang="en-GB" sz="2800" dirty="0"/>
              <a:t> bolts, and which indicates how much torque is applied. This helps to ensure that bolts are tightened enough, but not over-</a:t>
            </a:r>
            <a:r>
              <a:rPr lang="en-GB" sz="2800" dirty="0">
                <a:solidFill>
                  <a:srgbClr val="C00000"/>
                </a:solidFill>
              </a:rPr>
              <a:t>tightened</a:t>
            </a:r>
            <a:r>
              <a:rPr lang="en-GB" sz="2800" dirty="0"/>
              <a:t>. Torque wrenches are also useful for checking that </a:t>
            </a:r>
            <a:r>
              <a:rPr lang="en-GB" sz="2800" dirty="0">
                <a:solidFill>
                  <a:srgbClr val="C00000"/>
                </a:solidFill>
              </a:rPr>
              <a:t>bolted joints </a:t>
            </a:r>
            <a:r>
              <a:rPr lang="en-GB" sz="2800" dirty="0"/>
              <a:t>do not </a:t>
            </a:r>
            <a:r>
              <a:rPr lang="en-GB" sz="2800" dirty="0">
                <a:solidFill>
                  <a:srgbClr val="C00000"/>
                </a:solidFill>
              </a:rPr>
              <a:t>work loose </a:t>
            </a:r>
            <a:r>
              <a:rPr lang="en-GB" sz="2800" dirty="0"/>
              <a:t>- that is, that they do not become loose over time.</a:t>
            </a:r>
          </a:p>
          <a:p>
            <a:pPr marL="0" indent="0" algn="just">
              <a:buNone/>
            </a:pPr>
            <a:endParaRPr lang="en-GB" sz="2800" dirty="0"/>
          </a:p>
          <a:p>
            <a:pPr marL="0" indent="0" algn="just">
              <a:buNone/>
            </a:pPr>
            <a:r>
              <a:rPr lang="en-GB" sz="2800" dirty="0">
                <a:solidFill>
                  <a:srgbClr val="00B050"/>
                </a:solidFill>
              </a:rPr>
              <a:t>Note:</a:t>
            </a:r>
            <a:r>
              <a:rPr lang="en-GB" sz="2800" dirty="0"/>
              <a:t> </a:t>
            </a:r>
            <a:r>
              <a:rPr lang="en-GB" sz="2800" dirty="0">
                <a:solidFill>
                  <a:srgbClr val="FF0000"/>
                </a:solidFill>
              </a:rPr>
              <a:t>See Unit 31 for more on torque, tension, shear and other forces.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639652" y="554955"/>
            <a:ext cx="101013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kern="0" dirty="0">
                <a:solidFill>
                  <a:srgbClr val="660066"/>
                </a:solidFill>
                <a:ea typeface="+mj-ea"/>
              </a:rPr>
              <a:t>B. Preload in bolted joints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17395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 Washers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6595" y="1661375"/>
            <a:ext cx="7368763" cy="4587024"/>
          </a:xfrm>
        </p:spPr>
        <p:txBody>
          <a:bodyPr/>
          <a:lstStyle/>
          <a:p>
            <a:pPr marL="0" indent="0" algn="just">
              <a:buNone/>
            </a:pPr>
            <a:r>
              <a:rPr lang="en-GB" sz="2800" dirty="0">
                <a:solidFill>
                  <a:srgbClr val="C00000"/>
                </a:solidFill>
              </a:rPr>
              <a:t>Washers</a:t>
            </a:r>
            <a:r>
              <a:rPr lang="en-GB" sz="2800" dirty="0"/>
              <a:t> are metal discs which fit between the head of a bolt or a nut and the components being bolted together. Ordinary washers- called </a:t>
            </a:r>
            <a:r>
              <a:rPr lang="en-GB" sz="2800" dirty="0">
                <a:solidFill>
                  <a:srgbClr val="C00000"/>
                </a:solidFill>
              </a:rPr>
              <a:t>flat washers </a:t>
            </a:r>
            <a:r>
              <a:rPr lang="en-GB" sz="2800" dirty="0"/>
              <a:t>or </a:t>
            </a:r>
            <a:r>
              <a:rPr lang="en-GB" sz="2800" dirty="0">
                <a:solidFill>
                  <a:srgbClr val="C00000"/>
                </a:solidFill>
              </a:rPr>
              <a:t>plain washers</a:t>
            </a:r>
            <a:r>
              <a:rPr lang="en-GB" sz="2800" dirty="0"/>
              <a:t>- have a larger outside diameter than the bolt head or nut. Their wider area is intended to </a:t>
            </a:r>
            <a:r>
              <a:rPr lang="en-GB" sz="2800" dirty="0">
                <a:solidFill>
                  <a:srgbClr val="C00000"/>
                </a:solidFill>
              </a:rPr>
              <a:t>spread the load </a:t>
            </a:r>
            <a:r>
              <a:rPr lang="en-GB" sz="2800" dirty="0"/>
              <a:t>(distribute pressure) over the surface of the component as the bolt is tightened.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555" y="1448951"/>
            <a:ext cx="3274275" cy="432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66297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45" y="1624084"/>
            <a:ext cx="10525457" cy="4395716"/>
          </a:xfrm>
        </p:spPr>
        <p:txBody>
          <a:bodyPr/>
          <a:lstStyle/>
          <a:p>
            <a:pPr marL="0" indent="0" algn="just">
              <a:buNone/>
            </a:pPr>
            <a:r>
              <a:rPr lang="en-GB" sz="2800" dirty="0">
                <a:solidFill>
                  <a:srgbClr val="C00000"/>
                </a:solidFill>
              </a:rPr>
              <a:t>Spring washers </a:t>
            </a:r>
            <a:r>
              <a:rPr lang="en-GB" sz="2800" dirty="0"/>
              <a:t>are designed to be compressed, to allow the amount of preload to be adjusted as the bolt is tightened. In some situations, spring washers are used to allow a bolt to move slightly, in order to absorb shocks. Common types of spring washer are </a:t>
            </a:r>
            <a:r>
              <a:rPr lang="en-GB" sz="2800" dirty="0">
                <a:solidFill>
                  <a:srgbClr val="C00000"/>
                </a:solidFill>
              </a:rPr>
              <a:t>helical spring washers </a:t>
            </a:r>
            <a:r>
              <a:rPr lang="en-GB" sz="2800" dirty="0"/>
              <a:t>and </a:t>
            </a:r>
            <a:r>
              <a:rPr lang="en-GB" sz="2800" dirty="0">
                <a:solidFill>
                  <a:srgbClr val="C00000"/>
                </a:solidFill>
              </a:rPr>
              <a:t>conical </a:t>
            </a:r>
            <a:r>
              <a:rPr lang="en-US" sz="2800" dirty="0">
                <a:solidFill>
                  <a:srgbClr val="C00000"/>
                </a:solidFill>
              </a:rPr>
              <a:t>spring washers</a:t>
            </a:r>
            <a:r>
              <a:rPr lang="en-US" sz="2800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954717" y="687448"/>
            <a:ext cx="29931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kern="0" dirty="0">
                <a:solidFill>
                  <a:srgbClr val="660066"/>
                </a:solidFill>
                <a:ea typeface="+mj-ea"/>
              </a:rPr>
              <a:t>C. Washers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74879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1" y="1520575"/>
            <a:ext cx="10727140" cy="1009934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26.1 </a:t>
            </a:r>
            <a:r>
              <a:rPr lang="en-GB" sz="2800" dirty="0">
                <a:solidFill>
                  <a:srgbClr val="FF0000"/>
                </a:solidFill>
              </a:rPr>
              <a:t>Change one word in each of the sentences below to make them correct. Look at A opposite to help you.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940159" y="2556849"/>
            <a:ext cx="108311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200" dirty="0">
                <a:solidFill>
                  <a:srgbClr val="FF0000"/>
                </a:solidFill>
              </a:rPr>
              <a:t>1</a:t>
            </a:r>
            <a:r>
              <a:rPr lang="en-GB" sz="3200" dirty="0"/>
              <a:t> Wrenches are well-known examples of fasteners.</a:t>
            </a:r>
          </a:p>
          <a:p>
            <a:pPr algn="just"/>
            <a:r>
              <a:rPr lang="en-GB" sz="3200" dirty="0">
                <a:solidFill>
                  <a:srgbClr val="FF0000"/>
                </a:solidFill>
              </a:rPr>
              <a:t>2</a:t>
            </a:r>
            <a:r>
              <a:rPr lang="en-GB" sz="3200" dirty="0"/>
              <a:t> In most cases, nuts are screwed onto bolts by turning them anticlockwise.</a:t>
            </a:r>
          </a:p>
          <a:p>
            <a:pPr algn="just"/>
            <a:r>
              <a:rPr lang="en-GB" sz="3200" dirty="0">
                <a:solidFill>
                  <a:srgbClr val="FF0000"/>
                </a:solidFill>
              </a:rPr>
              <a:t>3</a:t>
            </a:r>
            <a:r>
              <a:rPr lang="en-GB" sz="3200" dirty="0"/>
              <a:t> The threaded part of a bolt is the head.</a:t>
            </a:r>
          </a:p>
          <a:p>
            <a:pPr algn="just"/>
            <a:r>
              <a:rPr lang="en-GB" sz="3200" dirty="0">
                <a:solidFill>
                  <a:srgbClr val="FF0000"/>
                </a:solidFill>
              </a:rPr>
              <a:t>4</a:t>
            </a:r>
            <a:r>
              <a:rPr lang="en-GB" sz="3200" dirty="0"/>
              <a:t> Threads are cut to form a hexagonal pattern.</a:t>
            </a:r>
          </a:p>
          <a:p>
            <a:pPr algn="just"/>
            <a:r>
              <a:rPr lang="en-GB" sz="3200" dirty="0">
                <a:solidFill>
                  <a:srgbClr val="FF0000"/>
                </a:solidFill>
              </a:rPr>
              <a:t>5</a:t>
            </a:r>
            <a:r>
              <a:rPr lang="en-GB" sz="3200" dirty="0"/>
              <a:t> Allen keys are designed to fit around the heads of bolts.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601" y="57575"/>
            <a:ext cx="7559401" cy="14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795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47802"/>
            <a:ext cx="10992512" cy="4678907"/>
          </a:xfrm>
        </p:spPr>
        <p:txBody>
          <a:bodyPr/>
          <a:lstStyle/>
          <a:p>
            <a:pPr marL="0" indent="0" algn="just">
              <a:buNone/>
            </a:pP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065" y="893588"/>
            <a:ext cx="7222435" cy="999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50" y="1892692"/>
            <a:ext cx="10437551" cy="49400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984" y="5735717"/>
            <a:ext cx="8702101" cy="709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7750" y="62593"/>
            <a:ext cx="11280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400" kern="0" dirty="0">
                <a:solidFill>
                  <a:srgbClr val="FF0000"/>
                </a:solidFill>
              </a:rPr>
              <a:t>26.2 </a:t>
            </a:r>
            <a:r>
              <a:rPr lang="en-GB" sz="2400" kern="0" dirty="0">
                <a:solidFill>
                  <a:srgbClr val="FF0000"/>
                </a:solidFill>
              </a:rPr>
              <a:t>Use the words in the box to complete the text about bolted joints, taken from a bolt supplier's website. Look at B opposite to help you.</a:t>
            </a:r>
            <a:r>
              <a:rPr lang="en-US" sz="2400" kern="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82573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75097"/>
            <a:ext cx="10937923" cy="1119116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26.3 </a:t>
            </a:r>
            <a:r>
              <a:rPr lang="en-GB" sz="2400" dirty="0">
                <a:solidFill>
                  <a:srgbClr val="FF0000"/>
                </a:solidFill>
              </a:rPr>
              <a:t>Decide whether the sentences below are true or false, and correct the false sentences. Look at C opposite to help you.</a:t>
            </a:r>
          </a:p>
          <a:p>
            <a:pPr marL="0" indent="0" algn="just"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1100445" y="2310602"/>
            <a:ext cx="1027611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GB" sz="2400" dirty="0">
                <a:solidFill>
                  <a:srgbClr val="535759"/>
                </a:solidFill>
                <a:latin typeface="Times New Roman" panose="02020603050405020304" pitchFamily="18" charset="0"/>
              </a:rPr>
              <a:t> </a:t>
            </a:r>
            <a:r>
              <a:rPr lang="en-GB" sz="2800" dirty="0">
                <a:solidFill>
                  <a:srgbClr val="535759"/>
                </a:solidFill>
                <a:latin typeface="Times New Roman" panose="02020603050405020304" pitchFamily="18" charset="0"/>
              </a:rPr>
              <a:t>The purpose of all washers is to spread the load from the bolt across the surfaces of the </a:t>
            </a:r>
            <a:r>
              <a:rPr lang="en-US" sz="2800" dirty="0">
                <a:solidFill>
                  <a:srgbClr val="535759"/>
                </a:solidFill>
                <a:latin typeface="Times New Roman" panose="02020603050405020304" pitchFamily="18" charset="0"/>
              </a:rPr>
              <a:t>components being bolted together.</a:t>
            </a:r>
          </a:p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GB" sz="2400" dirty="0">
                <a:solidFill>
                  <a:srgbClr val="535759"/>
                </a:solidFill>
                <a:latin typeface="Times New Roman" panose="02020603050405020304" pitchFamily="18" charset="0"/>
              </a:rPr>
              <a:t> </a:t>
            </a:r>
            <a:r>
              <a:rPr lang="en-GB" sz="2800" dirty="0">
                <a:solidFill>
                  <a:srgbClr val="535759"/>
                </a:solidFill>
                <a:latin typeface="Times New Roman" panose="02020603050405020304" pitchFamily="18" charset="0"/>
              </a:rPr>
              <a:t>Plain washers are flat.</a:t>
            </a:r>
          </a:p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en-GB" sz="2400" dirty="0">
                <a:solidFill>
                  <a:srgbClr val="535759"/>
                </a:solidFill>
                <a:latin typeface="Times New Roman" panose="02020603050405020304" pitchFamily="18" charset="0"/>
              </a:rPr>
              <a:t> </a:t>
            </a:r>
            <a:r>
              <a:rPr lang="en-GB" sz="2800" dirty="0">
                <a:solidFill>
                  <a:srgbClr val="535759"/>
                </a:solidFill>
                <a:latin typeface="Times New Roman" panose="02020603050405020304" pitchFamily="18" charset="0"/>
              </a:rPr>
              <a:t>Spring washers change shape as a bolt is tightened</a:t>
            </a:r>
            <a:r>
              <a:rPr lang="en-GB" sz="2800" dirty="0">
                <a:solidFill>
                  <a:srgbClr val="3E3F3B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en-GB" sz="2400" dirty="0">
                <a:solidFill>
                  <a:srgbClr val="535759"/>
                </a:solidFill>
                <a:latin typeface="Times New Roman" panose="02020603050405020304" pitchFamily="18" charset="0"/>
              </a:rPr>
              <a:t> </a:t>
            </a:r>
            <a:r>
              <a:rPr lang="en-GB" sz="2800" dirty="0">
                <a:solidFill>
                  <a:srgbClr val="535759"/>
                </a:solidFill>
                <a:latin typeface="Times New Roman" panose="02020603050405020304" pitchFamily="18" charset="0"/>
              </a:rPr>
              <a:t>Spring washers ensure that, no matter how much a bolt is tightened, the amount of preload </a:t>
            </a:r>
            <a:r>
              <a:rPr lang="en-US" sz="2800" dirty="0">
                <a:solidFill>
                  <a:srgbClr val="535759"/>
                </a:solidFill>
                <a:latin typeface="Times New Roman" panose="02020603050405020304" pitchFamily="18" charset="0"/>
              </a:rPr>
              <a:t>remains the same.</a:t>
            </a:r>
          </a:p>
          <a:p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r>
              <a:rPr lang="en-GB" sz="2800" dirty="0">
                <a:solidFill>
                  <a:srgbClr val="535759"/>
                </a:solidFill>
                <a:latin typeface="Times New Roman" panose="02020603050405020304" pitchFamily="18" charset="0"/>
              </a:rPr>
              <a:t> In sit</a:t>
            </a:r>
            <a:r>
              <a:rPr lang="en-GB" sz="2800" dirty="0">
                <a:solidFill>
                  <a:srgbClr val="3E3F3B"/>
                </a:solidFill>
                <a:latin typeface="Times New Roman" panose="02020603050405020304" pitchFamily="18" charset="0"/>
              </a:rPr>
              <a:t>u</a:t>
            </a:r>
            <a:r>
              <a:rPr lang="en-GB" sz="2800" dirty="0">
                <a:solidFill>
                  <a:srgbClr val="535759"/>
                </a:solidFill>
                <a:latin typeface="Times New Roman" panose="02020603050405020304" pitchFamily="18" charset="0"/>
              </a:rPr>
              <a:t>ations where components are subjec</a:t>
            </a:r>
            <a:r>
              <a:rPr lang="en-GB" sz="2800" dirty="0">
                <a:solidFill>
                  <a:srgbClr val="3E3F3B"/>
                </a:solidFill>
                <a:latin typeface="Times New Roman" panose="02020603050405020304" pitchFamily="18" charset="0"/>
              </a:rPr>
              <a:t>t</a:t>
            </a:r>
            <a:r>
              <a:rPr lang="en-GB" sz="2800" dirty="0">
                <a:solidFill>
                  <a:srgbClr val="535759"/>
                </a:solidFill>
                <a:latin typeface="Times New Roman" panose="02020603050405020304" pitchFamily="18" charset="0"/>
              </a:rPr>
              <a:t>ed to shocks, spring washers ensure that no movement occurs between the bolt and the component</a:t>
            </a:r>
            <a:r>
              <a:rPr lang="en-GB" sz="2800" dirty="0">
                <a:solidFill>
                  <a:srgbClr val="3E3F3B"/>
                </a:solidFill>
                <a:latin typeface="Times New Roman" panose="02020603050405020304" pitchFamily="18" charset="0"/>
              </a:rPr>
              <a:t>.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146" y="66642"/>
            <a:ext cx="8174701" cy="15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799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463115" y="2020330"/>
            <a:ext cx="7265773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Unit 26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A9F56-C455-4365-B1CA-78E375E9F2C4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0432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b775c43d5ebbba73d4e9387219e75772582dd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ueprint 2">
    <a:dk1>
      <a:srgbClr val="40458C"/>
    </a:dk1>
    <a:lt1>
      <a:srgbClr val="FFFFFF"/>
    </a:lt1>
    <a:dk2>
      <a:srgbClr val="660066"/>
    </a:dk2>
    <a:lt2>
      <a:srgbClr val="B7C1EB"/>
    </a:lt2>
    <a:accent1>
      <a:srgbClr val="ECD882"/>
    </a:accent1>
    <a:accent2>
      <a:srgbClr val="B2B2B2"/>
    </a:accent2>
    <a:accent3>
      <a:srgbClr val="FFFFFF"/>
    </a:accent3>
    <a:accent4>
      <a:srgbClr val="353A77"/>
    </a:accent4>
    <a:accent5>
      <a:srgbClr val="F4E9C1"/>
    </a:accent5>
    <a:accent6>
      <a:srgbClr val="A1A1A1"/>
    </a:accent6>
    <a:hlink>
      <a:srgbClr val="6F89F7"/>
    </a:hlink>
    <a:folHlink>
      <a:srgbClr val="CFDBF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826</Words>
  <Application>Microsoft Office PowerPoint</Application>
  <PresentationFormat>Widescreen</PresentationFormat>
  <Paragraphs>64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Light</vt:lpstr>
      <vt:lpstr>Franklin Gothic Book</vt:lpstr>
      <vt:lpstr>Perpetua</vt:lpstr>
      <vt:lpstr>Tahoma</vt:lpstr>
      <vt:lpstr>Times New Roman</vt:lpstr>
      <vt:lpstr>Verdana</vt:lpstr>
      <vt:lpstr>Wingdings</vt:lpstr>
      <vt:lpstr>Office Theme</vt:lpstr>
      <vt:lpstr>Diseño predeterminado</vt:lpstr>
      <vt:lpstr>2_Blueprint</vt:lpstr>
      <vt:lpstr>Unit 26: Mechanical fasteners 1 Prof. Fady El-Nahal Technical English Islamic University of Gaza 2020-2021 </vt:lpstr>
      <vt:lpstr>Vocabulary  </vt:lpstr>
      <vt:lpstr>Outline</vt:lpstr>
      <vt:lpstr>A. Bolts</vt:lpstr>
      <vt:lpstr>PowerPoint Presentation</vt:lpstr>
      <vt:lpstr>PowerPoint Presentation</vt:lpstr>
      <vt:lpstr>B. Preload in bolted joints</vt:lpstr>
      <vt:lpstr>PowerPoint Presentation</vt:lpstr>
      <vt:lpstr>C. Washers</vt:lpstr>
      <vt:lpstr>PowerPoint Presentation</vt:lpstr>
      <vt:lpstr>Exercises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Design Solutions Dr. Basil Hamed Technical English Islamic University of Gaza February, 2017</dc:title>
  <dc:creator>Basil Hamed</dc:creator>
  <cp:lastModifiedBy>Fady El-Nahal</cp:lastModifiedBy>
  <cp:revision>86</cp:revision>
  <dcterms:created xsi:type="dcterms:W3CDTF">2017-02-05T18:56:03Z</dcterms:created>
  <dcterms:modified xsi:type="dcterms:W3CDTF">2020-02-04T18:03:26Z</dcterms:modified>
</cp:coreProperties>
</file>