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  <p:sldMasterId id="2147483684" r:id="rId2"/>
    <p:sldMasterId id="2147483700" r:id="rId3"/>
  </p:sldMasterIdLst>
  <p:notesMasterIdLst>
    <p:notesMasterId r:id="rId18"/>
  </p:notesMasterIdLst>
  <p:sldIdLst>
    <p:sldId id="280" r:id="rId4"/>
    <p:sldId id="284" r:id="rId5"/>
    <p:sldId id="281" r:id="rId6"/>
    <p:sldId id="257" r:id="rId7"/>
    <p:sldId id="275" r:id="rId8"/>
    <p:sldId id="259" r:id="rId9"/>
    <p:sldId id="279" r:id="rId10"/>
    <p:sldId id="276" r:id="rId11"/>
    <p:sldId id="270" r:id="rId12"/>
    <p:sldId id="273" r:id="rId13"/>
    <p:sldId id="272" r:id="rId14"/>
    <p:sldId id="274" r:id="rId15"/>
    <p:sldId id="282" r:id="rId16"/>
    <p:sldId id="283" r:id="rId17"/>
  </p:sldIdLst>
  <p:sldSz cx="9144000" cy="6858000" type="screen4x3"/>
  <p:notesSz cx="6858000" cy="9144000"/>
  <p:custDataLst>
    <p:tags r:id="rId19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FF99CC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1E0CF41-A926-40FB-B39B-3BC3B36F9AFB}" type="datetimeFigureOut">
              <a:rPr lang="ar-SA" smtClean="0"/>
              <a:t>10/06/1441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5C0BEB4-8BE3-47FD-B065-9D25D9A3D3B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99964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0BEB4-8BE3-47FD-B065-9D25D9A3D3B4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68407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81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84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92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494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8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624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46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614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116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748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803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665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798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857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922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62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07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08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114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2697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383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8911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55215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5468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6"/>
            <a:ext cx="57912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2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879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6"/>
            <a:ext cx="57912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3752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82258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0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8E8648F3-BB58-4903-A6E5-1E66EF19E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0990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2BA1053E-1BD0-4FAD-B982-4DBDE12FB8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946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6627EED2-7BBC-4ABC-BD78-68E86C15BD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6314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54B48D51-2C51-41B0-8728-4E6A3DA5AD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12146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82CA1026-8B34-48C0-B3A5-A2C432981A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794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ED764DAA-0760-407A-AAE3-93A95D01E2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9790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16DC7D1F-869D-4C0E-946C-12A5AF2DCD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38055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E079D89F-08A6-45B5-BC7E-A351253F1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337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891ED614-2E60-4779-8393-776250CCA8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417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B4A86DFE-7465-440F-93FD-A2F4243BC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45821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fld id="{A0094ACB-9FE2-40DD-90D0-2581E2756F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51917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fld id="{10C3F982-A15A-4727-898C-E437DCE7B9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410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Jawdat Abu Taha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fld id="{80DE4222-8A72-49B0-AF8B-ECDA0C3829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38146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5"/>
            <a:ext cx="57912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1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5153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5"/>
            <a:ext cx="57912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03751" y="1524000"/>
            <a:ext cx="4070350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176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Jawdat Abu Taha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3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Jawdat Abu Taha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593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charset="0"/>
                    <a:cs typeface="Arial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rt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charset="0"/>
                <a:cs typeface="Arial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Jawdat Abu Taha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rtl="0" fontAlgn="base">
              <a:spcBef>
                <a:spcPct val="0"/>
              </a:spcBef>
              <a:spcAft>
                <a:spcPct val="0"/>
              </a:spcAft>
            </a:pPr>
            <a:fld id="{DB678812-3E0A-480B-948C-959CE0E1BA01}" type="slidenum">
              <a:rPr lang="en-US" altLang="en-US" smtClean="0"/>
              <a:pPr rtl="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85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3491880" y="1556792"/>
            <a:ext cx="5040559" cy="2366584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17: </a:t>
            </a: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</a:rPr>
              <a:t>Wood</a:t>
            </a:r>
            <a:b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</a:t>
            </a:r>
            <a:r>
              <a:rPr lang="en-US" sz="2400" b="1" kern="1200">
                <a:solidFill>
                  <a:srgbClr val="C00000"/>
                </a:solidFill>
                <a:latin typeface="Perpetua"/>
              </a:rPr>
              <a:t>Fady El-Nahal</a:t>
            </a:r>
            <a: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7030A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48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03648" y="1628800"/>
            <a:ext cx="5616624" cy="41426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Timber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خشب البناء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Deciduous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المتساقطة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Coniferous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صنوبري الثمر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lumber 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خشب مقطوع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, 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خشب منشور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a sawmill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منشرة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	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sawn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منشور</a:t>
            </a:r>
            <a:r>
              <a:rPr lang="en-US" sz="2800" b="1" dirty="0">
                <a:solidFill>
                  <a:srgbClr val="6E7AA0"/>
                </a:solidFill>
                <a:latin typeface="Arial"/>
              </a:rPr>
              <a:t>   	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Glue			</a:t>
            </a:r>
            <a:r>
              <a:rPr lang="ar-SA" sz="2800" b="1" dirty="0">
                <a:solidFill>
                  <a:srgbClr val="6E7AA0"/>
                </a:solidFill>
                <a:latin typeface="Arial"/>
              </a:rPr>
              <a:t>صمغ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6E7AA0"/>
                </a:solidFill>
                <a:latin typeface="Arial"/>
              </a:rPr>
              <a:t>Laminated		</a:t>
            </a:r>
            <a:r>
              <a:rPr lang="ar-SA" sz="2800" b="1">
                <a:solidFill>
                  <a:srgbClr val="6E7AA0"/>
                </a:solidFill>
                <a:latin typeface="Arial"/>
              </a:rPr>
              <a:t>مصفح</a:t>
            </a:r>
            <a:endParaRPr lang="en-US" sz="2800" b="1" dirty="0">
              <a:solidFill>
                <a:srgbClr val="6E7AA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165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75567" y="404813"/>
            <a:ext cx="699087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chemeClr val="tx1"/>
                </a:solidFill>
              </a:rPr>
              <a:t>Outline</a:t>
            </a:r>
            <a:endParaRPr lang="es-ES" altLang="en-US" dirty="0">
              <a:solidFill>
                <a:schemeClr val="tx1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839693" y="1977796"/>
            <a:ext cx="7260699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6F7BA2"/>
                </a:solidFill>
                <a:latin typeface="Times New Roman" panose="02020603050405020304" pitchFamily="18" charset="0"/>
              </a:rPr>
              <a:t>Categories of wood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dirty="0">
                <a:solidFill>
                  <a:srgbClr val="5C688E"/>
                </a:solidFill>
                <a:latin typeface="Times New Roman" panose="02020603050405020304" pitchFamily="18" charset="0"/>
              </a:rPr>
              <a:t>Solid structural timber</a:t>
            </a:r>
          </a:p>
          <a:p>
            <a:pPr marL="514350" lvl="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3600" kern="1200" dirty="0">
                <a:solidFill>
                  <a:srgbClr val="5C688E"/>
                </a:solidFill>
                <a:latin typeface="Times New Roman" panose="02020603050405020304" pitchFamily="18" charset="0"/>
              </a:rPr>
              <a:t>Engineered wood</a:t>
            </a:r>
            <a:endParaRPr lang="en-US" sz="3600" kern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809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000" b="1" dirty="0">
                <a:solidFill>
                  <a:srgbClr val="C00000"/>
                </a:solidFill>
              </a:rPr>
              <a:t>A. Categories of wood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83568" y="1447800"/>
            <a:ext cx="8136904" cy="5221560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dirty="0"/>
              <a:t>The two main categories of wood are:</a:t>
            </a:r>
          </a:p>
          <a:p>
            <a:pPr algn="just" rtl="0"/>
            <a:r>
              <a:rPr lang="en-US" sz="2800" b="1" dirty="0">
                <a:solidFill>
                  <a:srgbClr val="FF0000"/>
                </a:solidFill>
              </a:rPr>
              <a:t>hardwood</a:t>
            </a:r>
            <a:r>
              <a:rPr lang="en-US" sz="2800" dirty="0"/>
              <a:t> - usually from deciduous trees, which lose their leaves in autumn, although some hardwood (for example, tropical hardwood) comes from other types of tree</a:t>
            </a:r>
          </a:p>
          <a:p>
            <a:pPr algn="just" rtl="0"/>
            <a:r>
              <a:rPr lang="en-US" sz="2800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softwood</a:t>
            </a:r>
            <a:r>
              <a:rPr lang="en-US" sz="2800" dirty="0"/>
              <a:t> - from coniferous trees, which remain green throughout the year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4</a:t>
            </a:fld>
            <a:endParaRPr lang="ar-S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745918"/>
            <a:ext cx="3990975" cy="1851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086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611560" y="1484784"/>
            <a:ext cx="8352928" cy="511256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/>
              <a:t>In engineering, wood can be categorized as: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solid wood </a:t>
            </a:r>
            <a:r>
              <a:rPr lang="en-US" sz="2400" dirty="0"/>
              <a:t>- softwood or hardwood that has been sawn into specific shapes and sizes, but whose natural structure, consisting of </a:t>
            </a:r>
            <a:r>
              <a:rPr lang="en-US" sz="2400" b="1" dirty="0">
                <a:solidFill>
                  <a:srgbClr val="FF0000"/>
                </a:solidFill>
              </a:rPr>
              <a:t>grain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rgbClr val="FF0000"/>
                </a:solidFill>
              </a:rPr>
              <a:t>knots</a:t>
            </a:r>
            <a:r>
              <a:rPr lang="en-US" sz="2400" dirty="0"/>
              <a:t>, remains intact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b="1" dirty="0">
                <a:solidFill>
                  <a:srgbClr val="FF0000"/>
                </a:solidFill>
              </a:rPr>
              <a:t>engineered wood</a:t>
            </a:r>
            <a:r>
              <a:rPr lang="en-US" sz="2400" dirty="0">
                <a:solidFill>
                  <a:srgbClr val="FF0000"/>
                </a:solidFill>
              </a:rPr>
              <a:t>- </a:t>
            </a:r>
            <a:r>
              <a:rPr lang="en-US" sz="2400" dirty="0"/>
              <a:t>made by </a:t>
            </a:r>
            <a:r>
              <a:rPr lang="en-US" sz="2400" b="1" dirty="0">
                <a:solidFill>
                  <a:srgbClr val="FF0000"/>
                </a:solidFill>
              </a:rPr>
              <a:t>bonding</a:t>
            </a:r>
            <a:r>
              <a:rPr lang="en-US" sz="2400" dirty="0"/>
              <a:t> (sticking together) layers of solid softwood or hardwood, or by mixing quantities of wood particles and bonding them with resin.</a:t>
            </a:r>
          </a:p>
          <a:p>
            <a:pPr marL="0" indent="0" algn="just">
              <a:buNone/>
            </a:pPr>
            <a:r>
              <a:rPr lang="en-US" sz="2400" b="1" dirty="0"/>
              <a:t>Notes: </a:t>
            </a:r>
            <a:r>
              <a:rPr lang="en-US" sz="2400" dirty="0"/>
              <a:t>In industry, wood is often referred to as </a:t>
            </a:r>
            <a:r>
              <a:rPr lang="en-US" sz="2400" b="1" dirty="0">
                <a:solidFill>
                  <a:srgbClr val="FF0000"/>
                </a:solidFill>
              </a:rPr>
              <a:t>timber</a:t>
            </a:r>
            <a:r>
              <a:rPr lang="en-US" sz="2400" dirty="0"/>
              <a:t> (</a:t>
            </a:r>
            <a:r>
              <a:rPr lang="en-US" sz="2400" dirty="0" err="1"/>
              <a:t>BrE</a:t>
            </a:r>
            <a:r>
              <a:rPr lang="en-US" sz="2400" dirty="0"/>
              <a:t>) or </a:t>
            </a:r>
            <a:r>
              <a:rPr lang="en-US" sz="2400" b="1" dirty="0">
                <a:solidFill>
                  <a:srgbClr val="FF0000"/>
                </a:solidFill>
              </a:rPr>
              <a:t>lumber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(</a:t>
            </a:r>
            <a:r>
              <a:rPr lang="en-US" sz="2400" dirty="0" err="1"/>
              <a:t>AmE</a:t>
            </a:r>
            <a:r>
              <a:rPr lang="en-US" sz="2400" dirty="0"/>
              <a:t>).</a:t>
            </a:r>
          </a:p>
          <a:p>
            <a:pPr marL="0" indent="0" algn="just">
              <a:buNone/>
            </a:pPr>
            <a:r>
              <a:rPr lang="en-US" sz="2400" dirty="0"/>
              <a:t>In American English, timber generally means wood that is still growing in trees.</a:t>
            </a:r>
          </a:p>
          <a:p>
            <a:pPr marL="0" indent="0" algn="just">
              <a:buNone/>
            </a:pPr>
            <a:r>
              <a:rPr lang="en-US" sz="2400" b="1" dirty="0">
                <a:solidFill>
                  <a:srgbClr val="FF0000"/>
                </a:solidFill>
              </a:rPr>
              <a:t>Knot</a:t>
            </a:r>
            <a:r>
              <a:rPr lang="en-US" sz="2400" dirty="0"/>
              <a:t> is pronounced /not/ (the k is silent).</a:t>
            </a: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5</a:t>
            </a:fld>
            <a:endParaRPr lang="ar-SA"/>
          </a:p>
        </p:txBody>
      </p:sp>
      <p:sp>
        <p:nvSpPr>
          <p:cNvPr id="2" name="Rectangle 1"/>
          <p:cNvSpPr/>
          <p:nvPr/>
        </p:nvSpPr>
        <p:spPr>
          <a:xfrm>
            <a:off x="611560" y="332656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b="1" kern="0" dirty="0">
                <a:solidFill>
                  <a:srgbClr val="C00000"/>
                </a:solidFill>
                <a:ea typeface="+mj-ea"/>
              </a:rPr>
              <a:t>A. Categories of wood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7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60432" cy="864096"/>
          </a:xfrm>
        </p:spPr>
        <p:txBody>
          <a:bodyPr/>
          <a:lstStyle/>
          <a:p>
            <a:pPr rtl="0"/>
            <a:r>
              <a:rPr lang="en-US" sz="4000" b="1" dirty="0">
                <a:solidFill>
                  <a:srgbClr val="C00000"/>
                </a:solidFill>
              </a:rPr>
              <a:t>B. Solid structural timber</a:t>
            </a:r>
            <a:endParaRPr lang="ar-SA" sz="4000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683568" y="1556792"/>
            <a:ext cx="8136904" cy="4824536"/>
          </a:xfrm>
        </p:spPr>
        <p:txBody>
          <a:bodyPr>
            <a:noAutofit/>
          </a:bodyPr>
          <a:lstStyle/>
          <a:p>
            <a:pPr marL="0" indent="0" algn="just" rtl="0">
              <a:buNone/>
            </a:pPr>
            <a:r>
              <a:rPr lang="en-US" sz="2400" b="1" dirty="0"/>
              <a:t>The text below is from a technical handbook about </a:t>
            </a:r>
            <a:r>
              <a:rPr lang="en-US" sz="2400" b="1" dirty="0">
                <a:solidFill>
                  <a:srgbClr val="FF0000"/>
                </a:solidFill>
              </a:rPr>
              <a:t>structural timber</a:t>
            </a:r>
            <a:r>
              <a:rPr lang="en-US" sz="2400" b="1" dirty="0"/>
              <a:t>- wood intended to support loads in a structure.</a:t>
            </a:r>
          </a:p>
          <a:p>
            <a:pPr marL="0" indent="0" algn="just" rtl="0">
              <a:buNone/>
            </a:pPr>
            <a:r>
              <a:rPr lang="en-US" sz="2400" dirty="0"/>
              <a:t>Generally, timber is cut to the required </a:t>
            </a:r>
            <a:r>
              <a:rPr lang="en-US" sz="2400" dirty="0">
                <a:solidFill>
                  <a:srgbClr val="FF0000"/>
                </a:solidFill>
              </a:rPr>
              <a:t>section</a:t>
            </a:r>
            <a:r>
              <a:rPr lang="en-US" sz="2400" dirty="0"/>
              <a:t>- the width and depth that determine its cross section -at </a:t>
            </a:r>
            <a:r>
              <a:rPr lang="en-US" sz="2400" dirty="0">
                <a:solidFill>
                  <a:srgbClr val="FF0000"/>
                </a:solidFill>
              </a:rPr>
              <a:t>a sawmill</a:t>
            </a:r>
            <a:r>
              <a:rPr lang="en-US" sz="2400" dirty="0"/>
              <a:t>, where a range of section sizes are produced. Timber from sawmills is generally supplied in </a:t>
            </a:r>
            <a:r>
              <a:rPr lang="en-US" sz="2400" dirty="0">
                <a:solidFill>
                  <a:srgbClr val="FF0000"/>
                </a:solidFill>
              </a:rPr>
              <a:t>rough-sawn</a:t>
            </a:r>
            <a:r>
              <a:rPr lang="en-US" sz="2400" dirty="0"/>
              <a:t> sections. This refers to the surface texture produced by </a:t>
            </a:r>
            <a:r>
              <a:rPr lang="en-US" sz="2400" dirty="0">
                <a:solidFill>
                  <a:srgbClr val="FF0000"/>
                </a:solidFill>
              </a:rPr>
              <a:t>sawing</a:t>
            </a:r>
            <a:r>
              <a:rPr lang="en-US" sz="2400" dirty="0"/>
              <a:t> timber with </a:t>
            </a:r>
            <a:r>
              <a:rPr lang="en-US" sz="2400" dirty="0">
                <a:solidFill>
                  <a:srgbClr val="FF0000"/>
                </a:solidFill>
              </a:rPr>
              <a:t>a circular saw</a:t>
            </a:r>
            <a:r>
              <a:rPr lang="en-US" sz="2400" dirty="0"/>
              <a:t>. If the timber needs to have a smooth finish - for example, because it will be visible in the structure- it can subsequently be </a:t>
            </a:r>
            <a:r>
              <a:rPr lang="en-US" sz="2400" dirty="0">
                <a:solidFill>
                  <a:srgbClr val="FF0000"/>
                </a:solidFill>
              </a:rPr>
              <a:t>planed</a:t>
            </a:r>
            <a:r>
              <a:rPr lang="en-US" sz="2400" dirty="0"/>
              <a:t> to smooth its surface. </a:t>
            </a:r>
            <a:endParaRPr lang="ar-SA" sz="2400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6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159492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3568" y="1556792"/>
            <a:ext cx="8003232" cy="446300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3000" dirty="0"/>
              <a:t>Because the strength of wood varies, structural timber must be </a:t>
            </a:r>
            <a:r>
              <a:rPr lang="en-US" sz="3000" dirty="0">
                <a:solidFill>
                  <a:srgbClr val="FF0000"/>
                </a:solidFill>
              </a:rPr>
              <a:t>stress-graded.</a:t>
            </a:r>
            <a:r>
              <a:rPr lang="en-US" sz="3000" dirty="0"/>
              <a:t> This means its strength is tested in order to give it a </a:t>
            </a:r>
            <a:r>
              <a:rPr lang="en-US" sz="3000" dirty="0">
                <a:solidFill>
                  <a:srgbClr val="FF0000"/>
                </a:solidFill>
              </a:rPr>
              <a:t>stress grade- </a:t>
            </a:r>
            <a:r>
              <a:rPr lang="en-US" sz="3000" dirty="0"/>
              <a:t>a standard strength value which an engineer can use for design calculations. Timber can be </a:t>
            </a:r>
            <a:r>
              <a:rPr lang="en-US" sz="3000" dirty="0">
                <a:solidFill>
                  <a:srgbClr val="FF0000"/>
                </a:solidFill>
              </a:rPr>
              <a:t>mechanically stress-graded</a:t>
            </a:r>
            <a:r>
              <a:rPr lang="en-US" sz="3000" dirty="0"/>
              <a:t>, where its strength is checked by machine. It can also be </a:t>
            </a:r>
            <a:r>
              <a:rPr lang="en-US" sz="3000" dirty="0">
                <a:solidFill>
                  <a:srgbClr val="FF0000"/>
                </a:solidFill>
              </a:rPr>
              <a:t>visually stress-graded</a:t>
            </a:r>
            <a:r>
              <a:rPr lang="en-US" sz="3000" dirty="0"/>
              <a:t>, where the wood is examined by an inspector who looks for potential weaknesses- in particular, the position of knots.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pPr/>
              <a:t>7</a:t>
            </a:fld>
            <a:endParaRPr lang="ar-SA"/>
          </a:p>
        </p:txBody>
      </p:sp>
      <p:sp>
        <p:nvSpPr>
          <p:cNvPr id="2" name="Rectangle 1"/>
          <p:cNvSpPr/>
          <p:nvPr/>
        </p:nvSpPr>
        <p:spPr>
          <a:xfrm>
            <a:off x="611560" y="476672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b="1" kern="0" dirty="0">
                <a:solidFill>
                  <a:srgbClr val="C00000"/>
                </a:solidFill>
                <a:ea typeface="+mj-ea"/>
              </a:rPr>
              <a:t>B. Solid structural timber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908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عنوان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en-US" sz="4000" dirty="0">
                <a:solidFill>
                  <a:srgbClr val="C00000"/>
                </a:solidFill>
              </a:rPr>
              <a:t>C. Engineered wood</a:t>
            </a:r>
            <a:endParaRPr lang="ar-SA" sz="4000" dirty="0">
              <a:solidFill>
                <a:srgbClr val="C00000"/>
              </a:solidFill>
            </a:endParaRPr>
          </a:p>
        </p:txBody>
      </p:sp>
      <p:sp>
        <p:nvSpPr>
          <p:cNvPr id="7" name="عنصر نائب للمحتوى 6"/>
          <p:cNvSpPr>
            <a:spLocks noGrp="1"/>
          </p:cNvSpPr>
          <p:nvPr>
            <p:ph sz="half" idx="1"/>
          </p:nvPr>
        </p:nvSpPr>
        <p:spPr>
          <a:xfrm>
            <a:off x="539554" y="1556792"/>
            <a:ext cx="8280920" cy="5301208"/>
          </a:xfrm>
        </p:spPr>
        <p:txBody>
          <a:bodyPr>
            <a:noAutofit/>
          </a:bodyPr>
          <a:lstStyle/>
          <a:p>
            <a:pPr marL="0" indent="0" algn="just" rtl="0">
              <a:buNone/>
            </a:pPr>
            <a:r>
              <a:rPr lang="en-US" sz="2400" dirty="0"/>
              <a:t>Engineered wood covers a range of softwood and hardwood materials. It includes:</a:t>
            </a:r>
          </a:p>
          <a:p>
            <a:pPr algn="just" rtl="0">
              <a:buFont typeface="Arial" pitchFamily="34" charset="0"/>
              <a:buChar char="•"/>
            </a:pPr>
            <a:r>
              <a:rPr lang="en-US" sz="2300" dirty="0"/>
              <a:t>cheap, low-strength </a:t>
            </a:r>
            <a:r>
              <a:rPr lang="en-US" sz="2300" b="1" dirty="0">
                <a:solidFill>
                  <a:srgbClr val="FF0000"/>
                </a:solidFill>
              </a:rPr>
              <a:t>boards</a:t>
            </a:r>
            <a:r>
              <a:rPr lang="en-US" sz="2300" dirty="0"/>
              <a:t>, such as </a:t>
            </a:r>
            <a:r>
              <a:rPr lang="en-US" sz="2300" b="1" dirty="0">
                <a:solidFill>
                  <a:srgbClr val="FF0000"/>
                </a:solidFill>
              </a:rPr>
              <a:t>particle board </a:t>
            </a:r>
            <a:r>
              <a:rPr lang="en-US" sz="2300" dirty="0"/>
              <a:t>(often called chipboard) and </a:t>
            </a:r>
            <a:r>
              <a:rPr lang="en-US" sz="2300" b="1" dirty="0">
                <a:solidFill>
                  <a:srgbClr val="FF0000"/>
                </a:solidFill>
              </a:rPr>
              <a:t>medium density </a:t>
            </a:r>
            <a:r>
              <a:rPr lang="en-US" sz="2300" b="1" dirty="0" err="1">
                <a:solidFill>
                  <a:srgbClr val="FF0000"/>
                </a:solidFill>
              </a:rPr>
              <a:t>fibre</a:t>
            </a:r>
            <a:r>
              <a:rPr lang="en-US" sz="2300" b="1" dirty="0">
                <a:solidFill>
                  <a:srgbClr val="FF0000"/>
                </a:solidFill>
              </a:rPr>
              <a:t> board (MDF)</a:t>
            </a:r>
          </a:p>
          <a:p>
            <a:pPr algn="just" rtl="0">
              <a:buFont typeface="Arial" pitchFamily="34" charset="0"/>
              <a:buChar char="•"/>
            </a:pPr>
            <a:r>
              <a:rPr lang="en-US" sz="2300" dirty="0"/>
              <a:t>stronger boards suitable for structural use - </a:t>
            </a:r>
            <a:r>
              <a:rPr lang="en-US" sz="2300" dirty="0">
                <a:solidFill>
                  <a:srgbClr val="FF0000"/>
                </a:solidFill>
              </a:rPr>
              <a:t>primarily </a:t>
            </a:r>
            <a:r>
              <a:rPr lang="en-US" sz="2300" b="1" dirty="0">
                <a:solidFill>
                  <a:srgbClr val="FF0000"/>
                </a:solidFill>
              </a:rPr>
              <a:t>orientated strand board (OSB)</a:t>
            </a:r>
            <a:r>
              <a:rPr lang="en-US" sz="2300" dirty="0"/>
              <a:t>, which is made from strands of wood bonded with resin, and </a:t>
            </a:r>
            <a:r>
              <a:rPr lang="en-US" sz="2300" b="1" dirty="0">
                <a:solidFill>
                  <a:srgbClr val="FF0000"/>
                </a:solidFill>
              </a:rPr>
              <a:t>plywood</a:t>
            </a:r>
            <a:r>
              <a:rPr lang="en-US" sz="2300" dirty="0"/>
              <a:t>, which consists of several </a:t>
            </a:r>
            <a:r>
              <a:rPr lang="en-US" sz="2300" b="1" dirty="0">
                <a:solidFill>
                  <a:srgbClr val="FF0000"/>
                </a:solidFill>
              </a:rPr>
              <a:t>plies (layers) </a:t>
            </a:r>
            <a:r>
              <a:rPr lang="en-US" sz="2300" dirty="0"/>
              <a:t>of solid wood, bonded so that the grain of each ply </a:t>
            </a:r>
            <a:r>
              <a:rPr lang="en-US" sz="2300" b="1" dirty="0">
                <a:solidFill>
                  <a:srgbClr val="FF0000"/>
                </a:solidFill>
              </a:rPr>
              <a:t>runs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/>
              <a:t>at 90 degrees to that of the adjacent plies, to provide increased strength</a:t>
            </a:r>
          </a:p>
          <a:p>
            <a:pPr algn="just" rtl="0">
              <a:buFont typeface="Arial" pitchFamily="34" charset="0"/>
              <a:buChar char="•"/>
            </a:pPr>
            <a:r>
              <a:rPr lang="en-US" sz="2300" b="1" dirty="0">
                <a:solidFill>
                  <a:srgbClr val="FF0000"/>
                </a:solidFill>
              </a:rPr>
              <a:t>glue-laminated</a:t>
            </a:r>
            <a:r>
              <a:rPr lang="en-US" sz="2300" dirty="0"/>
              <a:t> sections- sometimes called </a:t>
            </a:r>
            <a:r>
              <a:rPr lang="en-US" sz="2300" b="1" dirty="0" err="1">
                <a:solidFill>
                  <a:srgbClr val="FF0000"/>
                </a:solidFill>
              </a:rPr>
              <a:t>glulams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en-US" sz="2300" dirty="0"/>
              <a:t>- which can be used as major structural elements, such as beams, in large buildings.</a:t>
            </a:r>
            <a:endParaRPr lang="ar-SA" sz="2300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59145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9</a:t>
            </a:fld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8496944" cy="238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2" y="542583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4000" kern="0" dirty="0">
                <a:solidFill>
                  <a:srgbClr val="FF0000"/>
                </a:solidFill>
                <a:ea typeface="+mj-ea"/>
              </a:rPr>
              <a:t>C. Engineered wood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972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31841" y="1628800"/>
            <a:ext cx="5832649" cy="417646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/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FF0000"/>
                </a:solidFill>
              </a:rPr>
              <a:t/>
            </a:r>
            <a:br>
              <a:rPr lang="en-US" sz="2800" dirty="0">
                <a:solidFill>
                  <a:srgbClr val="FF0000"/>
                </a:solidFill>
              </a:rPr>
            </a:br>
            <a:r>
              <a:rPr lang="en-US" sz="2800" dirty="0">
                <a:solidFill>
                  <a:srgbClr val="0070C0"/>
                </a:solidFill>
                <a:latin typeface="Times New Roman"/>
              </a:rPr>
              <a:t/>
            </a:r>
            <a:br>
              <a:rPr lang="en-US" sz="2800" dirty="0">
                <a:solidFill>
                  <a:srgbClr val="0070C0"/>
                </a:solidFill>
                <a:latin typeface="Times New Roman"/>
              </a:rPr>
            </a:br>
            <a:r>
              <a:rPr lang="en-US" sz="2800" dirty="0">
                <a:solidFill>
                  <a:srgbClr val="FF0000"/>
                </a:solidFill>
                <a:latin typeface="Times New Roman"/>
              </a:rPr>
              <a:t>a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 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comes 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nl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y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fr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om con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ferous tr</a:t>
            </a:r>
            <a:r>
              <a:rPr lang="en-US" sz="2800" dirty="0">
                <a:solidFill>
                  <a:srgbClr val="727477"/>
                </a:solidFill>
                <a:latin typeface="Times New Roman"/>
              </a:rPr>
              <a:t>e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es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.</a:t>
            </a:r>
            <a:br>
              <a:rPr lang="en-US" sz="2800" dirty="0">
                <a:solidFill>
                  <a:srgbClr val="3F4444"/>
                </a:solidFill>
                <a:latin typeface="Times New Roman"/>
              </a:rPr>
            </a:br>
            <a:r>
              <a:rPr lang="en-US" sz="2800" dirty="0">
                <a:solidFill>
                  <a:srgbClr val="FF0000"/>
                </a:solidFill>
                <a:latin typeface="Times New Roman"/>
              </a:rPr>
              <a:t>b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 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comes on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y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f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ro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m d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ecid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u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u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s trees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.</a:t>
            </a:r>
            <a:br>
              <a:rPr lang="en-US" sz="2800" dirty="0">
                <a:solidFill>
                  <a:srgbClr val="3F4444"/>
                </a:solidFill>
                <a:latin typeface="Times New Roman"/>
              </a:rPr>
            </a:br>
            <a:r>
              <a:rPr lang="en-US" sz="2800" dirty="0">
                <a:solidFill>
                  <a:srgbClr val="FF0000"/>
                </a:solidFill>
                <a:latin typeface="Times New Roman"/>
              </a:rPr>
              <a:t>c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 can come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f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rom ei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th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er conifero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u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s or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d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ec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idu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u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s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t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rees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.</a:t>
            </a:r>
            <a:br>
              <a:rPr lang="en-US" sz="2800" dirty="0">
                <a:solidFill>
                  <a:srgbClr val="3F4444"/>
                </a:solidFill>
                <a:latin typeface="Times New Roman"/>
              </a:rPr>
            </a:br>
            <a:r>
              <a:rPr lang="en-US" sz="2800" dirty="0">
                <a:solidFill>
                  <a:srgbClr val="FF0000"/>
                </a:solidFill>
                <a:latin typeface="Times New Roman"/>
              </a:rPr>
              <a:t>d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 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spec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fica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y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d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escr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ib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es sing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 pieces of ti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mb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er</a:t>
            </a:r>
            <a:r>
              <a:rPr lang="en-US" sz="2800" dirty="0">
                <a:solidFill>
                  <a:srgbClr val="727477"/>
                </a:solidFill>
                <a:latin typeface="Times New Roman"/>
              </a:rPr>
              <a:t>, 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no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t 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mu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lt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ip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 p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eces that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h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ave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b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een bonded toget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h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er.</a:t>
            </a:r>
            <a:br>
              <a:rPr lang="en-US" sz="2800" dirty="0">
                <a:solidFill>
                  <a:srgbClr val="565C61"/>
                </a:solidFill>
                <a:latin typeface="Times New Roman"/>
              </a:rPr>
            </a:br>
            <a:r>
              <a:rPr lang="en-US" sz="2800" dirty="0">
                <a:solidFill>
                  <a:srgbClr val="FF0000"/>
                </a:solidFill>
                <a:latin typeface="Times New Roman"/>
              </a:rPr>
              <a:t>e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 is a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ways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m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a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d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 from 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mul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t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p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l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 p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i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eces or par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ti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cles of woo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d.</a:t>
            </a:r>
            <a:br>
              <a:rPr lang="en-US" sz="2800" dirty="0">
                <a:solidFill>
                  <a:srgbClr val="3F4444"/>
                </a:solidFill>
                <a:latin typeface="Times New Roman"/>
              </a:rPr>
            </a:br>
            <a:r>
              <a:rPr lang="en-US" sz="2400" dirty="0">
                <a:solidFill>
                  <a:srgbClr val="FF0000"/>
                </a:solidFill>
                <a:latin typeface="Arial"/>
              </a:rPr>
              <a:t>f</a:t>
            </a:r>
            <a:r>
              <a:rPr lang="en-US" sz="2400" dirty="0">
                <a:solidFill>
                  <a:srgbClr val="3F4444"/>
                </a:solidFill>
                <a:latin typeface="Arial"/>
              </a:rPr>
              <a:t> 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may have kno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t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s in i</a:t>
            </a:r>
            <a:r>
              <a:rPr lang="en-US" sz="2800" dirty="0">
                <a:solidFill>
                  <a:srgbClr val="3F4444"/>
                </a:solidFill>
                <a:latin typeface="Times New Roman"/>
              </a:rPr>
              <a:t>t</a:t>
            </a:r>
            <a:r>
              <a:rPr lang="en-US" sz="2800" dirty="0">
                <a:solidFill>
                  <a:srgbClr val="565C61"/>
                </a:solidFill>
                <a:latin typeface="Times New Roman"/>
              </a:rPr>
              <a:t>.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10</a:t>
            </a:fld>
            <a:endParaRPr lang="ar-SA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8" y="5805264"/>
            <a:ext cx="6748120" cy="6480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9514" y="11663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en-US" sz="2400" b="1" kern="0" dirty="0">
                <a:solidFill>
                  <a:srgbClr val="FF0000"/>
                </a:solidFill>
                <a:ea typeface="+mj-ea"/>
              </a:rPr>
              <a:t>17.1 Match the two parts to make correct sentences about wood. In each case, there is more than</a:t>
            </a:r>
            <a:br>
              <a:rPr lang="en-US" sz="2400" b="1" kern="0" dirty="0">
                <a:solidFill>
                  <a:srgbClr val="FF0000"/>
                </a:solidFill>
                <a:ea typeface="+mj-ea"/>
              </a:rPr>
            </a:br>
            <a:r>
              <a:rPr lang="en-US" sz="2400" b="1" kern="0" dirty="0">
                <a:solidFill>
                  <a:srgbClr val="FF0000"/>
                </a:solidFill>
                <a:ea typeface="+mj-ea"/>
              </a:rPr>
              <a:t>one possible answer. Look at A opposite to help you</a:t>
            </a:r>
            <a:r>
              <a:rPr lang="en-US" sz="2400" kern="0" dirty="0">
                <a:solidFill>
                  <a:srgbClr val="FF0000"/>
                </a:solidFill>
                <a:ea typeface="+mj-ea"/>
              </a:rPr>
              <a:t>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9514" y="2204868"/>
            <a:ext cx="29523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kern="0" dirty="0">
                <a:solidFill>
                  <a:srgbClr val="0070C0"/>
                </a:solidFill>
                <a:latin typeface="Times New Roman"/>
                <a:ea typeface="+mj-ea"/>
              </a:rPr>
              <a:t>1 Engineered wood</a:t>
            </a:r>
            <a:br>
              <a:rPr lang="en-US" sz="2800" kern="0" dirty="0">
                <a:solidFill>
                  <a:srgbClr val="0070C0"/>
                </a:solidFill>
                <a:latin typeface="Times New Roman"/>
                <a:ea typeface="+mj-ea"/>
              </a:rPr>
            </a:br>
            <a:r>
              <a:rPr lang="en-US" sz="2800" kern="0" dirty="0">
                <a:solidFill>
                  <a:srgbClr val="0070C0"/>
                </a:solidFill>
                <a:latin typeface="Times New Roman"/>
                <a:ea typeface="+mj-ea"/>
              </a:rPr>
              <a:t>2 Softwood</a:t>
            </a:r>
            <a:br>
              <a:rPr lang="en-US" sz="2800" kern="0" dirty="0">
                <a:solidFill>
                  <a:srgbClr val="0070C0"/>
                </a:solidFill>
                <a:latin typeface="Times New Roman"/>
                <a:ea typeface="+mj-ea"/>
              </a:rPr>
            </a:br>
            <a:r>
              <a:rPr lang="en-US" sz="2800" kern="0" dirty="0">
                <a:solidFill>
                  <a:srgbClr val="0070C0"/>
                </a:solidFill>
                <a:latin typeface="Times New Roman"/>
                <a:ea typeface="+mj-ea"/>
              </a:rPr>
              <a:t>3 Solid wood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76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1562" y="1628800"/>
            <a:ext cx="8364760" cy="3888432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en-US" sz="2800" b="1" dirty="0"/>
              <a:t>1</a:t>
            </a:r>
            <a:r>
              <a:rPr lang="en-US" sz="2800" dirty="0"/>
              <a:t>  Wood has a smooth finish after it has been ......... .</a:t>
            </a:r>
          </a:p>
          <a:p>
            <a:pPr marL="0" indent="0" algn="l">
              <a:buNone/>
            </a:pPr>
            <a:r>
              <a:rPr lang="en-US" sz="2800" b="1" dirty="0"/>
              <a:t>2  </a:t>
            </a:r>
            <a:r>
              <a:rPr lang="en-US" sz="2800" dirty="0"/>
              <a:t>Wood cut with a circular saw is called ......... timber.</a:t>
            </a:r>
          </a:p>
          <a:p>
            <a:pPr marL="0" indent="0" algn="l">
              <a:buNone/>
            </a:pPr>
            <a:r>
              <a:rPr lang="en-US" sz="2800" b="1" dirty="0"/>
              <a:t>3</a:t>
            </a:r>
            <a:r>
              <a:rPr lang="en-US" sz="2800" dirty="0"/>
              <a:t>  After timber is tested for strengths and weaknesses, it is given a  ................................... .</a:t>
            </a:r>
          </a:p>
          <a:p>
            <a:pPr marL="0" indent="0" algn="l">
              <a:buNone/>
            </a:pPr>
            <a:r>
              <a:rPr lang="en-US" sz="2800" b="1" dirty="0"/>
              <a:t>4  </a:t>
            </a:r>
            <a:r>
              <a:rPr lang="en-US" sz="2800" dirty="0"/>
              <a:t>When timber is inspected by a person who looks for   </a:t>
            </a:r>
            <a:r>
              <a:rPr lang="ar-EG" sz="2800" dirty="0"/>
              <a:t>......................</a:t>
            </a:r>
            <a:r>
              <a:rPr lang="en-US" sz="2800" dirty="0"/>
              <a:t>weaknesses, it is</a:t>
            </a:r>
          </a:p>
          <a:p>
            <a:pPr marL="0" indent="0" algn="l">
              <a:buNone/>
            </a:pPr>
            <a:r>
              <a:rPr lang="en-US" sz="2800" b="1" dirty="0"/>
              <a:t>5</a:t>
            </a:r>
            <a:r>
              <a:rPr lang="en-US" sz="2800" dirty="0"/>
              <a:t>  When timber is inspected by a machine which tests its </a:t>
            </a:r>
            <a:r>
              <a:rPr lang="ar-EG" sz="2800" dirty="0"/>
              <a:t>......................</a:t>
            </a:r>
            <a:r>
              <a:rPr lang="en-US" sz="2800" dirty="0"/>
              <a:t>strength, it is</a:t>
            </a: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11</a:t>
            </a:fld>
            <a:endParaRPr lang="ar-S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90" y="5390193"/>
            <a:ext cx="8799021" cy="87268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177301" y="332660"/>
            <a:ext cx="86550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800" b="1" kern="0" dirty="0">
                <a:solidFill>
                  <a:srgbClr val="FF0000"/>
                </a:solidFill>
              </a:rPr>
              <a:t>17.2 Complete the sentences below using words and expressions from B opposite</a:t>
            </a:r>
            <a:r>
              <a:rPr lang="en-US" sz="2800" b="1" kern="0" dirty="0">
                <a:solidFill>
                  <a:srgbClr val="40458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381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0"/>
            <a:ext cx="8424936" cy="1052736"/>
          </a:xfrm>
        </p:spPr>
        <p:txBody>
          <a:bodyPr>
            <a:noAutofit/>
          </a:bodyPr>
          <a:lstStyle/>
          <a:p>
            <a:pPr rtl="0"/>
            <a:r>
              <a:rPr lang="en-US" sz="2800" dirty="0">
                <a:solidFill>
                  <a:srgbClr val="FF0000"/>
                </a:solidFill>
              </a:rPr>
              <a:t>17.3 Complete the article about the environmental considerations of wood using words from B and C</a:t>
            </a:r>
            <a:endParaRPr lang="ar-SA" sz="28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6264696" cy="393183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200" dirty="0"/>
              <a:t>From an environmental perspective, wood has many advantages. Firstly, it comes from a sustainable source. Coniferous trees grow relatively fast, providing a rapidly replaceable</a:t>
            </a:r>
          </a:p>
          <a:p>
            <a:pPr marL="0" indent="0" algn="just">
              <a:buNone/>
            </a:pPr>
            <a:r>
              <a:rPr lang="en-US" sz="2200" dirty="0"/>
              <a:t>source of (1) ............ . Secondly, almost all the timber in a tree can be utilized, leaving little or no waste. The best quality wood can be used for structural applications, where solid, (2) .......... sections are required by engineers; for high-strength elements such as</a:t>
            </a:r>
          </a:p>
          <a:p>
            <a:pPr marL="0" indent="0" algn="just">
              <a:buNone/>
            </a:pPr>
            <a:r>
              <a:rPr lang="en-US" sz="2200" dirty="0"/>
              <a:t>(3) ........... beams; </a:t>
            </a:r>
            <a:endParaRPr lang="ar-SA" sz="2200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12768-075D-4803-8E12-CDE3205B6AAE}" type="slidenum">
              <a:rPr lang="ar-SA" smtClean="0"/>
              <a:t>12</a:t>
            </a:fld>
            <a:endParaRPr lang="ar-S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681" y="1340768"/>
            <a:ext cx="2327786" cy="4582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8" y="5489837"/>
            <a:ext cx="6790276" cy="12265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9620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04800"/>
            <a:ext cx="8712968" cy="1143000"/>
          </a:xfrm>
        </p:spPr>
        <p:txBody>
          <a:bodyPr/>
          <a:lstStyle/>
          <a:p>
            <a:pPr algn="just"/>
            <a:r>
              <a:rPr lang="en-US" sz="2800" dirty="0">
                <a:solidFill>
                  <a:srgbClr val="FF0000"/>
                </a:solidFill>
              </a:rPr>
              <a:t>17.3 Complete the article about the environmental considerations of wood using words from B and C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1628800"/>
            <a:ext cx="576064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/>
              <a:t>and in the high-quality plies used to make (4)........... .Smaller strands can be made into engineering wood with structural properties, such as (5) ........ . And small particles and </a:t>
            </a:r>
            <a:r>
              <a:rPr lang="en-US" sz="2400" dirty="0" err="1"/>
              <a:t>fibres</a:t>
            </a:r>
            <a:r>
              <a:rPr lang="en-US" sz="2400" dirty="0"/>
              <a:t>, including those from waste timber, can go into cheaper materials, like (6) ........... board and (7) ......... 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88834" y="6248400"/>
            <a:ext cx="769366" cy="457200"/>
          </a:xfrm>
        </p:spPr>
        <p:txBody>
          <a:bodyPr/>
          <a:lstStyle/>
          <a:p>
            <a:pPr>
              <a:defRPr/>
            </a:pPr>
            <a:fld id="{91F2F53D-F049-45E3-BD0E-06708B0BEC10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5" y="1916832"/>
            <a:ext cx="2201218" cy="4056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2" y="5357118"/>
            <a:ext cx="6791325" cy="12319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03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1pPr>
            <a:lvl2pPr>
              <a:defRPr sz="28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3pPr>
            <a:lvl4pPr>
              <a:defRPr sz="20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4pPr>
            <a:lvl5pPr>
              <a:defRPr sz="20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9pPr>
          </a:lstStyle>
          <a:p>
            <a:fld id="{A234EDD8-0F05-4274-A714-C97D2C589F1F}" type="slidenum">
              <a:rPr lang="en-US" altLang="en-US" sz="1400">
                <a:solidFill>
                  <a:srgbClr val="40458C"/>
                </a:solidFill>
                <a:cs typeface="Arial" charset="0"/>
              </a:rPr>
              <a:pPr/>
              <a:t>14</a:t>
            </a:fld>
            <a:endParaRPr lang="en-US" altLang="en-US" sz="1400">
              <a:solidFill>
                <a:srgbClr val="40458C"/>
              </a:solidFill>
              <a:cs typeface="Arial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755576" y="1700808"/>
            <a:ext cx="8136904" cy="4176464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lIns="88969" tIns="44484" rIns="88969" bIns="44484"/>
          <a:lstStyle/>
          <a:p>
            <a:pPr algn="ctr" rtl="0">
              <a:defRPr/>
            </a:pP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Unit Seventeen</a:t>
            </a:r>
            <a:endParaRPr lang="en-US" sz="7006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ae64a31df3903857f9dd68c54d199645bb679"/>
</p:tagLst>
</file>

<file path=ppt/theme/theme1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ueprint 2">
    <a:dk1>
      <a:srgbClr val="40458C"/>
    </a:dk1>
    <a:lt1>
      <a:srgbClr val="FFFFFF"/>
    </a:lt1>
    <a:dk2>
      <a:srgbClr val="660066"/>
    </a:dk2>
    <a:lt2>
      <a:srgbClr val="B7C1EB"/>
    </a:lt2>
    <a:accent1>
      <a:srgbClr val="ECD882"/>
    </a:accent1>
    <a:accent2>
      <a:srgbClr val="B2B2B2"/>
    </a:accent2>
    <a:accent3>
      <a:srgbClr val="FFFFFF"/>
    </a:accent3>
    <a:accent4>
      <a:srgbClr val="353A77"/>
    </a:accent4>
    <a:accent5>
      <a:srgbClr val="F4E9C1"/>
    </a:accent5>
    <a:accent6>
      <a:srgbClr val="A1A1A1"/>
    </a:accent6>
    <a:hlink>
      <a:srgbClr val="6F89F7"/>
    </a:hlink>
    <a:folHlink>
      <a:srgbClr val="CFDBF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84</TotalTime>
  <Words>827</Words>
  <Application>Microsoft Office PowerPoint</Application>
  <PresentationFormat>On-screen Show (4:3)</PresentationFormat>
  <Paragraphs>66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Calibri</vt:lpstr>
      <vt:lpstr>Franklin Gothic Book</vt:lpstr>
      <vt:lpstr>Perpetua</vt:lpstr>
      <vt:lpstr>Tahoma</vt:lpstr>
      <vt:lpstr>Times New Roman</vt:lpstr>
      <vt:lpstr>Verdana</vt:lpstr>
      <vt:lpstr>Wingdings</vt:lpstr>
      <vt:lpstr>Diseño predeterminado</vt:lpstr>
      <vt:lpstr>2_Blueprint</vt:lpstr>
      <vt:lpstr>3_Blueprint</vt:lpstr>
      <vt:lpstr>Unit 17: Wood Prof. Fady El-Nahal Technical English Islamic University of Gaza 2020-2021 </vt:lpstr>
      <vt:lpstr>Vocabulary  </vt:lpstr>
      <vt:lpstr>Outline</vt:lpstr>
      <vt:lpstr>A. Categories of wood</vt:lpstr>
      <vt:lpstr>PowerPoint Presentation</vt:lpstr>
      <vt:lpstr>B. Solid structural timber</vt:lpstr>
      <vt:lpstr>PowerPoint Presentation</vt:lpstr>
      <vt:lpstr>C. Engineered wood</vt:lpstr>
      <vt:lpstr>PowerPoint Presentation</vt:lpstr>
      <vt:lpstr>   a comes only from coniferous trees. b comes only from deciduous trees. c can come from either coniferous or deciduous trees. d specifically describes single pieces of timber, not multiple pieces that have been bonded together. e is always made from multiple pieces or particles of wood. f may have knots in it.</vt:lpstr>
      <vt:lpstr>PowerPoint Presentation</vt:lpstr>
      <vt:lpstr>17.3 Complete the article about the environmental considerations of wood using words from B and C</vt:lpstr>
      <vt:lpstr>17.3 Complete the article about the environmental considerations of wood using words from B and C</vt:lpstr>
      <vt:lpstr>PowerPoint Presentation</vt:lpstr>
    </vt:vector>
  </TitlesOfParts>
  <Company>Ahmed-Under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Drawings</dc:title>
  <dc:creator>Hatem Ali Elaydi</dc:creator>
  <cp:lastModifiedBy>Fady El-Nahal</cp:lastModifiedBy>
  <cp:revision>113</cp:revision>
  <dcterms:created xsi:type="dcterms:W3CDTF">2017-01-25T20:02:11Z</dcterms:created>
  <dcterms:modified xsi:type="dcterms:W3CDTF">2020-02-04T18:02:58Z</dcterms:modified>
</cp:coreProperties>
</file>