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8"/>
  </p:notesMasterIdLst>
  <p:sldIdLst>
    <p:sldId id="256" r:id="rId4"/>
    <p:sldId id="268" r:id="rId5"/>
    <p:sldId id="257" r:id="rId6"/>
    <p:sldId id="258" r:id="rId7"/>
    <p:sldId id="265" r:id="rId8"/>
    <p:sldId id="259" r:id="rId9"/>
    <p:sldId id="266" r:id="rId10"/>
    <p:sldId id="260" r:id="rId11"/>
    <p:sldId id="261" r:id="rId12"/>
    <p:sldId id="267" r:id="rId13"/>
    <p:sldId id="262" r:id="rId14"/>
    <p:sldId id="263" r:id="rId15"/>
    <p:sldId id="264" r:id="rId16"/>
    <p:sldId id="269" r:id="rId17"/>
  </p:sldIdLst>
  <p:sldSz cx="9144000" cy="6858000" type="screen4x3"/>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B51853-D83C-44C2-8CBB-1396427473B6}" type="datetimeFigureOut">
              <a:rPr lang="en-US" smtClean="0"/>
              <a:t>2/4/2020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01ECB5-E6AC-4201-8015-C3CFB8735032}" type="slidenum">
              <a:rPr lang="en-US" smtClean="0"/>
              <a:t>‹#›</a:t>
            </a:fld>
            <a:endParaRPr lang="en-US"/>
          </a:p>
        </p:txBody>
      </p:sp>
    </p:spTree>
    <p:extLst>
      <p:ext uri="{BB962C8B-B14F-4D97-AF65-F5344CB8AC3E}">
        <p14:creationId xmlns:p14="http://schemas.microsoft.com/office/powerpoint/2010/main" val="341603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Jawdat Abu taha</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Jawdat Abu taha</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Jawdat Abu taha</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Jawdat Abu taha</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Jawdat Abu taha</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Jawdat Abu taha</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Jawdat Abu taha</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777248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848912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123104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824295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73219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19341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186844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187484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314459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248770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Jawdat Abu taha</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66679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990600" y="1752600"/>
            <a:ext cx="77724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1131739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1002921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3337059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28486562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950407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31177104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36987028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3616000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32232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24505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23434753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2"/>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lgn="l">
              <a:defRPr>
                <a:solidFill>
                  <a:srgbClr val="000000"/>
                </a:solidFill>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a:xfrm>
            <a:off x="6553200" y="6245225"/>
            <a:ext cx="21336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32455081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2"/>
            <a:ext cx="8229600" cy="4525963"/>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lgn="l">
              <a:defRPr>
                <a:solidFill>
                  <a:srgbClr val="000000"/>
                </a:solidFill>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a:xfrm>
            <a:off x="6553200" y="6245225"/>
            <a:ext cx="21336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6883726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63700" y="354015"/>
            <a:ext cx="5791200" cy="1057275"/>
          </a:xfrm>
        </p:spPr>
        <p:txBody>
          <a:bodyPr/>
          <a:lstStyle/>
          <a:p>
            <a:r>
              <a:rPr lang="en-US"/>
              <a:t>Click to edit Master title style</a:t>
            </a:r>
          </a:p>
        </p:txBody>
      </p:sp>
      <p:sp>
        <p:nvSpPr>
          <p:cNvPr id="3" name="Text Placeholder 2"/>
          <p:cNvSpPr>
            <a:spLocks noGrp="1"/>
          </p:cNvSpPr>
          <p:nvPr>
            <p:ph type="body" sz="half" idx="1"/>
          </p:nvPr>
        </p:nvSpPr>
        <p:spPr>
          <a:xfrm>
            <a:off x="381000"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3751"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1399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63700" y="354015"/>
            <a:ext cx="5791200" cy="1057275"/>
          </a:xfrm>
        </p:spPr>
        <p:txBody>
          <a:bodyPr/>
          <a:lstStyle/>
          <a:p>
            <a:r>
              <a:rPr lang="en-US"/>
              <a:t>Click to edit Master title style</a:t>
            </a:r>
          </a:p>
        </p:txBody>
      </p:sp>
      <p:sp>
        <p:nvSpPr>
          <p:cNvPr id="3" name="Content Placeholder 2"/>
          <p:cNvSpPr>
            <a:spLocks noGrp="1"/>
          </p:cNvSpPr>
          <p:nvPr>
            <p:ph sz="half" idx="1"/>
          </p:nvPr>
        </p:nvSpPr>
        <p:spPr>
          <a:xfrm>
            <a:off x="381000"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03751" y="1524000"/>
            <a:ext cx="4070350"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8241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Jawdat Abu taha</a:t>
            </a:r>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smtClean="0">
                <a:solidFill>
                  <a:srgbClr val="000000"/>
                </a:solidFill>
              </a:rPr>
              <a:t>Jawdat Abu taha</a:t>
            </a: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25596272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6096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Jawdat Abu </a:t>
            </a:r>
            <a:r>
              <a:rPr lang="en-US" dirty="0" err="1"/>
              <a:t>taha</a:t>
            </a:r>
            <a:endParaRPr lang="en-US" dirty="0"/>
          </a:p>
        </p:txBody>
      </p:sp>
      <p:sp>
        <p:nvSpPr>
          <p:cNvPr id="8259" name="Rectangle 67"/>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4052272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3203576" y="1916113"/>
            <a:ext cx="5472113"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15: Minerals and Ceramics</a:t>
            </a:r>
            <a:br>
              <a:rPr lang="en-US" sz="4000" b="1" kern="1200" dirty="0">
                <a:solidFill>
                  <a:schemeClr val="tx1"/>
                </a:solidFill>
                <a:latin typeface="Franklin Gothic Book"/>
              </a:rPr>
            </a:br>
            <a:r>
              <a:rPr lang="en-US" sz="2400" b="1" kern="1200" dirty="0">
                <a:solidFill>
                  <a:srgbClr val="C00000"/>
                </a:solidFill>
                <a:latin typeface="Perpetua"/>
              </a:rPr>
              <a:t>Prof. </a:t>
            </a:r>
            <a:r>
              <a:rPr lang="en-US" sz="2400" b="1" kern="1200">
                <a:solidFill>
                  <a:srgbClr val="C00000"/>
                </a:solidFill>
                <a:latin typeface="Perpetua"/>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2" name="Slide Number Placeholder 1"/>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12420885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Vocabulary  </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a:pPr>
                <a:defRPr/>
              </a:pPr>
              <a:t>2</a:t>
            </a:fld>
            <a:endParaRPr lang="en-US" altLang="en-US"/>
          </a:p>
        </p:txBody>
      </p:sp>
      <p:sp>
        <p:nvSpPr>
          <p:cNvPr id="6" name="Content Placeholder 5"/>
          <p:cNvSpPr>
            <a:spLocks noGrp="1"/>
          </p:cNvSpPr>
          <p:nvPr>
            <p:ph idx="1"/>
          </p:nvPr>
        </p:nvSpPr>
        <p:spPr>
          <a:xfrm>
            <a:off x="685800" y="1600200"/>
            <a:ext cx="3886200" cy="45735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0" indent="0">
              <a:buNone/>
            </a:pPr>
            <a:r>
              <a:rPr lang="en-US" sz="2800" b="1" dirty="0">
                <a:solidFill>
                  <a:srgbClr val="6E7AA0"/>
                </a:solidFill>
                <a:latin typeface="Arial"/>
              </a:rPr>
              <a:t>Mineral </a:t>
            </a:r>
            <a:r>
              <a:rPr lang="en-US" sz="2800" dirty="0"/>
              <a:t>		</a:t>
            </a:r>
            <a:r>
              <a:rPr lang="ar-SA" sz="2800" dirty="0">
                <a:solidFill>
                  <a:srgbClr val="FF0000"/>
                </a:solidFill>
              </a:rPr>
              <a:t> معدن</a:t>
            </a:r>
            <a:endParaRPr lang="en-US" sz="2800" dirty="0"/>
          </a:p>
          <a:p>
            <a:pPr marL="0" indent="0">
              <a:buNone/>
            </a:pPr>
            <a:r>
              <a:rPr lang="en-US" sz="2800" b="1" dirty="0">
                <a:solidFill>
                  <a:srgbClr val="6E7AA0"/>
                </a:solidFill>
                <a:latin typeface="Arial"/>
              </a:rPr>
              <a:t>Ceramic	     </a:t>
            </a:r>
            <a:r>
              <a:rPr lang="ar-SA" sz="2800" dirty="0">
                <a:solidFill>
                  <a:srgbClr val="FF0000"/>
                </a:solidFill>
              </a:rPr>
              <a:t>سيراميك</a:t>
            </a:r>
            <a:r>
              <a:rPr lang="en-US" sz="2800" dirty="0">
                <a:solidFill>
                  <a:srgbClr val="4D5356"/>
                </a:solidFill>
                <a:latin typeface="Times New Roman"/>
              </a:rPr>
              <a:t> </a:t>
            </a:r>
            <a:r>
              <a:rPr lang="en-US" sz="2800" b="1" dirty="0">
                <a:solidFill>
                  <a:srgbClr val="6E7AA0"/>
                </a:solidFill>
                <a:latin typeface="Arial"/>
              </a:rPr>
              <a:t>inorganic</a:t>
            </a:r>
            <a:r>
              <a:rPr lang="en-US" sz="2800" dirty="0">
                <a:solidFill>
                  <a:srgbClr val="4D5356"/>
                </a:solidFill>
                <a:latin typeface="Times New Roman"/>
              </a:rPr>
              <a:t>	  </a:t>
            </a:r>
            <a:r>
              <a:rPr lang="ar-SA" sz="2800" dirty="0">
                <a:solidFill>
                  <a:srgbClr val="FF0000"/>
                </a:solidFill>
              </a:rPr>
              <a:t>غير عضوي</a:t>
            </a:r>
            <a:endParaRPr lang="en-US" sz="2800" dirty="0">
              <a:solidFill>
                <a:srgbClr val="FF0000"/>
              </a:solidFill>
            </a:endParaRPr>
          </a:p>
          <a:p>
            <a:pPr marL="0" indent="0">
              <a:buNone/>
            </a:pPr>
            <a:r>
              <a:rPr lang="en-US" sz="2800" b="1" dirty="0">
                <a:solidFill>
                  <a:srgbClr val="6E7AA0"/>
                </a:solidFill>
                <a:latin typeface="Arial"/>
              </a:rPr>
              <a:t>Organic		</a:t>
            </a:r>
            <a:r>
              <a:rPr lang="ar-SA" sz="2800" dirty="0">
                <a:solidFill>
                  <a:srgbClr val="FF0000"/>
                </a:solidFill>
              </a:rPr>
              <a:t>عضوي</a:t>
            </a:r>
            <a:r>
              <a:rPr lang="en-US" sz="2800" dirty="0">
                <a:solidFill>
                  <a:srgbClr val="FF0000"/>
                </a:solidFill>
              </a:rPr>
              <a:t>	</a:t>
            </a:r>
          </a:p>
          <a:p>
            <a:pPr marL="0" indent="0">
              <a:buNone/>
            </a:pPr>
            <a:r>
              <a:rPr lang="en-US" sz="2800" b="1" dirty="0">
                <a:solidFill>
                  <a:srgbClr val="6E7AA0"/>
                </a:solidFill>
                <a:latin typeface="Arial"/>
              </a:rPr>
              <a:t>Diamond</a:t>
            </a:r>
            <a:r>
              <a:rPr lang="en-US" sz="2800" dirty="0"/>
              <a:t>		</a:t>
            </a:r>
            <a:r>
              <a:rPr lang="ar-SA" sz="2800" dirty="0">
                <a:solidFill>
                  <a:srgbClr val="FF0000"/>
                </a:solidFill>
              </a:rPr>
              <a:t>الماس</a:t>
            </a:r>
            <a:endParaRPr lang="en-US" sz="2800" dirty="0">
              <a:solidFill>
                <a:srgbClr val="FF0000"/>
              </a:solidFill>
            </a:endParaRPr>
          </a:p>
          <a:p>
            <a:pPr marL="0" indent="0">
              <a:buNone/>
            </a:pPr>
            <a:r>
              <a:rPr lang="en-US" sz="2800" b="1" dirty="0">
                <a:solidFill>
                  <a:srgbClr val="6E7AA0"/>
                </a:solidFill>
                <a:latin typeface="Arial"/>
              </a:rPr>
              <a:t>Abrasive</a:t>
            </a:r>
            <a:r>
              <a:rPr lang="en-US" sz="2800" dirty="0"/>
              <a:t>		</a:t>
            </a:r>
            <a:r>
              <a:rPr lang="ar-SA" sz="2800" dirty="0">
                <a:solidFill>
                  <a:srgbClr val="FF0000"/>
                </a:solidFill>
              </a:rPr>
              <a:t>كاشط</a:t>
            </a:r>
            <a:endParaRPr lang="en-US" sz="2800" dirty="0">
              <a:solidFill>
                <a:srgbClr val="FF0000"/>
              </a:solidFill>
            </a:endParaRPr>
          </a:p>
          <a:p>
            <a:pPr marL="0" indent="0">
              <a:buNone/>
            </a:pPr>
            <a:r>
              <a:rPr lang="en-US" sz="2800" b="1" dirty="0">
                <a:solidFill>
                  <a:srgbClr val="6E7AA0"/>
                </a:solidFill>
                <a:latin typeface="Arial"/>
              </a:rPr>
              <a:t>Vitrified</a:t>
            </a:r>
            <a:r>
              <a:rPr lang="en-US" sz="2800" dirty="0"/>
              <a:t>	</a:t>
            </a:r>
            <a:r>
              <a:rPr lang="ar-SA" sz="2800" dirty="0">
                <a:solidFill>
                  <a:srgbClr val="FF0000"/>
                </a:solidFill>
              </a:rPr>
              <a:t>حول الى زجاج</a:t>
            </a:r>
            <a:endParaRPr lang="en-US" sz="2800" dirty="0">
              <a:solidFill>
                <a:srgbClr val="FF0000"/>
              </a:solidFill>
            </a:endParaRPr>
          </a:p>
          <a:p>
            <a:pPr marL="0" indent="0">
              <a:buNone/>
            </a:pPr>
            <a:r>
              <a:rPr lang="en-US" sz="2800" b="1" dirty="0">
                <a:solidFill>
                  <a:srgbClr val="6E7AA0"/>
                </a:solidFill>
                <a:latin typeface="Arial"/>
              </a:rPr>
              <a:t>Bricks</a:t>
            </a:r>
            <a:r>
              <a:rPr lang="en-US" sz="2800" dirty="0"/>
              <a:t>		</a:t>
            </a:r>
            <a:r>
              <a:rPr lang="ar-SA" sz="2800" dirty="0">
                <a:solidFill>
                  <a:srgbClr val="FF0000"/>
                </a:solidFill>
              </a:rPr>
              <a:t>الطوب</a:t>
            </a:r>
            <a:endParaRPr lang="en-US" sz="2800" dirty="0">
              <a:solidFill>
                <a:srgbClr val="FF0000"/>
              </a:solidFill>
            </a:endParaRPr>
          </a:p>
          <a:p>
            <a:pPr marL="0" indent="0">
              <a:buNone/>
            </a:pPr>
            <a:r>
              <a:rPr lang="en-US" sz="2800" b="1" dirty="0">
                <a:solidFill>
                  <a:srgbClr val="6E7AA0"/>
                </a:solidFill>
                <a:latin typeface="Arial"/>
              </a:rPr>
              <a:t>Clay</a:t>
            </a:r>
            <a:r>
              <a:rPr lang="en-US" sz="2800" dirty="0"/>
              <a:t>			</a:t>
            </a:r>
            <a:r>
              <a:rPr lang="ar-SA" sz="2800" dirty="0">
                <a:solidFill>
                  <a:srgbClr val="FF0000"/>
                </a:solidFill>
              </a:rPr>
              <a:t>طين</a:t>
            </a:r>
            <a:r>
              <a:rPr lang="en-US" sz="2800" dirty="0"/>
              <a:t>	</a:t>
            </a:r>
            <a:endParaRPr lang="en-US" sz="2800" dirty="0">
              <a:solidFill>
                <a:srgbClr val="FF0000"/>
              </a:solidFill>
            </a:endParaRPr>
          </a:p>
        </p:txBody>
      </p:sp>
      <p:sp>
        <p:nvSpPr>
          <p:cNvPr id="7" name="Rectangle 6"/>
          <p:cNvSpPr/>
          <p:nvPr/>
        </p:nvSpPr>
        <p:spPr>
          <a:xfrm>
            <a:off x="4724401" y="1496293"/>
            <a:ext cx="4246418" cy="465973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eaLnBrk="0" fontAlgn="base" hangingPunct="0">
              <a:spcBef>
                <a:spcPct val="20000"/>
              </a:spcBef>
              <a:spcAft>
                <a:spcPct val="0"/>
              </a:spcAft>
              <a:buClr>
                <a:schemeClr val="hlink"/>
              </a:buClr>
              <a:buSzPct val="110000"/>
            </a:pPr>
            <a:r>
              <a:rPr lang="en-US" sz="2600" b="1" dirty="0">
                <a:solidFill>
                  <a:srgbClr val="6E7AA0"/>
                </a:solidFill>
                <a:latin typeface="Arial"/>
              </a:rPr>
              <a:t>Sheets</a:t>
            </a:r>
            <a:r>
              <a:rPr lang="en-US" sz="2600" dirty="0">
                <a:solidFill>
                  <a:srgbClr val="4D5356"/>
                </a:solidFill>
                <a:latin typeface="Times New Roman"/>
              </a:rPr>
              <a:t>	     </a:t>
            </a:r>
            <a:r>
              <a:rPr lang="ar-SA" sz="2800" dirty="0">
                <a:solidFill>
                  <a:srgbClr val="FF0000"/>
                </a:solidFill>
              </a:rPr>
              <a:t>لوح</a:t>
            </a:r>
            <a:endParaRPr lang="en-US" sz="2800" dirty="0">
              <a:solidFill>
                <a:srgbClr val="FF0000"/>
              </a:solidFill>
            </a:endParaRPr>
          </a:p>
          <a:p>
            <a:pPr eaLnBrk="0" fontAlgn="base" hangingPunct="0">
              <a:spcBef>
                <a:spcPct val="20000"/>
              </a:spcBef>
              <a:spcAft>
                <a:spcPct val="0"/>
              </a:spcAft>
              <a:buClr>
                <a:srgbClr val="6F89F7"/>
              </a:buClr>
              <a:buSzPct val="110000"/>
            </a:pPr>
            <a:r>
              <a:rPr lang="en-US" sz="2600" b="1" dirty="0">
                <a:solidFill>
                  <a:srgbClr val="6E7AA0"/>
                </a:solidFill>
                <a:latin typeface="Arial"/>
              </a:rPr>
              <a:t>Float glass </a:t>
            </a:r>
            <a:r>
              <a:rPr lang="en-US" sz="2600" dirty="0">
                <a:solidFill>
                  <a:srgbClr val="4D5356"/>
                </a:solidFill>
                <a:latin typeface="Times New Roman"/>
              </a:rPr>
              <a:t>	</a:t>
            </a:r>
            <a:r>
              <a:rPr lang="ar-SA" sz="2800" dirty="0">
                <a:solidFill>
                  <a:srgbClr val="FF0000"/>
                </a:solidFill>
              </a:rPr>
              <a:t>زجاج مصقول</a:t>
            </a:r>
            <a:r>
              <a:rPr lang="en-US" sz="2800" dirty="0">
                <a:solidFill>
                  <a:srgbClr val="FF0000"/>
                </a:solidFill>
              </a:rPr>
              <a:t>  </a:t>
            </a:r>
          </a:p>
          <a:p>
            <a:pPr eaLnBrk="0" fontAlgn="base" hangingPunct="0">
              <a:spcBef>
                <a:spcPct val="20000"/>
              </a:spcBef>
              <a:spcAft>
                <a:spcPct val="0"/>
              </a:spcAft>
              <a:buClr>
                <a:srgbClr val="6F89F7"/>
              </a:buClr>
              <a:buSzPct val="110000"/>
            </a:pPr>
            <a:r>
              <a:rPr lang="en-US" sz="2600" b="1" dirty="0">
                <a:solidFill>
                  <a:srgbClr val="6E7AA0"/>
                </a:solidFill>
                <a:latin typeface="Arial"/>
              </a:rPr>
              <a:t>Annealed</a:t>
            </a:r>
            <a:r>
              <a:rPr lang="en-US" sz="2600" dirty="0">
                <a:solidFill>
                  <a:srgbClr val="4D5356"/>
                </a:solidFill>
                <a:latin typeface="Times New Roman"/>
              </a:rPr>
              <a:t>	</a:t>
            </a:r>
            <a:r>
              <a:rPr lang="ar-SA" sz="2800" dirty="0">
                <a:solidFill>
                  <a:srgbClr val="FF0000"/>
                </a:solidFill>
              </a:rPr>
              <a:t>مطوع</a:t>
            </a:r>
            <a:r>
              <a:rPr lang="en-US" sz="2800" dirty="0">
                <a:solidFill>
                  <a:srgbClr val="FF0000"/>
                </a:solidFill>
              </a:rPr>
              <a:t>, </a:t>
            </a:r>
            <a:r>
              <a:rPr lang="ar-SA" sz="2800" dirty="0">
                <a:solidFill>
                  <a:srgbClr val="FF0000"/>
                </a:solidFill>
              </a:rPr>
              <a:t>قوى</a:t>
            </a:r>
            <a:endParaRPr lang="en-US" sz="2800" dirty="0">
              <a:solidFill>
                <a:srgbClr val="FF0000"/>
              </a:solidFill>
            </a:endParaRPr>
          </a:p>
          <a:p>
            <a:pPr eaLnBrk="0" fontAlgn="base" hangingPunct="0">
              <a:spcBef>
                <a:spcPct val="20000"/>
              </a:spcBef>
              <a:spcAft>
                <a:spcPct val="0"/>
              </a:spcAft>
              <a:buClr>
                <a:srgbClr val="6F89F7"/>
              </a:buClr>
              <a:buSzPct val="110000"/>
            </a:pPr>
            <a:r>
              <a:rPr lang="en-US" sz="2600" b="1" dirty="0">
                <a:solidFill>
                  <a:srgbClr val="6E7AA0"/>
                </a:solidFill>
                <a:latin typeface="Arial"/>
              </a:rPr>
              <a:t>annealed glass  </a:t>
            </a:r>
            <a:r>
              <a:rPr lang="ar-SA" sz="2800" dirty="0">
                <a:solidFill>
                  <a:srgbClr val="FF0000"/>
                </a:solidFill>
              </a:rPr>
              <a:t>زجاج صلب</a:t>
            </a:r>
            <a:endParaRPr lang="en-US" sz="2800" dirty="0">
              <a:solidFill>
                <a:srgbClr val="FF0000"/>
              </a:solidFill>
            </a:endParaRPr>
          </a:p>
          <a:p>
            <a:pPr eaLnBrk="0" fontAlgn="base" hangingPunct="0">
              <a:spcBef>
                <a:spcPct val="20000"/>
              </a:spcBef>
              <a:spcAft>
                <a:spcPct val="0"/>
              </a:spcAft>
              <a:buClr>
                <a:srgbClr val="6F89F7"/>
              </a:buClr>
              <a:buSzPct val="110000"/>
            </a:pPr>
            <a:r>
              <a:rPr lang="en-US" sz="2400" b="1" dirty="0">
                <a:solidFill>
                  <a:srgbClr val="6E7AA0"/>
                </a:solidFill>
                <a:latin typeface="Arial"/>
              </a:rPr>
              <a:t>toughened glass </a:t>
            </a:r>
            <a:r>
              <a:rPr lang="ar-SA" sz="2800" dirty="0">
                <a:solidFill>
                  <a:srgbClr val="FF0000"/>
                </a:solidFill>
              </a:rPr>
              <a:t>تشديد الزجاج</a:t>
            </a:r>
            <a:endParaRPr lang="en-US" sz="2800" dirty="0">
              <a:solidFill>
                <a:srgbClr val="FF0000"/>
              </a:solidFill>
            </a:endParaRPr>
          </a:p>
          <a:p>
            <a:pPr eaLnBrk="0" fontAlgn="base" hangingPunct="0">
              <a:spcBef>
                <a:spcPct val="20000"/>
              </a:spcBef>
              <a:spcAft>
                <a:spcPct val="0"/>
              </a:spcAft>
              <a:buClr>
                <a:srgbClr val="6F89F7"/>
              </a:buClr>
              <a:buSzPct val="110000"/>
            </a:pPr>
            <a:r>
              <a:rPr lang="en-US" sz="2600" b="1" dirty="0">
                <a:solidFill>
                  <a:srgbClr val="6E7AA0"/>
                </a:solidFill>
                <a:latin typeface="Arial"/>
              </a:rPr>
              <a:t>tempered glass </a:t>
            </a:r>
            <a:r>
              <a:rPr lang="ar-SA" sz="2800" dirty="0">
                <a:solidFill>
                  <a:srgbClr val="FF0000"/>
                </a:solidFill>
              </a:rPr>
              <a:t>زجاج ص</a:t>
            </a:r>
            <a:r>
              <a:rPr lang="en-US" sz="2600" dirty="0">
                <a:solidFill>
                  <a:srgbClr val="4D5356"/>
                </a:solidFill>
                <a:latin typeface="Times New Roman"/>
              </a:rPr>
              <a:t>	</a:t>
            </a:r>
          </a:p>
          <a:p>
            <a:pPr eaLnBrk="0" fontAlgn="base" hangingPunct="0">
              <a:spcBef>
                <a:spcPct val="20000"/>
              </a:spcBef>
              <a:spcAft>
                <a:spcPct val="0"/>
              </a:spcAft>
              <a:buClr>
                <a:srgbClr val="6F89F7"/>
              </a:buClr>
              <a:buSzPct val="110000"/>
            </a:pPr>
            <a:r>
              <a:rPr lang="en-US" sz="2600" b="1" dirty="0">
                <a:solidFill>
                  <a:srgbClr val="6E7AA0"/>
                </a:solidFill>
                <a:latin typeface="Arial"/>
              </a:rPr>
              <a:t>Shatters</a:t>
            </a:r>
            <a:r>
              <a:rPr lang="en-US" sz="2600" b="1" dirty="0">
                <a:solidFill>
                  <a:srgbClr val="FF0000"/>
                </a:solidFill>
                <a:latin typeface="Arial"/>
              </a:rPr>
              <a:t>	 </a:t>
            </a:r>
            <a:r>
              <a:rPr lang="ar-SA" sz="2800" dirty="0">
                <a:solidFill>
                  <a:srgbClr val="FF0000"/>
                </a:solidFill>
              </a:rPr>
              <a:t>يحطم</a:t>
            </a:r>
            <a:r>
              <a:rPr lang="en-US" sz="2800" dirty="0">
                <a:solidFill>
                  <a:srgbClr val="FF0000"/>
                </a:solidFill>
              </a:rPr>
              <a:t>, </a:t>
            </a:r>
            <a:r>
              <a:rPr lang="ar-SA" sz="2800" dirty="0">
                <a:solidFill>
                  <a:srgbClr val="FF0000"/>
                </a:solidFill>
              </a:rPr>
              <a:t>تهشم</a:t>
            </a:r>
            <a:endParaRPr lang="en-US" sz="2800" dirty="0">
              <a:solidFill>
                <a:srgbClr val="FF0000"/>
              </a:solidFill>
            </a:endParaRPr>
          </a:p>
          <a:p>
            <a:pPr eaLnBrk="0" fontAlgn="base" hangingPunct="0">
              <a:spcBef>
                <a:spcPct val="20000"/>
              </a:spcBef>
              <a:spcAft>
                <a:spcPct val="0"/>
              </a:spcAft>
              <a:buClr>
                <a:srgbClr val="6F89F7"/>
              </a:buClr>
              <a:buSzPct val="110000"/>
            </a:pPr>
            <a:r>
              <a:rPr lang="en-US" sz="2600" b="1" dirty="0">
                <a:solidFill>
                  <a:srgbClr val="6E7AA0"/>
                </a:solidFill>
                <a:latin typeface="Arial"/>
              </a:rPr>
              <a:t>Windscreens</a:t>
            </a:r>
            <a:r>
              <a:rPr lang="en-US" sz="2800" b="1" dirty="0">
                <a:solidFill>
                  <a:srgbClr val="6E7AA0"/>
                </a:solidFill>
                <a:latin typeface="Arial"/>
              </a:rPr>
              <a:t> </a:t>
            </a:r>
            <a:r>
              <a:rPr lang="ar-SA" sz="2800" dirty="0">
                <a:solidFill>
                  <a:srgbClr val="FF0000"/>
                </a:solidFill>
              </a:rPr>
              <a:t>الزجاج الأمامي</a:t>
            </a:r>
            <a:endParaRPr lang="en-US" sz="2800" dirty="0">
              <a:solidFill>
                <a:srgbClr val="FF0000"/>
              </a:solidFill>
            </a:endParaRPr>
          </a:p>
          <a:p>
            <a:pPr eaLnBrk="0" fontAlgn="base" hangingPunct="0">
              <a:spcBef>
                <a:spcPct val="20000"/>
              </a:spcBef>
              <a:spcAft>
                <a:spcPct val="0"/>
              </a:spcAft>
              <a:buClr>
                <a:srgbClr val="6F89F7"/>
              </a:buClr>
              <a:buSzPct val="110000"/>
            </a:pPr>
            <a:r>
              <a:rPr lang="en-US" sz="2500" b="1" dirty="0">
                <a:solidFill>
                  <a:srgbClr val="6E7AA0"/>
                </a:solidFill>
                <a:latin typeface="Arial"/>
              </a:rPr>
              <a:t>laminated glass </a:t>
            </a:r>
            <a:r>
              <a:rPr lang="ar-SA" sz="2800" dirty="0">
                <a:solidFill>
                  <a:srgbClr val="FF0000"/>
                </a:solidFill>
              </a:rPr>
              <a:t>الزجاج مغلفة</a:t>
            </a:r>
            <a:r>
              <a:rPr lang="en-US" sz="2800" dirty="0">
                <a:solidFill>
                  <a:srgbClr val="FF0000"/>
                </a:solidFill>
              </a:rPr>
              <a:t> </a:t>
            </a:r>
          </a:p>
        </p:txBody>
      </p:sp>
    </p:spTree>
    <p:extLst>
      <p:ext uri="{BB962C8B-B14F-4D97-AF65-F5344CB8AC3E}">
        <p14:creationId xmlns:p14="http://schemas.microsoft.com/office/powerpoint/2010/main" val="8236782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404813"/>
            <a:ext cx="8229600" cy="1143000"/>
          </a:xfrm>
        </p:spPr>
        <p:txBody>
          <a:bodyPr/>
          <a:lstStyle/>
          <a:p>
            <a:pPr eaLnBrk="1" hangingPunct="1"/>
            <a:r>
              <a:rPr lang="es-UY" altLang="en-US">
                <a:solidFill>
                  <a:schemeClr val="tx1"/>
                </a:solidFill>
              </a:rPr>
              <a:t>Outline</a:t>
            </a:r>
            <a:endParaRPr lang="es-ES" altLang="en-US">
              <a:solidFill>
                <a:schemeClr val="tx1"/>
              </a:solidFill>
            </a:endParaRPr>
          </a:p>
        </p:txBody>
      </p:sp>
      <p:sp>
        <p:nvSpPr>
          <p:cNvPr id="54275" name="Rectangle 3" descr="Rectangle: Click to edit Master text styles&#10;Second level&#10;Third level&#10;Fourth level&#10;Fifth level"/>
          <p:cNvSpPr>
            <a:spLocks noGrp="1" noChangeArrowheads="1"/>
          </p:cNvSpPr>
          <p:nvPr>
            <p:ph idx="1"/>
          </p:nvPr>
        </p:nvSpPr>
        <p:spPr>
          <a:xfrm>
            <a:off x="755650" y="2209801"/>
            <a:ext cx="8064500" cy="2743201"/>
          </a:xfrm>
          <a:ln>
            <a:solidFill>
              <a:schemeClr val="accent1"/>
            </a:solidFill>
          </a:ln>
        </p:spPr>
        <p:txBody>
          <a:bodyPr/>
          <a:lstStyle/>
          <a:p>
            <a:pPr marL="514350" indent="-514350" algn="just" eaLnBrk="1" fontAlgn="auto" hangingPunct="1">
              <a:spcBef>
                <a:spcPts val="580"/>
              </a:spcBef>
              <a:spcAft>
                <a:spcPts val="0"/>
              </a:spcAft>
              <a:buClr>
                <a:srgbClr val="D34817"/>
              </a:buClr>
              <a:buSzPct val="85000"/>
              <a:buFont typeface="+mj-lt"/>
              <a:buAutoNum type="alphaUcPeriod"/>
              <a:defRPr/>
            </a:pPr>
            <a:r>
              <a:rPr lang="en-US" sz="3600" kern="1200" dirty="0">
                <a:solidFill>
                  <a:prstClr val="black"/>
                </a:solidFill>
                <a:latin typeface="Times New Roman" pitchFamily="18" charset="0"/>
              </a:rPr>
              <a:t>Mineral and ceramic engineering materials</a:t>
            </a:r>
          </a:p>
          <a:p>
            <a:pPr marL="514350" indent="-514350" algn="just" eaLnBrk="1" fontAlgn="auto" hangingPunct="1">
              <a:spcBef>
                <a:spcPts val="580"/>
              </a:spcBef>
              <a:spcAft>
                <a:spcPts val="0"/>
              </a:spcAft>
              <a:buClr>
                <a:srgbClr val="D34817"/>
              </a:buClr>
              <a:buSzPct val="85000"/>
              <a:buFont typeface="+mj-lt"/>
              <a:buAutoNum type="alphaUcPeriod"/>
              <a:defRPr/>
            </a:pPr>
            <a:r>
              <a:rPr lang="en-US" sz="3600" kern="1200" dirty="0">
                <a:solidFill>
                  <a:prstClr val="black"/>
                </a:solidFill>
                <a:latin typeface="Times New Roman" pitchFamily="18" charset="0"/>
              </a:rPr>
              <a:t>Glass</a:t>
            </a:r>
          </a:p>
        </p:txBody>
      </p:sp>
      <p:sp>
        <p:nvSpPr>
          <p:cNvPr id="2" name="Slide Number Placeholder 1"/>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22040588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1143000"/>
          </a:xfrm>
        </p:spPr>
        <p:txBody>
          <a:bodyPr/>
          <a:lstStyle/>
          <a:p>
            <a:pPr algn="ctr"/>
            <a:r>
              <a:rPr lang="en-US" sz="3600" dirty="0"/>
              <a:t>A. Mineral and ceramic engineering materials</a:t>
            </a:r>
          </a:p>
        </p:txBody>
      </p:sp>
      <p:sp>
        <p:nvSpPr>
          <p:cNvPr id="3" name="Content Placeholder 2"/>
          <p:cNvSpPr>
            <a:spLocks noGrp="1"/>
          </p:cNvSpPr>
          <p:nvPr>
            <p:ph idx="1"/>
          </p:nvPr>
        </p:nvSpPr>
        <p:spPr>
          <a:xfrm>
            <a:off x="685800" y="1981200"/>
            <a:ext cx="7924800" cy="3886200"/>
          </a:xfrm>
        </p:spPr>
        <p:txBody>
          <a:bodyPr/>
          <a:lstStyle/>
          <a:p>
            <a:pPr marL="0" indent="0" algn="just">
              <a:buNone/>
            </a:pPr>
            <a:r>
              <a:rPr lang="en-US" sz="2800" dirty="0">
                <a:latin typeface="Times New Roman" pitchFamily="18" charset="0"/>
                <a:cs typeface="Times New Roman" pitchFamily="18" charset="0"/>
              </a:rPr>
              <a:t>A mineral is a natural, inorganic material (one that is not living) which is found in the ground, often within rocks. Minerals are quite pure. Rocks, on the other hand, can be mixtures of several minerals, and may also contain previously organic material. Examples of minerals include different types of ore- from which metal can be extracted- such as iron ore. Non-metallic minerals include:</a:t>
            </a:r>
          </a:p>
          <a:p>
            <a:pPr marL="0" indent="0" algn="just">
              <a:buNone/>
            </a:pPr>
            <a:endParaRPr lang="en-US" sz="24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a:xfrm>
            <a:off x="6019800" y="6400800"/>
            <a:ext cx="1905000" cy="457200"/>
          </a:xfrm>
        </p:spPr>
        <p:txBody>
          <a:bodyPr/>
          <a:lstStyle/>
          <a:p>
            <a:pPr>
              <a:defRPr/>
            </a:pPr>
            <a:fld id="{0BBBC493-A687-4A5F-A4C1-EE0C90DBCDBA}" type="slidenum">
              <a:rPr lang="en-US" altLang="en-US" smtClean="0"/>
              <a:pPr>
                <a:defRPr/>
              </a:pPr>
              <a:t>4</a:t>
            </a:fld>
            <a:endParaRPr lang="en-US" altLang="en-US" dirty="0"/>
          </a:p>
        </p:txBody>
      </p:sp>
    </p:spTree>
    <p:extLst>
      <p:ext uri="{BB962C8B-B14F-4D97-AF65-F5344CB8AC3E}">
        <p14:creationId xmlns:p14="http://schemas.microsoft.com/office/powerpoint/2010/main" val="17122643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001000" cy="1143000"/>
          </a:xfrm>
        </p:spPr>
        <p:txBody>
          <a:bodyPr/>
          <a:lstStyle/>
          <a:p>
            <a:pPr algn="ctr"/>
            <a:r>
              <a:rPr lang="en-US" sz="3600" dirty="0">
                <a:solidFill>
                  <a:srgbClr val="660066"/>
                </a:solidFill>
              </a:rPr>
              <a:t>A. Mineral and ceramic engineering materials</a:t>
            </a:r>
            <a:endParaRPr lang="en-US" dirty="0"/>
          </a:p>
        </p:txBody>
      </p:sp>
      <p:sp>
        <p:nvSpPr>
          <p:cNvPr id="3" name="Content Placeholder 2"/>
          <p:cNvSpPr>
            <a:spLocks noGrp="1"/>
          </p:cNvSpPr>
          <p:nvPr>
            <p:ph idx="1"/>
          </p:nvPr>
        </p:nvSpPr>
        <p:spPr>
          <a:xfrm>
            <a:off x="685800" y="1905000"/>
            <a:ext cx="8077200" cy="4114800"/>
          </a:xfrm>
        </p:spPr>
        <p:txBody>
          <a:bodyPr/>
          <a:lstStyle/>
          <a:p>
            <a:pPr lvl="0" algn="just">
              <a:buClr>
                <a:srgbClr val="6F89F7"/>
              </a:buClr>
              <a:buFont typeface="Arial" pitchFamily="34" charset="0"/>
              <a:buChar char="•"/>
            </a:pPr>
            <a:r>
              <a:rPr lang="en-US" sz="2800" dirty="0">
                <a:solidFill>
                  <a:srgbClr val="40458C"/>
                </a:solidFill>
                <a:latin typeface="Times New Roman" pitchFamily="18" charset="0"/>
                <a:cs typeface="Times New Roman" pitchFamily="18" charset="0"/>
              </a:rPr>
              <a:t>diamond, an extremely hard form of carbon (C), which is used as an abrasive (very hard and rough) material in cutting tools- frequently referred to as industrial diamond when used in engineering</a:t>
            </a:r>
          </a:p>
          <a:p>
            <a:pPr lvl="0" algn="just">
              <a:buClr>
                <a:srgbClr val="6F89F7"/>
              </a:buClr>
              <a:buFont typeface="Arial" pitchFamily="34" charset="0"/>
              <a:buChar char="•"/>
            </a:pPr>
            <a:r>
              <a:rPr lang="en-US" sz="2800" dirty="0">
                <a:solidFill>
                  <a:srgbClr val="40458C"/>
                </a:solidFill>
                <a:latin typeface="Times New Roman" pitchFamily="18" charset="0"/>
                <a:cs typeface="Times New Roman" pitchFamily="18" charset="0"/>
              </a:rPr>
              <a:t>silicon (Si), found in sand as silica (silicon dioxide- Si02), which can be heated to high temperatures to make glass.</a:t>
            </a: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Tree>
    <p:extLst>
      <p:ext uri="{BB962C8B-B14F-4D97-AF65-F5344CB8AC3E}">
        <p14:creationId xmlns:p14="http://schemas.microsoft.com/office/powerpoint/2010/main" val="20912488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rgbClr val="660066"/>
                </a:solidFill>
              </a:rPr>
              <a:t>A. Mineral and ceramic engineering materials</a:t>
            </a:r>
            <a:endParaRPr lang="en-US" dirty="0"/>
          </a:p>
        </p:txBody>
      </p:sp>
      <p:sp>
        <p:nvSpPr>
          <p:cNvPr id="3" name="Content Placeholder 2"/>
          <p:cNvSpPr>
            <a:spLocks noGrp="1"/>
          </p:cNvSpPr>
          <p:nvPr>
            <p:ph idx="1"/>
          </p:nvPr>
        </p:nvSpPr>
        <p:spPr>
          <a:xfrm>
            <a:off x="609600" y="1447800"/>
            <a:ext cx="8077200" cy="5181600"/>
          </a:xfrm>
        </p:spPr>
        <p:txBody>
          <a:bodyPr/>
          <a:lstStyle/>
          <a:p>
            <a:pPr marL="0" indent="0" algn="just">
              <a:buNone/>
            </a:pPr>
            <a:r>
              <a:rPr lang="en-US" sz="2800" dirty="0">
                <a:latin typeface="Times New Roman" pitchFamily="18" charset="0"/>
                <a:cs typeface="Times New Roman" pitchFamily="18" charset="0"/>
              </a:rPr>
              <a:t>Generally, inorganic, non-metallic materials that have been formed by heating are called ceramics. Glass is therefore a ceramic. When materials are heated to extremely high temperatures to form ceramics that are glasslike</a:t>
            </a:r>
          </a:p>
          <a:p>
            <a:pPr marL="0" indent="0" algn="just">
              <a:buNone/>
            </a:pPr>
            <a:r>
              <a:rPr lang="en-US" sz="2800" dirty="0">
                <a:latin typeface="Times New Roman" pitchFamily="18" charset="0"/>
                <a:cs typeface="Times New Roman" pitchFamily="18" charset="0"/>
              </a:rPr>
              <a:t>- that is, with a structure like that of glass</a:t>
            </a:r>
          </a:p>
          <a:p>
            <a:pPr marL="0" indent="0" algn="just">
              <a:buNone/>
            </a:pPr>
            <a:r>
              <a:rPr lang="en-US" sz="2800" dirty="0">
                <a:latin typeface="Times New Roman" pitchFamily="18" charset="0"/>
                <a:cs typeface="Times New Roman" pitchFamily="18" charset="0"/>
              </a:rPr>
              <a:t>- we say that they are vitrified.</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191000"/>
            <a:ext cx="35052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00342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rgbClr val="660066"/>
                </a:solidFill>
              </a:rPr>
              <a:t>A. Mineral and ceramic engineering materials</a:t>
            </a:r>
            <a:endParaRPr lang="en-US" dirty="0"/>
          </a:p>
        </p:txBody>
      </p:sp>
      <p:sp>
        <p:nvSpPr>
          <p:cNvPr id="3" name="Content Placeholder 2"/>
          <p:cNvSpPr>
            <a:spLocks noGrp="1"/>
          </p:cNvSpPr>
          <p:nvPr>
            <p:ph idx="1"/>
          </p:nvPr>
        </p:nvSpPr>
        <p:spPr>
          <a:xfrm>
            <a:off x="685800" y="1905000"/>
            <a:ext cx="7924800" cy="4114800"/>
          </a:xfrm>
        </p:spPr>
        <p:txBody>
          <a:bodyPr/>
          <a:lstStyle/>
          <a:p>
            <a:pPr marL="0" lvl="0" indent="0" algn="just">
              <a:buClr>
                <a:srgbClr val="6F89F7"/>
              </a:buClr>
              <a:buNone/>
            </a:pPr>
            <a:r>
              <a:rPr lang="en-US" sz="2800" dirty="0">
                <a:solidFill>
                  <a:srgbClr val="40458C"/>
                </a:solidFill>
                <a:latin typeface="Times New Roman" pitchFamily="18" charset="0"/>
                <a:cs typeface="Times New Roman" pitchFamily="18" charset="0"/>
              </a:rPr>
              <a:t>Ceramic materials are used to make  construction materials such as bricks. These  are made from clay, and are then fired in a kiln- that is, heated to a high temperature in an industrial oven. Clay can also be vitrified - for example, to make waterproof pipes.</a:t>
            </a: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spTree>
    <p:extLst>
      <p:ext uri="{BB962C8B-B14F-4D97-AF65-F5344CB8AC3E}">
        <p14:creationId xmlns:p14="http://schemas.microsoft.com/office/powerpoint/2010/main" val="239412345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 Glass</a:t>
            </a:r>
          </a:p>
        </p:txBody>
      </p:sp>
      <p:sp>
        <p:nvSpPr>
          <p:cNvPr id="3" name="Content Placeholder 2"/>
          <p:cNvSpPr>
            <a:spLocks noGrp="1"/>
          </p:cNvSpPr>
          <p:nvPr>
            <p:ph idx="1"/>
          </p:nvPr>
        </p:nvSpPr>
        <p:spPr>
          <a:xfrm>
            <a:off x="609600" y="1524000"/>
            <a:ext cx="8229600" cy="4648200"/>
          </a:xfrm>
        </p:spPr>
        <p:txBody>
          <a:bodyPr/>
          <a:lstStyle/>
          <a:p>
            <a:pPr marL="0" indent="0" algn="just">
              <a:buNone/>
            </a:pPr>
            <a:r>
              <a:rPr lang="en-US" sz="2600" dirty="0">
                <a:solidFill>
                  <a:srgbClr val="FF0000"/>
                </a:solidFill>
                <a:latin typeface="Times New Roman" pitchFamily="18" charset="0"/>
                <a:cs typeface="Times New Roman" pitchFamily="18" charset="0"/>
              </a:rPr>
              <a:t>A technical adviser for a glass manufacturer is giving a briefing to a group of engineers at a trade fair.</a:t>
            </a:r>
            <a:endParaRPr lang="en-US" sz="2600" dirty="0">
              <a:latin typeface="Times New Roman" pitchFamily="18" charset="0"/>
              <a:cs typeface="Times New Roman" pitchFamily="18" charset="0"/>
            </a:endParaRPr>
          </a:p>
          <a:p>
            <a:pPr marL="0" indent="0" algn="just">
              <a:buNone/>
            </a:pPr>
            <a:r>
              <a:rPr lang="en-US" sz="2600" dirty="0">
                <a:latin typeface="Times New Roman" pitchFamily="18" charset="0"/>
                <a:cs typeface="Times New Roman" pitchFamily="18" charset="0"/>
              </a:rPr>
              <a:t>'Sheets of glass, which are obviously flat and thin, are called float glass. This refers to the manufacturing technique where molten glass is floated on molten tin, to produce flat sheets. Usually, after float glass has been formed, it's annealed - it's left to cool slowly. But if it's left in this state, and the glass later gets broken, it breaks into dangerous, sharp pieces. So for most engineering and architectural uses, annealed glass is unsuitable. We need to use what we call safety glass.'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a:p>
        </p:txBody>
      </p:sp>
    </p:spTree>
    <p:extLst>
      <p:ext uri="{BB962C8B-B14F-4D97-AF65-F5344CB8AC3E}">
        <p14:creationId xmlns:p14="http://schemas.microsoft.com/office/powerpoint/2010/main" val="28646136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660066"/>
                </a:solidFill>
              </a:rPr>
              <a:t>B. Glass</a:t>
            </a:r>
            <a:endParaRPr lang="en-US" dirty="0"/>
          </a:p>
        </p:txBody>
      </p:sp>
      <p:sp>
        <p:nvSpPr>
          <p:cNvPr id="3" name="Content Placeholder 2"/>
          <p:cNvSpPr>
            <a:spLocks noGrp="1"/>
          </p:cNvSpPr>
          <p:nvPr>
            <p:ph idx="1"/>
          </p:nvPr>
        </p:nvSpPr>
        <p:spPr>
          <a:xfrm>
            <a:off x="685800" y="1524000"/>
            <a:ext cx="8077200" cy="4495800"/>
          </a:xfrm>
        </p:spPr>
        <p:txBody>
          <a:bodyPr/>
          <a:lstStyle/>
          <a:p>
            <a:pPr marL="0" indent="0" algn="just">
              <a:buNone/>
            </a:pPr>
            <a:r>
              <a:rPr lang="en-US" sz="2800" dirty="0">
                <a:latin typeface="Times New Roman" pitchFamily="18" charset="0"/>
                <a:cs typeface="Times New Roman" pitchFamily="18" charset="0"/>
              </a:rPr>
              <a:t>One type of safety glass is toughened glass, also called tempered glass. As the term suggests, the glass is tempered - it's heated and kept hot for a certain time, to change its structure. </a:t>
            </a:r>
            <a:r>
              <a:rPr lang="en-US" sz="2800" dirty="0">
                <a:solidFill>
                  <a:srgbClr val="FF0000"/>
                </a:solidFill>
                <a:latin typeface="Times New Roman" pitchFamily="18" charset="0"/>
                <a:cs typeface="Times New Roman" pitchFamily="18" charset="0"/>
              </a:rPr>
              <a:t>Then if tempered glass is broken, it shatters </a:t>
            </a:r>
            <a:r>
              <a:rPr lang="en-US" sz="2800" dirty="0">
                <a:latin typeface="Times New Roman" pitchFamily="18" charset="0"/>
                <a:cs typeface="Times New Roman" pitchFamily="18" charset="0"/>
              </a:rPr>
              <a:t>- it breaks into tiny pieces. These are a lot safer than the long, sharp pieces produced when annealed glass breaks. </a:t>
            </a:r>
            <a:r>
              <a:rPr lang="en-US" sz="2800" dirty="0">
                <a:solidFill>
                  <a:srgbClr val="C00000"/>
                </a:solidFill>
                <a:latin typeface="Times New Roman" pitchFamily="18" charset="0"/>
                <a:cs typeface="Times New Roman" pitchFamily="18" charset="0"/>
              </a:rPr>
              <a:t>The disadvantage of toughened glass</a:t>
            </a:r>
            <a:r>
              <a:rPr lang="en-US" sz="2800" dirty="0">
                <a:latin typeface="Times New Roman" pitchFamily="18" charset="0"/>
                <a:cs typeface="Times New Roman" pitchFamily="18" charset="0"/>
              </a:rPr>
              <a:t> is that it can't withstand impacts from small objects, such as flying stones. So, for instance, that makes it unsuitable for vehicle windscreens. </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a:p>
        </p:txBody>
      </p:sp>
    </p:spTree>
    <p:extLst>
      <p:ext uri="{BB962C8B-B14F-4D97-AF65-F5344CB8AC3E}">
        <p14:creationId xmlns:p14="http://schemas.microsoft.com/office/powerpoint/2010/main" val="32054991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660066"/>
                </a:solidFill>
              </a:rPr>
              <a:t>B. Glass</a:t>
            </a:r>
            <a:endParaRPr lang="en-US" dirty="0"/>
          </a:p>
        </p:txBody>
      </p:sp>
      <p:sp>
        <p:nvSpPr>
          <p:cNvPr id="3" name="Content Placeholder 2"/>
          <p:cNvSpPr>
            <a:spLocks noGrp="1"/>
          </p:cNvSpPr>
          <p:nvPr>
            <p:ph idx="1"/>
          </p:nvPr>
        </p:nvSpPr>
        <p:spPr>
          <a:xfrm>
            <a:off x="762000" y="1676400"/>
            <a:ext cx="7772400" cy="4114800"/>
          </a:xfrm>
        </p:spPr>
        <p:txBody>
          <a:bodyPr/>
          <a:lstStyle/>
          <a:p>
            <a:pPr marL="0" indent="0" algn="just">
              <a:buNone/>
            </a:pPr>
            <a:r>
              <a:rPr lang="en-US" sz="2800" dirty="0">
                <a:solidFill>
                  <a:srgbClr val="40458C"/>
                </a:solidFill>
                <a:latin typeface="Times New Roman" pitchFamily="18" charset="0"/>
                <a:cs typeface="Times New Roman" pitchFamily="18" charset="0"/>
              </a:rPr>
              <a:t>So in cases where impacts are a problem, another type of safety glass -laminated glass- is generally used. This is made by laminating glass with a polymer- in other words, making a glass and polymer 'sandwich', with a sheet of polymer in the middle and sheets of glass at either side. The advantage of having a laminated material is not just that it's very strong. The layers of glass are bonded to a layer of polymer- they're stuck to the polymer- so if the glass does break, the broken pieces are held together, and don't fly.'</a:t>
            </a:r>
            <a:endParaRPr lang="en-US" sz="2800"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spTree>
    <p:extLst>
      <p:ext uri="{BB962C8B-B14F-4D97-AF65-F5344CB8AC3E}">
        <p14:creationId xmlns:p14="http://schemas.microsoft.com/office/powerpoint/2010/main" val="112483723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C00000"/>
                </a:solidFill>
                <a:latin typeface="Arial"/>
              </a:rPr>
              <a:t>15.1</a:t>
            </a:r>
            <a:endParaRPr lang="en-US" dirty="0">
              <a:solidFill>
                <a:srgbClr val="C00000"/>
              </a:solidFill>
            </a:endParaRPr>
          </a:p>
        </p:txBody>
      </p:sp>
      <p:sp>
        <p:nvSpPr>
          <p:cNvPr id="3" name="Content Placeholder 2"/>
          <p:cNvSpPr>
            <a:spLocks noGrp="1"/>
          </p:cNvSpPr>
          <p:nvPr>
            <p:ph idx="1"/>
          </p:nvPr>
        </p:nvSpPr>
        <p:spPr>
          <a:xfrm>
            <a:off x="609600" y="1524000"/>
            <a:ext cx="8458200" cy="4800600"/>
          </a:xfrm>
        </p:spPr>
        <p:txBody>
          <a:bodyPr/>
          <a:lstStyle/>
          <a:p>
            <a:pPr marL="0" indent="0" algn="just">
              <a:buNone/>
            </a:pPr>
            <a:r>
              <a:rPr lang="en-US" sz="2400" dirty="0">
                <a:latin typeface="Times New Roman" pitchFamily="18" charset="0"/>
                <a:cs typeface="Times New Roman" pitchFamily="18" charset="0"/>
              </a:rPr>
              <a:t>Decide whether the sentences below are true or false. Then, change one word in each of the false sentences to correct them. Look at A opposite to help you.</a:t>
            </a:r>
          </a:p>
          <a:p>
            <a:pPr marL="0" indent="0" algn="just">
              <a:buNone/>
            </a:pPr>
            <a:r>
              <a:rPr lang="en-US" sz="2400" dirty="0">
                <a:latin typeface="Times New Roman" pitchFamily="18" charset="0"/>
                <a:cs typeface="Times New Roman" pitchFamily="18" charset="0"/>
              </a:rPr>
              <a:t>1 Minerals are organic.</a:t>
            </a:r>
          </a:p>
          <a:p>
            <a:pPr marL="0" indent="0" algn="just">
              <a:buNone/>
            </a:pPr>
            <a:r>
              <a:rPr lang="en-US" sz="2400" dirty="0">
                <a:latin typeface="Times New Roman" pitchFamily="18" charset="0"/>
                <a:cs typeface="Times New Roman" pitchFamily="18" charset="0"/>
              </a:rPr>
              <a:t>2 Minerals can be found in rocks.</a:t>
            </a:r>
          </a:p>
          <a:p>
            <a:pPr marL="0" indent="0" algn="just">
              <a:buNone/>
            </a:pPr>
            <a:r>
              <a:rPr lang="en-US" sz="2400" dirty="0">
                <a:latin typeface="Times New Roman" pitchFamily="18" charset="0"/>
                <a:cs typeface="Times New Roman" pitchFamily="18" charset="0"/>
              </a:rPr>
              <a:t>3 Silica is a compound containing silicon.</a:t>
            </a:r>
          </a:p>
          <a:p>
            <a:pPr marL="0" indent="0" algn="just">
              <a:buNone/>
            </a:pPr>
            <a:r>
              <a:rPr lang="en-US" sz="2400" dirty="0">
                <a:latin typeface="Times New Roman" pitchFamily="18" charset="0"/>
                <a:cs typeface="Times New Roman" pitchFamily="18" charset="0"/>
              </a:rPr>
              <a:t>4 Minerals can be metallic or non-metallic.</a:t>
            </a:r>
          </a:p>
          <a:p>
            <a:pPr marL="0" indent="0" algn="just">
              <a:buNone/>
            </a:pPr>
            <a:r>
              <a:rPr lang="en-US" sz="2400" dirty="0">
                <a:latin typeface="Times New Roman" pitchFamily="18" charset="0"/>
                <a:cs typeface="Times New Roman" pitchFamily="18" charset="0"/>
              </a:rPr>
              <a:t>5 Industrial diamond is an abrasive, metallic mineral.</a:t>
            </a:r>
          </a:p>
          <a:p>
            <a:pPr marL="0" indent="0" algn="just">
              <a:buNone/>
            </a:pPr>
            <a:r>
              <a:rPr lang="en-US" sz="2400" dirty="0">
                <a:latin typeface="Times New Roman" pitchFamily="18" charset="0"/>
                <a:cs typeface="Times New Roman" pitchFamily="18" charset="0"/>
              </a:rPr>
              <a:t>6 In order to become ceramics, materials must be vitrified.</a:t>
            </a:r>
          </a:p>
          <a:p>
            <a:pPr marL="0" indent="0" algn="just">
              <a:buNone/>
            </a:pPr>
            <a:r>
              <a:rPr lang="en-US" sz="2400" dirty="0">
                <a:latin typeface="Times New Roman" pitchFamily="18" charset="0"/>
                <a:cs typeface="Times New Roman" pitchFamily="18" charset="0"/>
              </a:rPr>
              <a:t>7 Clay can be fired to produce material with a glass-like structure.</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spTree>
    <p:extLst>
      <p:ext uri="{BB962C8B-B14F-4D97-AF65-F5344CB8AC3E}">
        <p14:creationId xmlns:p14="http://schemas.microsoft.com/office/powerpoint/2010/main" val="25771138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00" y="304800"/>
            <a:ext cx="3276600" cy="762000"/>
          </a:xfrm>
        </p:spPr>
        <p:txBody>
          <a:bodyPr/>
          <a:lstStyle/>
          <a:p>
            <a:pPr algn="ctr"/>
            <a:r>
              <a:rPr lang="en-US" dirty="0"/>
              <a:t>15.2</a:t>
            </a:r>
          </a:p>
        </p:txBody>
      </p:sp>
      <p:sp>
        <p:nvSpPr>
          <p:cNvPr id="3" name="Content Placeholder 2"/>
          <p:cNvSpPr>
            <a:spLocks noGrp="1"/>
          </p:cNvSpPr>
          <p:nvPr>
            <p:ph idx="1"/>
          </p:nvPr>
        </p:nvSpPr>
        <p:spPr>
          <a:xfrm>
            <a:off x="630382" y="1066800"/>
            <a:ext cx="8153400" cy="1517076"/>
          </a:xfrm>
        </p:spPr>
        <p:txBody>
          <a:bodyPr/>
          <a:lstStyle/>
          <a:p>
            <a:pPr marL="0" indent="0" algn="just">
              <a:buNone/>
            </a:pPr>
            <a:r>
              <a:rPr lang="en-US" sz="2400" dirty="0">
                <a:latin typeface="Times New Roman" pitchFamily="18" charset="0"/>
                <a:cs typeface="Times New Roman" pitchFamily="18" charset="0"/>
              </a:rPr>
              <a:t>Use the words and expressions in the box to describe each photo. You will need to use some words more than once. Look at B opposite to help you.</a:t>
            </a:r>
          </a:p>
          <a:p>
            <a:pPr marL="0" indent="0" algn="just">
              <a:buNone/>
            </a:pPr>
            <a:endParaRPr lang="en-US" sz="24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12</a:t>
            </a:fld>
            <a:endParaRPr lang="en-US"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0"/>
            <a:ext cx="6324599"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319463"/>
            <a:ext cx="6400800" cy="2150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09600" y="5469807"/>
            <a:ext cx="72390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400" dirty="0">
                <a:solidFill>
                  <a:srgbClr val="FF0000"/>
                </a:solidFill>
                <a:latin typeface="Times New Roman"/>
              </a:rPr>
              <a:t>1 laminated glass, safety glass, windscreen</a:t>
            </a:r>
          </a:p>
          <a:p>
            <a:r>
              <a:rPr lang="en-US" sz="2400" dirty="0">
                <a:solidFill>
                  <a:srgbClr val="FF0000"/>
                </a:solidFill>
                <a:latin typeface="Times New Roman"/>
              </a:rPr>
              <a:t>2 safety glass, tempered glass, toughened glass</a:t>
            </a:r>
          </a:p>
          <a:p>
            <a:r>
              <a:rPr lang="en-US" sz="2400" dirty="0">
                <a:solidFill>
                  <a:srgbClr val="FF0000"/>
                </a:solidFill>
                <a:latin typeface="Times New Roman"/>
              </a:rPr>
              <a:t>3 annealed glass</a:t>
            </a:r>
            <a:endParaRPr lang="en-US" sz="2400" dirty="0">
              <a:solidFill>
                <a:srgbClr val="FF0000"/>
              </a:solidFill>
            </a:endParaRPr>
          </a:p>
        </p:txBody>
      </p:sp>
    </p:spTree>
    <p:extLst>
      <p:ext uri="{BB962C8B-B14F-4D97-AF65-F5344CB8AC3E}">
        <p14:creationId xmlns:p14="http://schemas.microsoft.com/office/powerpoint/2010/main" val="23287245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4495800" cy="533400"/>
          </a:xfrm>
        </p:spPr>
        <p:txBody>
          <a:bodyPr/>
          <a:lstStyle/>
          <a:p>
            <a:pPr algn="ctr"/>
            <a:r>
              <a:rPr lang="en-US" dirty="0"/>
              <a:t>15.3</a:t>
            </a:r>
          </a:p>
        </p:txBody>
      </p:sp>
      <p:sp>
        <p:nvSpPr>
          <p:cNvPr id="3" name="Content Placeholder 2"/>
          <p:cNvSpPr>
            <a:spLocks noGrp="1"/>
          </p:cNvSpPr>
          <p:nvPr>
            <p:ph idx="1"/>
          </p:nvPr>
        </p:nvSpPr>
        <p:spPr>
          <a:xfrm>
            <a:off x="304800" y="685800"/>
            <a:ext cx="8686800" cy="1219200"/>
          </a:xfrm>
        </p:spPr>
        <p:txBody>
          <a:bodyPr/>
          <a:lstStyle/>
          <a:p>
            <a:pPr marL="0" indent="0" algn="just">
              <a:buNone/>
            </a:pPr>
            <a:r>
              <a:rPr lang="en-US" sz="2400" dirty="0">
                <a:solidFill>
                  <a:srgbClr val="FF0000"/>
                </a:solidFill>
                <a:latin typeface="Times New Roman" pitchFamily="18" charset="0"/>
                <a:cs typeface="Times New Roman" pitchFamily="18" charset="0"/>
              </a:rPr>
              <a:t>Complete the article about bulletproof glass from a science and technology magazine, using words from B opposite. Sometimes, more than one word is possible.</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13</a:t>
            </a:fld>
            <a:endParaRPr lang="en-US"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5344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5715000"/>
            <a:ext cx="6324600" cy="838200"/>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665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1295400" y="1066800"/>
            <a:ext cx="6553200" cy="4164227"/>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Unit Fifteen</a:t>
            </a:r>
            <a:endParaRPr lang="en-US" sz="7006" b="1" dirty="0">
              <a:solidFill>
                <a:srgbClr val="C00000"/>
              </a:solidFill>
              <a:latin typeface="Tahoma" pitchFamily="34"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AFCA9F56-C455-4365-B1CA-78E375E9F2C4}" type="slidenum">
              <a:rPr lang="es-ES" altLang="en-US" smtClean="0">
                <a:solidFill>
                  <a:srgbClr val="000000"/>
                </a:solidFill>
              </a:rPr>
              <a:pPr>
                <a:defRPr/>
              </a:pPr>
              <a:t>14</a:t>
            </a:fld>
            <a:endParaRPr lang="es-ES" altLang="en-US">
              <a:solidFill>
                <a:srgbClr val="000000"/>
              </a:solidFill>
            </a:endParaRPr>
          </a:p>
        </p:txBody>
      </p:sp>
    </p:spTree>
    <p:extLst>
      <p:ext uri="{BB962C8B-B14F-4D97-AF65-F5344CB8AC3E}">
        <p14:creationId xmlns:p14="http://schemas.microsoft.com/office/powerpoint/2010/main" val="30330650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886ceec414baad34fbea354deeeeb4048864bc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themeOverride>
</file>

<file path=docProps/app.xml><?xml version="1.0" encoding="utf-8"?>
<Properties xmlns="http://schemas.openxmlformats.org/officeDocument/2006/extended-properties" xmlns:vt="http://schemas.openxmlformats.org/officeDocument/2006/docPropsVTypes">
  <TotalTime>86</TotalTime>
  <Words>826</Words>
  <Application>Microsoft Office PowerPoint</Application>
  <PresentationFormat>On-screen Show (4:3)</PresentationFormat>
  <Paragraphs>71</Paragraphs>
  <Slides>14</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14</vt:i4>
      </vt:variant>
    </vt:vector>
  </HeadingPairs>
  <TitlesOfParts>
    <vt:vector size="25" baseType="lpstr">
      <vt:lpstr>Arial</vt:lpstr>
      <vt:lpstr>Calibri</vt:lpstr>
      <vt:lpstr>Franklin Gothic Book</vt:lpstr>
      <vt:lpstr>Perpetua</vt:lpstr>
      <vt:lpstr>Tahoma</vt:lpstr>
      <vt:lpstr>Times New Roman</vt:lpstr>
      <vt:lpstr>Verdana</vt:lpstr>
      <vt:lpstr>Wingdings</vt:lpstr>
      <vt:lpstr>Office Theme</vt:lpstr>
      <vt:lpstr>Diseño predeterminado</vt:lpstr>
      <vt:lpstr>2_Blueprint</vt:lpstr>
      <vt:lpstr>Unit 15: Minerals and Ceramics Prof. Fady El-Nahal Technical English Islamic University of Gaza 2020-2021 </vt:lpstr>
      <vt:lpstr>Vocabulary  </vt:lpstr>
      <vt:lpstr>Outline</vt:lpstr>
      <vt:lpstr>A. Mineral and ceramic engineering materials</vt:lpstr>
      <vt:lpstr>A. Mineral and ceramic engineering materials</vt:lpstr>
      <vt:lpstr>A. Mineral and ceramic engineering materials</vt:lpstr>
      <vt:lpstr>A. Mineral and ceramic engineering materials</vt:lpstr>
      <vt:lpstr>B. Glass</vt:lpstr>
      <vt:lpstr>B. Glass</vt:lpstr>
      <vt:lpstr>B. Glass</vt:lpstr>
      <vt:lpstr>15.1</vt:lpstr>
      <vt:lpstr>15.2</vt:lpstr>
      <vt:lpstr>15.3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15: Minerals and Ceramics Dr. Basil Hamed Technical English Islamic University of Gaza Mar, 2016</dc:title>
  <dc:creator>Basil Hamed</dc:creator>
  <cp:lastModifiedBy>Fady El-Nahal</cp:lastModifiedBy>
  <cp:revision>45</cp:revision>
  <dcterms:created xsi:type="dcterms:W3CDTF">2006-08-16T00:00:00Z</dcterms:created>
  <dcterms:modified xsi:type="dcterms:W3CDTF">2020-02-04T17:52:04Z</dcterms:modified>
</cp:coreProperties>
</file>