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72" r:id="rId1"/>
    <p:sldMasterId id="2147483684" r:id="rId2"/>
    <p:sldMasterId id="2147483696" r:id="rId3"/>
  </p:sldMasterIdLst>
  <p:notesMasterIdLst>
    <p:notesMasterId r:id="rId20"/>
  </p:notesMasterIdLst>
  <p:sldIdLst>
    <p:sldId id="270" r:id="rId4"/>
    <p:sldId id="271" r:id="rId5"/>
    <p:sldId id="257" r:id="rId6"/>
    <p:sldId id="258" r:id="rId7"/>
    <p:sldId id="261" r:id="rId8"/>
    <p:sldId id="262" r:id="rId9"/>
    <p:sldId id="259" r:id="rId10"/>
    <p:sldId id="272" r:id="rId11"/>
    <p:sldId id="260" r:id="rId12"/>
    <p:sldId id="263" r:id="rId13"/>
    <p:sldId id="264" r:id="rId14"/>
    <p:sldId id="269" r:id="rId15"/>
    <p:sldId id="265" r:id="rId16"/>
    <p:sldId id="267" r:id="rId17"/>
    <p:sldId id="268" r:id="rId18"/>
    <p:sldId id="266" r:id="rId19"/>
  </p:sldIdLst>
  <p:sldSz cx="9144000" cy="6858000" type="screen4x3"/>
  <p:notesSz cx="6858000" cy="9144000"/>
  <p:custDataLst>
    <p:tags r:id="rId21"/>
  </p:custDataLst>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F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518C37C-7795-4BBE-B2DA-5EF18372235C}" type="datetimeFigureOut">
              <a:rPr lang="ar-SA" smtClean="0"/>
              <a:t>10/06/1441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A0F04BC-C3A1-4853-A3E4-49E13F3926EF}" type="slidenum">
              <a:rPr lang="ar-SA" smtClean="0"/>
              <a:t>‹#›</a:t>
            </a:fld>
            <a:endParaRPr lang="ar-SA"/>
          </a:p>
        </p:txBody>
      </p:sp>
    </p:spTree>
    <p:extLst>
      <p:ext uri="{BB962C8B-B14F-4D97-AF65-F5344CB8AC3E}">
        <p14:creationId xmlns:p14="http://schemas.microsoft.com/office/powerpoint/2010/main" val="41124166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r>
              <a:rPr lang="en-US" dirty="0"/>
              <a:t>Jawdat Abu Taha</a:t>
            </a:r>
            <a:endParaRPr lang="ar-SA" dirty="0"/>
          </a:p>
        </p:txBody>
      </p:sp>
      <p:sp>
        <p:nvSpPr>
          <p:cNvPr id="6" name="عنصر نائب لرقم الشريحة 5"/>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3243971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r>
              <a:rPr lang="en-US" dirty="0"/>
              <a:t>Jawdat Abu Taha</a:t>
            </a:r>
            <a:endParaRPr lang="ar-SA" dirty="0"/>
          </a:p>
        </p:txBody>
      </p:sp>
      <p:sp>
        <p:nvSpPr>
          <p:cNvPr id="6" name="عنصر نائب لرقم الشريحة 5"/>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269389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r>
              <a:rPr lang="en-US" dirty="0"/>
              <a:t>Jawdat Abu Taha</a:t>
            </a:r>
            <a:endParaRPr lang="ar-SA" dirty="0"/>
          </a:p>
        </p:txBody>
      </p:sp>
      <p:sp>
        <p:nvSpPr>
          <p:cNvPr id="6" name="عنصر نائب لرقم الشريحة 5"/>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2834721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r>
              <a:rPr lang="en-US" dirty="0"/>
              <a:t>Jawdat Abu Taha</a:t>
            </a:r>
            <a:endParaRPr lang="ar-SA" dirty="0"/>
          </a:p>
        </p:txBody>
      </p:sp>
      <p:sp>
        <p:nvSpPr>
          <p:cNvPr id="7" name="عنصر نائب لرقم الشريحة 6"/>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36925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endParaRPr lang="ar-SA"/>
          </a:p>
        </p:txBody>
      </p:sp>
      <p:sp>
        <p:nvSpPr>
          <p:cNvPr id="8" name="عنصر نائب للتذييل 7"/>
          <p:cNvSpPr>
            <a:spLocks noGrp="1"/>
          </p:cNvSpPr>
          <p:nvPr>
            <p:ph type="ftr" sz="quarter" idx="11"/>
          </p:nvPr>
        </p:nvSpPr>
        <p:spPr/>
        <p:txBody>
          <a:bodyPr/>
          <a:lstStyle/>
          <a:p>
            <a:r>
              <a:rPr lang="en-US" dirty="0"/>
              <a:t>Jawdat Abu Taha</a:t>
            </a:r>
            <a:endParaRPr lang="ar-SA" dirty="0"/>
          </a:p>
        </p:txBody>
      </p:sp>
      <p:sp>
        <p:nvSpPr>
          <p:cNvPr id="9" name="عنصر نائب لرقم الشريحة 8"/>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1340857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endParaRPr lang="ar-SA"/>
          </a:p>
        </p:txBody>
      </p:sp>
      <p:sp>
        <p:nvSpPr>
          <p:cNvPr id="4" name="عنصر نائب للتذييل 3"/>
          <p:cNvSpPr>
            <a:spLocks noGrp="1"/>
          </p:cNvSpPr>
          <p:nvPr>
            <p:ph type="ftr" sz="quarter" idx="11"/>
          </p:nvPr>
        </p:nvSpPr>
        <p:spPr/>
        <p:txBody>
          <a:bodyPr/>
          <a:lstStyle/>
          <a:p>
            <a:r>
              <a:rPr lang="en-US" dirty="0"/>
              <a:t>Jawdat Abu Taha</a:t>
            </a:r>
            <a:endParaRPr lang="ar-SA" dirty="0"/>
          </a:p>
        </p:txBody>
      </p:sp>
      <p:sp>
        <p:nvSpPr>
          <p:cNvPr id="5" name="عنصر نائب لرقم الشريحة 4"/>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640267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endParaRPr lang="ar-SA"/>
          </a:p>
        </p:txBody>
      </p:sp>
      <p:sp>
        <p:nvSpPr>
          <p:cNvPr id="3" name="عنصر نائب للتذييل 2"/>
          <p:cNvSpPr>
            <a:spLocks noGrp="1"/>
          </p:cNvSpPr>
          <p:nvPr>
            <p:ph type="ftr" sz="quarter" idx="11"/>
          </p:nvPr>
        </p:nvSpPr>
        <p:spPr/>
        <p:txBody>
          <a:bodyPr/>
          <a:lstStyle/>
          <a:p>
            <a:r>
              <a:rPr lang="en-US" dirty="0"/>
              <a:t>Jawdat Abu Taha</a:t>
            </a:r>
            <a:endParaRPr lang="ar-SA" dirty="0"/>
          </a:p>
        </p:txBody>
      </p:sp>
      <p:sp>
        <p:nvSpPr>
          <p:cNvPr id="4" name="عنصر نائب لرقم الشريحة 3"/>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2159304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r>
              <a:rPr lang="en-US" dirty="0"/>
              <a:t>Jawdat Abu Taha</a:t>
            </a:r>
            <a:endParaRPr lang="ar-SA" dirty="0"/>
          </a:p>
        </p:txBody>
      </p:sp>
      <p:sp>
        <p:nvSpPr>
          <p:cNvPr id="7" name="عنصر نائب لرقم الشريحة 6"/>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346473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endParaRPr lang="ar-SA"/>
          </a:p>
        </p:txBody>
      </p:sp>
      <p:sp>
        <p:nvSpPr>
          <p:cNvPr id="6" name="عنصر نائب للتذييل 5"/>
          <p:cNvSpPr>
            <a:spLocks noGrp="1"/>
          </p:cNvSpPr>
          <p:nvPr>
            <p:ph type="ftr" sz="quarter" idx="11"/>
          </p:nvPr>
        </p:nvSpPr>
        <p:spPr/>
        <p:txBody>
          <a:bodyPr/>
          <a:lstStyle/>
          <a:p>
            <a:r>
              <a:rPr lang="en-US" dirty="0"/>
              <a:t>Jawdat Abu Taha</a:t>
            </a:r>
            <a:endParaRPr lang="ar-SA" dirty="0"/>
          </a:p>
        </p:txBody>
      </p:sp>
      <p:sp>
        <p:nvSpPr>
          <p:cNvPr id="7" name="عنصر نائب لرقم الشريحة 6"/>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2103534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r>
              <a:rPr lang="en-US" dirty="0"/>
              <a:t>Jawdat Abu Taha</a:t>
            </a:r>
            <a:endParaRPr lang="ar-SA" dirty="0"/>
          </a:p>
        </p:txBody>
      </p:sp>
      <p:sp>
        <p:nvSpPr>
          <p:cNvPr id="6" name="عنصر نائب لرقم الشريحة 5"/>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2817076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endParaRPr lang="ar-SA"/>
          </a:p>
        </p:txBody>
      </p:sp>
      <p:sp>
        <p:nvSpPr>
          <p:cNvPr id="5" name="عنصر نائب للتذييل 4"/>
          <p:cNvSpPr>
            <a:spLocks noGrp="1"/>
          </p:cNvSpPr>
          <p:nvPr>
            <p:ph type="ftr" sz="quarter" idx="11"/>
          </p:nvPr>
        </p:nvSpPr>
        <p:spPr/>
        <p:txBody>
          <a:bodyPr/>
          <a:lstStyle/>
          <a:p>
            <a:r>
              <a:rPr lang="en-US" dirty="0"/>
              <a:t>Jawdat Abu Taha</a:t>
            </a:r>
            <a:endParaRPr lang="ar-SA" dirty="0"/>
          </a:p>
        </p:txBody>
      </p:sp>
      <p:sp>
        <p:nvSpPr>
          <p:cNvPr id="6" name="عنصر نائب لرقم الشريحة 5"/>
          <p:cNvSpPr>
            <a:spLocks noGrp="1"/>
          </p:cNvSpPr>
          <p:nvPr>
            <p:ph type="sldNum" sz="quarter" idx="12"/>
          </p:nvPr>
        </p:nvSpPr>
        <p:spPr/>
        <p:txBody>
          <a:bodyPr/>
          <a:lstStyle/>
          <a:p>
            <a:fld id="{847D0F3F-95F2-42C4-AB40-DAF4B376B436}" type="slidenum">
              <a:rPr lang="ar-SA" smtClean="0"/>
              <a:t>‹#›</a:t>
            </a:fld>
            <a:endParaRPr lang="ar-SA"/>
          </a:p>
        </p:txBody>
      </p:sp>
    </p:spTree>
    <p:extLst>
      <p:ext uri="{BB962C8B-B14F-4D97-AF65-F5344CB8AC3E}">
        <p14:creationId xmlns:p14="http://schemas.microsoft.com/office/powerpoint/2010/main" val="1642393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47486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721861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687627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86283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466878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766462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370554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18623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750495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84989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020142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990600" y="1752600"/>
            <a:ext cx="77724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Taha</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3062122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2923874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35382727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3910105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13717863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14668581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23624161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9165228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4250754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3394860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5122937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6"/>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6"/>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lgn="l">
              <a:defRPr>
                <a:solidFill>
                  <a:srgbClr val="000000"/>
                </a:solidFill>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a:xfrm>
            <a:off x="6553200" y="6245225"/>
            <a:ext cx="21336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1856989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6"/>
            <a:ext cx="8229600" cy="4525963"/>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lgn="l">
              <a:defRPr>
                <a:solidFill>
                  <a:srgbClr val="000000"/>
                </a:solidFill>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a:xfrm>
            <a:off x="6553200" y="6245225"/>
            <a:ext cx="21336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31470421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63700" y="354016"/>
            <a:ext cx="5791200" cy="1057275"/>
          </a:xfrm>
        </p:spPr>
        <p:txBody>
          <a:bodyPr/>
          <a:lstStyle/>
          <a:p>
            <a:r>
              <a:rPr lang="en-US"/>
              <a:t>Click to edit Master title style</a:t>
            </a:r>
          </a:p>
        </p:txBody>
      </p:sp>
      <p:sp>
        <p:nvSpPr>
          <p:cNvPr id="3" name="Text Placeholder 2"/>
          <p:cNvSpPr>
            <a:spLocks noGrp="1"/>
          </p:cNvSpPr>
          <p:nvPr>
            <p:ph type="body" sz="half" idx="1"/>
          </p:nvPr>
        </p:nvSpPr>
        <p:spPr>
          <a:xfrm>
            <a:off x="381000"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3752"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25763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63700" y="354016"/>
            <a:ext cx="5791200" cy="1057275"/>
          </a:xfrm>
        </p:spPr>
        <p:txBody>
          <a:bodyPr/>
          <a:lstStyle/>
          <a:p>
            <a:r>
              <a:rPr lang="en-US"/>
              <a:t>Click to edit Master title style</a:t>
            </a:r>
          </a:p>
        </p:txBody>
      </p:sp>
      <p:sp>
        <p:nvSpPr>
          <p:cNvPr id="3" name="Content Placeholder 2"/>
          <p:cNvSpPr>
            <a:spLocks noGrp="1"/>
          </p:cNvSpPr>
          <p:nvPr>
            <p:ph sz="half" idx="1"/>
          </p:nvPr>
        </p:nvSpPr>
        <p:spPr>
          <a:xfrm>
            <a:off x="381000"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03752"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6299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a:t>Jawdat Abu Taha</a:t>
            </a:r>
            <a:endParaRPr lang="ar-SA"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47D0F3F-95F2-42C4-AB40-DAF4B376B436}" type="slidenum">
              <a:rPr lang="ar-SA" smtClean="0"/>
              <a:t>‹#›</a:t>
            </a:fld>
            <a:endParaRPr lang="ar-SA"/>
          </a:p>
        </p:txBody>
      </p:sp>
    </p:spTree>
    <p:extLst>
      <p:ext uri="{BB962C8B-B14F-4D97-AF65-F5344CB8AC3E}">
        <p14:creationId xmlns:p14="http://schemas.microsoft.com/office/powerpoint/2010/main" val="26475280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lgn="l" rtl="0"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rtl="0" fontAlgn="base">
              <a:spcBef>
                <a:spcPct val="0"/>
              </a:spcBef>
              <a:spcAft>
                <a:spcPct val="0"/>
              </a:spcAft>
              <a:defRPr/>
            </a:pPr>
            <a:r>
              <a:rPr lang="es-ES" dirty="0">
                <a:solidFill>
                  <a:srgbClr val="000000"/>
                </a:solidFill>
              </a:rPr>
              <a:t>Jawdat Abu Taha</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rtl="0" fontAlgn="base">
              <a:spcBef>
                <a:spcPct val="0"/>
              </a:spcBef>
              <a:spcAft>
                <a:spcPct val="0"/>
              </a:spcAft>
              <a:defRPr/>
            </a:pPr>
            <a:fld id="{D50EB5A0-4CF3-47D0-8DA3-6CCF688E3377}" type="slidenum">
              <a:rPr lang="es-ES" altLang="en-US">
                <a:solidFill>
                  <a:srgbClr val="000000"/>
                </a:solidFill>
              </a:rPr>
              <a:pPr rtl="0"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39465830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6096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rtl="0"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rtl="0" fontAlgn="base">
              <a:spcBef>
                <a:spcPct val="0"/>
              </a:spcBef>
              <a:spcAft>
                <a:spcPct val="0"/>
              </a:spcAft>
              <a:defRPr/>
            </a:pPr>
            <a:r>
              <a:rPr lang="en-US" dirty="0"/>
              <a:t>Jawdat Abu Taha</a:t>
            </a:r>
          </a:p>
        </p:txBody>
      </p:sp>
      <p:sp>
        <p:nvSpPr>
          <p:cNvPr id="8259" name="Rectangle 67"/>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rtl="0" fontAlgn="base">
              <a:spcBef>
                <a:spcPct val="0"/>
              </a:spcBef>
              <a:spcAft>
                <a:spcPct val="0"/>
              </a:spcAft>
              <a:defRPr/>
            </a:pPr>
            <a:fld id="{EFB9D454-4B25-4F14-A18B-B89370775433}" type="slidenum">
              <a:rPr lang="en-US" altLang="en-US"/>
              <a:pPr rtl="0" fontAlgn="base">
                <a:spcBef>
                  <a:spcPct val="0"/>
                </a:spcBef>
                <a:spcAft>
                  <a:spcPct val="0"/>
                </a:spcAft>
                <a:defRPr/>
              </a:pPr>
              <a:t>‹#›</a:t>
            </a:fld>
            <a:endParaRPr lang="en-US" altLang="en-US"/>
          </a:p>
        </p:txBody>
      </p:sp>
    </p:spTree>
    <p:extLst>
      <p:ext uri="{BB962C8B-B14F-4D97-AF65-F5344CB8AC3E}">
        <p14:creationId xmlns:p14="http://schemas.microsoft.com/office/powerpoint/2010/main" val="11838486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3923928" y="1412776"/>
            <a:ext cx="4278014" cy="2366584"/>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14: Polymers</a:t>
            </a:r>
            <a:br>
              <a:rPr lang="en-US" sz="4000" b="1" kern="1200" dirty="0">
                <a:solidFill>
                  <a:schemeClr val="tx1"/>
                </a:solidFill>
                <a:latin typeface="Franklin Gothic Book"/>
              </a:rPr>
            </a:br>
            <a:r>
              <a:rPr lang="en-US" sz="2400" b="1" kern="1200" dirty="0">
                <a:solidFill>
                  <a:srgbClr val="C00000"/>
                </a:solidFill>
                <a:latin typeface="Perpetua"/>
              </a:rPr>
              <a:t>Prof. </a:t>
            </a:r>
            <a:r>
              <a:rPr lang="en-US" sz="2400" b="1" kern="1200">
                <a:solidFill>
                  <a:srgbClr val="C00000"/>
                </a:solidFill>
                <a:latin typeface="Perpetua"/>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Tree>
    <p:extLst>
      <p:ext uri="{BB962C8B-B14F-4D97-AF65-F5344CB8AC3E}">
        <p14:creationId xmlns:p14="http://schemas.microsoft.com/office/powerpoint/2010/main" val="401409303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0066"/>
                </a:solidFill>
              </a:rPr>
              <a:t>Vocabulary</a:t>
            </a:r>
            <a:endParaRPr lang="en-US" dirty="0"/>
          </a:p>
        </p:txBody>
      </p:sp>
      <p:sp>
        <p:nvSpPr>
          <p:cNvPr id="6" name="Rectangle 5"/>
          <p:cNvSpPr/>
          <p:nvPr/>
        </p:nvSpPr>
        <p:spPr>
          <a:xfrm>
            <a:off x="1691680" y="1628802"/>
            <a:ext cx="6408712" cy="304698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l" rtl="0"/>
            <a:r>
              <a:rPr lang="en-US" sz="3200" kern="0" dirty="0">
                <a:solidFill>
                  <a:srgbClr val="40458C"/>
                </a:solidFill>
              </a:rPr>
              <a:t>Synthetic		 </a:t>
            </a:r>
            <a:r>
              <a:rPr lang="ar-SA" sz="3200" kern="0" dirty="0">
                <a:solidFill>
                  <a:srgbClr val="40458C"/>
                </a:solidFill>
              </a:rPr>
              <a:t>تركيبي</a:t>
            </a:r>
            <a:r>
              <a:rPr lang="en-US" sz="3200" kern="0" dirty="0">
                <a:solidFill>
                  <a:srgbClr val="40458C"/>
                </a:solidFill>
              </a:rPr>
              <a:t> ,</a:t>
            </a:r>
            <a:r>
              <a:rPr lang="ar-SA" sz="3200" kern="0" dirty="0">
                <a:solidFill>
                  <a:srgbClr val="40458C"/>
                </a:solidFill>
              </a:rPr>
              <a:t>اصطناعي</a:t>
            </a:r>
            <a:r>
              <a:rPr lang="en-US" sz="3200" kern="0" dirty="0">
                <a:solidFill>
                  <a:srgbClr val="40458C"/>
                </a:solidFill>
              </a:rPr>
              <a:t>	</a:t>
            </a:r>
          </a:p>
          <a:p>
            <a:pPr algn="l" rtl="0"/>
            <a:r>
              <a:rPr lang="en-US" sz="3200" kern="0" dirty="0">
                <a:solidFill>
                  <a:srgbClr val="40458C"/>
                </a:solidFill>
              </a:rPr>
              <a:t>Molecules			</a:t>
            </a:r>
            <a:r>
              <a:rPr lang="ar-SA" sz="3200" kern="0" dirty="0">
                <a:solidFill>
                  <a:srgbClr val="40458C"/>
                </a:solidFill>
              </a:rPr>
              <a:t>جزيئات</a:t>
            </a:r>
            <a:endParaRPr lang="en-US" sz="3200" kern="0" dirty="0">
              <a:solidFill>
                <a:srgbClr val="40458C"/>
              </a:solidFill>
            </a:endParaRPr>
          </a:p>
          <a:p>
            <a:pPr algn="l" rtl="0"/>
            <a:r>
              <a:rPr lang="en-US" sz="3200" kern="0" dirty="0">
                <a:solidFill>
                  <a:srgbClr val="40458C"/>
                </a:solidFill>
              </a:rPr>
              <a:t>Rubber			</a:t>
            </a:r>
            <a:r>
              <a:rPr lang="ar-SA" sz="3200" kern="0" dirty="0">
                <a:solidFill>
                  <a:srgbClr val="40458C"/>
                </a:solidFill>
              </a:rPr>
              <a:t>مطاط</a:t>
            </a:r>
            <a:r>
              <a:rPr lang="en-US" sz="3200" kern="0" dirty="0">
                <a:solidFill>
                  <a:srgbClr val="40458C"/>
                </a:solidFill>
              </a:rPr>
              <a:t>		</a:t>
            </a:r>
            <a:endParaRPr lang="en-US" sz="2800" dirty="0">
              <a:solidFill>
                <a:srgbClr val="40458C"/>
              </a:solidFill>
            </a:endParaRPr>
          </a:p>
          <a:p>
            <a:pPr algn="l" rtl="0"/>
            <a:r>
              <a:rPr lang="en-US" sz="3200" kern="0" dirty="0">
                <a:solidFill>
                  <a:srgbClr val="40458C"/>
                </a:solidFill>
              </a:rPr>
              <a:t>Cure				</a:t>
            </a:r>
            <a:r>
              <a:rPr lang="ar-SA" sz="3200" kern="0" dirty="0">
                <a:solidFill>
                  <a:srgbClr val="40458C"/>
                </a:solidFill>
              </a:rPr>
              <a:t>شفاء</a:t>
            </a:r>
            <a:endParaRPr lang="en-US" sz="3200" kern="0" dirty="0">
              <a:solidFill>
                <a:srgbClr val="40458C"/>
              </a:solidFill>
            </a:endParaRPr>
          </a:p>
          <a:p>
            <a:pPr algn="l" rtl="0"/>
            <a:r>
              <a:rPr lang="en-US" sz="3200" kern="0" dirty="0">
                <a:solidFill>
                  <a:srgbClr val="40458C"/>
                </a:solidFill>
              </a:rPr>
              <a:t>Elastomers	</a:t>
            </a:r>
            <a:r>
              <a:rPr lang="ar-SA" sz="3200" kern="0" dirty="0">
                <a:solidFill>
                  <a:srgbClr val="40458C"/>
                </a:solidFill>
              </a:rPr>
              <a:t>المطاط الصناعي</a:t>
            </a:r>
            <a:endParaRPr lang="en-US" sz="3200" kern="0" dirty="0">
              <a:solidFill>
                <a:srgbClr val="40458C"/>
              </a:solidFill>
            </a:endParaRPr>
          </a:p>
          <a:p>
            <a:pPr algn="l" rtl="0"/>
            <a:r>
              <a:rPr lang="en-US" sz="3200" kern="0" dirty="0">
                <a:solidFill>
                  <a:srgbClr val="40458C"/>
                </a:solidFill>
              </a:rPr>
              <a:t>Adhesives </a:t>
            </a:r>
            <a:r>
              <a:rPr lang="ar-SA" sz="3200" kern="0" dirty="0">
                <a:solidFill>
                  <a:srgbClr val="40458C"/>
                </a:solidFill>
              </a:rPr>
              <a:t>مواد لاصقة</a:t>
            </a:r>
            <a:r>
              <a:rPr lang="en-US" sz="3200" kern="0" dirty="0">
                <a:solidFill>
                  <a:srgbClr val="40458C"/>
                </a:solidFill>
              </a:rPr>
              <a:t>, </a:t>
            </a:r>
            <a:r>
              <a:rPr lang="ar-SA" sz="3200" kern="0" dirty="0">
                <a:solidFill>
                  <a:srgbClr val="40458C"/>
                </a:solidFill>
              </a:rPr>
              <a:t>مادة سريعة التماسك</a:t>
            </a:r>
            <a:endParaRPr lang="en-US" sz="3200" kern="0" dirty="0">
              <a:solidFill>
                <a:srgbClr val="40458C"/>
              </a:solidFill>
            </a:endParaRPr>
          </a:p>
        </p:txBody>
      </p:sp>
      <p:sp>
        <p:nvSpPr>
          <p:cNvPr id="4" name="Slide Number Placeholder 3"/>
          <p:cNvSpPr>
            <a:spLocks noGrp="1"/>
          </p:cNvSpPr>
          <p:nvPr>
            <p:ph type="sldNum" sz="quarter" idx="12"/>
          </p:nvPr>
        </p:nvSpPr>
        <p:spPr/>
        <p:txBody>
          <a:bodyPr/>
          <a:lstStyle/>
          <a:p>
            <a:pPr>
              <a:defRPr/>
            </a:pPr>
            <a:fld id="{0BBBC493-A687-4A5F-A4C1-EE0C90DBCDBA}" type="slidenum">
              <a:rPr lang="en-US" altLang="en-US" smtClean="0"/>
              <a:pPr>
                <a:defRPr/>
              </a:pPr>
              <a:t>2</a:t>
            </a:fld>
            <a:endParaRPr lang="en-US" altLang="en-US"/>
          </a:p>
        </p:txBody>
      </p:sp>
    </p:spTree>
    <p:extLst>
      <p:ext uri="{BB962C8B-B14F-4D97-AF65-F5344CB8AC3E}">
        <p14:creationId xmlns:p14="http://schemas.microsoft.com/office/powerpoint/2010/main" val="142266802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C00000"/>
                </a:solidFill>
              </a:rPr>
              <a:t>Polymers</a:t>
            </a:r>
            <a:endParaRPr lang="ar-SA" b="1" dirty="0">
              <a:solidFill>
                <a:srgbClr val="C00000"/>
              </a:solidFill>
            </a:endParaRPr>
          </a:p>
        </p:txBody>
      </p:sp>
      <p:sp>
        <p:nvSpPr>
          <p:cNvPr id="3" name="عنصر نائب للمحتوى 2"/>
          <p:cNvSpPr>
            <a:spLocks noGrp="1"/>
          </p:cNvSpPr>
          <p:nvPr>
            <p:ph idx="1"/>
          </p:nvPr>
        </p:nvSpPr>
        <p:spPr>
          <a:xfrm>
            <a:off x="827584" y="1628800"/>
            <a:ext cx="7632848" cy="4114800"/>
          </a:xfrm>
        </p:spPr>
        <p:txBody>
          <a:bodyPr>
            <a:normAutofit/>
          </a:bodyPr>
          <a:lstStyle/>
          <a:p>
            <a:pPr marL="514350" indent="-514350" algn="just" rtl="0">
              <a:lnSpc>
                <a:spcPct val="200000"/>
              </a:lnSpc>
              <a:buClr>
                <a:srgbClr val="FF0000"/>
              </a:buClr>
              <a:buFont typeface="+mj-lt"/>
              <a:buAutoNum type="alphaUcPeriod"/>
            </a:pPr>
            <a:r>
              <a:rPr lang="en-US" sz="2800" dirty="0">
                <a:solidFill>
                  <a:srgbClr val="FF0000"/>
                </a:solidFill>
              </a:rPr>
              <a:t>Natural and synthetic polymers</a:t>
            </a:r>
          </a:p>
          <a:p>
            <a:pPr marL="514350" indent="-514350" algn="just" rtl="0">
              <a:lnSpc>
                <a:spcPct val="200000"/>
              </a:lnSpc>
              <a:buClr>
                <a:srgbClr val="FF0000"/>
              </a:buClr>
              <a:buFont typeface="+mj-lt"/>
              <a:buAutoNum type="alphaUcPeriod"/>
            </a:pPr>
            <a:r>
              <a:rPr lang="en-US" sz="2800" dirty="0">
                <a:solidFill>
                  <a:srgbClr val="FF0000"/>
                </a:solidFill>
              </a:rPr>
              <a:t>Thermoplastics and thermosetting plastics</a:t>
            </a:r>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68295125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116632"/>
            <a:ext cx="8568952" cy="1368152"/>
          </a:xfrm>
        </p:spPr>
        <p:txBody>
          <a:bodyPr>
            <a:normAutofit fontScale="90000"/>
          </a:bodyPr>
          <a:lstStyle/>
          <a:p>
            <a:pPr algn="just" rtl="0"/>
            <a:r>
              <a:rPr lang="en-US" sz="3800" b="1" dirty="0">
                <a:solidFill>
                  <a:srgbClr val="00B050"/>
                </a:solidFill>
              </a:rPr>
              <a:t>A. Natural and synthetic polymers</a:t>
            </a:r>
            <a:r>
              <a:rPr lang="en-US" b="1" dirty="0">
                <a:solidFill>
                  <a:srgbClr val="00B050"/>
                </a:solidFill>
              </a:rPr>
              <a:t/>
            </a:r>
            <a:br>
              <a:rPr lang="en-US" b="1" dirty="0">
                <a:solidFill>
                  <a:srgbClr val="00B050"/>
                </a:solidFill>
              </a:rPr>
            </a:br>
            <a:r>
              <a:rPr lang="en-US" sz="2700" b="1" dirty="0">
                <a:solidFill>
                  <a:srgbClr val="FF0000"/>
                </a:solidFill>
              </a:rPr>
              <a:t>The web page below, from a website for engineering students, provides an introduction to polymers.</a:t>
            </a:r>
            <a:endParaRPr lang="ar-SA" sz="2700" dirty="0"/>
          </a:p>
        </p:txBody>
      </p:sp>
      <p:sp>
        <p:nvSpPr>
          <p:cNvPr id="3" name="عنصر نائب للمحتوى 2"/>
          <p:cNvSpPr>
            <a:spLocks noGrp="1"/>
          </p:cNvSpPr>
          <p:nvPr>
            <p:ph idx="1"/>
          </p:nvPr>
        </p:nvSpPr>
        <p:spPr>
          <a:xfrm>
            <a:off x="611560" y="1628800"/>
            <a:ext cx="8208912" cy="4320480"/>
          </a:xfrm>
        </p:spPr>
        <p:txBody>
          <a:bodyPr>
            <a:normAutofit fontScale="77500" lnSpcReduction="20000"/>
          </a:bodyPr>
          <a:lstStyle/>
          <a:p>
            <a:pPr marL="0" indent="0" algn="just" rtl="0">
              <a:buNone/>
            </a:pPr>
            <a:r>
              <a:rPr lang="en-US" dirty="0"/>
              <a:t>With names such as </a:t>
            </a:r>
            <a:r>
              <a:rPr lang="en-US" dirty="0" err="1"/>
              <a:t>polytetrafluoroethyline</a:t>
            </a:r>
            <a:r>
              <a:rPr lang="en-US" dirty="0"/>
              <a:t> and </a:t>
            </a:r>
            <a:r>
              <a:rPr lang="en-US" dirty="0" err="1"/>
              <a:t>polyethyleneteraphthalate</a:t>
            </a:r>
            <a:r>
              <a:rPr lang="en-US" dirty="0"/>
              <a:t>, it's not surprising that polymers are usually called by their more common name, </a:t>
            </a:r>
            <a:r>
              <a:rPr lang="en-US" b="1" dirty="0">
                <a:solidFill>
                  <a:srgbClr val="00B050"/>
                </a:solidFill>
              </a:rPr>
              <a:t>plastic</a:t>
            </a:r>
            <a:r>
              <a:rPr lang="en-US" b="1" dirty="0"/>
              <a:t>. </a:t>
            </a:r>
            <a:r>
              <a:rPr lang="en-US" dirty="0"/>
              <a:t>But what, exactly, is a polymer or a plastic? </a:t>
            </a:r>
          </a:p>
          <a:p>
            <a:pPr marL="0" indent="0" algn="just" rtl="0">
              <a:buNone/>
            </a:pPr>
            <a:endParaRPr lang="en-US" dirty="0"/>
          </a:p>
          <a:p>
            <a:pPr marL="0" indent="0" algn="just" rtl="0">
              <a:buNone/>
            </a:pPr>
            <a:r>
              <a:rPr lang="en-US" dirty="0"/>
              <a:t>Polymers are compounds made up of several elements that are chemically bound. Most compounds consist of large numbers of tiny </a:t>
            </a:r>
            <a:r>
              <a:rPr lang="en-US" b="1" dirty="0">
                <a:solidFill>
                  <a:srgbClr val="00B050"/>
                </a:solidFill>
              </a:rPr>
              <a:t>molecules</a:t>
            </a:r>
            <a:r>
              <a:rPr lang="en-US" b="1" dirty="0"/>
              <a:t>, </a:t>
            </a:r>
            <a:r>
              <a:rPr lang="en-US" dirty="0"/>
              <a:t>which each contain just a few </a:t>
            </a:r>
            <a:r>
              <a:rPr lang="en-US" b="1" dirty="0">
                <a:solidFill>
                  <a:srgbClr val="00B050"/>
                </a:solidFill>
              </a:rPr>
              <a:t>atoms</a:t>
            </a:r>
            <a:r>
              <a:rPr lang="en-US" b="1" dirty="0"/>
              <a:t>. </a:t>
            </a:r>
            <a:r>
              <a:rPr lang="en-US" dirty="0"/>
              <a:t>For example, a water molecule- H20- contains two hydrogen atoms and one oxygen atom. But the molecules of polymers contain huge numbers of atoms, joined together in long </a:t>
            </a:r>
            <a:r>
              <a:rPr lang="en-US" b="1" dirty="0">
                <a:solidFill>
                  <a:srgbClr val="00B050"/>
                </a:solidFill>
              </a:rPr>
              <a:t>chains</a:t>
            </a:r>
            <a:r>
              <a:rPr lang="en-US" dirty="0"/>
              <a:t>.</a:t>
            </a:r>
            <a:endParaRPr lang="ar-SA" dirty="0">
              <a:solidFill>
                <a:srgbClr val="FF0000"/>
              </a:solidFill>
            </a:endParaRPr>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4</a:t>
            </a:fld>
            <a:endParaRPr lang="en-US" altLang="en-US"/>
          </a:p>
        </p:txBody>
      </p:sp>
    </p:spTree>
    <p:extLst>
      <p:ext uri="{BB962C8B-B14F-4D97-AF65-F5344CB8AC3E}">
        <p14:creationId xmlns:p14="http://schemas.microsoft.com/office/powerpoint/2010/main" val="392044185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274638"/>
            <a:ext cx="8363272" cy="850106"/>
          </a:xfrm>
        </p:spPr>
        <p:txBody>
          <a:bodyPr>
            <a:noAutofit/>
          </a:bodyPr>
          <a:lstStyle/>
          <a:p>
            <a:pPr rtl="0"/>
            <a:r>
              <a:rPr lang="en-US" sz="3600" b="1" dirty="0">
                <a:solidFill>
                  <a:srgbClr val="FF0000"/>
                </a:solidFill>
              </a:rPr>
              <a:t>A. Natural and synthetic polymers</a:t>
            </a:r>
            <a:endParaRPr lang="ar-SA" sz="3200" dirty="0">
              <a:solidFill>
                <a:srgbClr val="FF0000"/>
              </a:solidFill>
              <a:latin typeface="+mn-lt"/>
              <a:ea typeface="+mn-ea"/>
              <a:cs typeface="+mn-cs"/>
            </a:endParaRPr>
          </a:p>
        </p:txBody>
      </p:sp>
      <p:sp>
        <p:nvSpPr>
          <p:cNvPr id="5" name="عنصر نائب للمحتوى 4"/>
          <p:cNvSpPr>
            <a:spLocks noGrp="1"/>
          </p:cNvSpPr>
          <p:nvPr>
            <p:ph idx="1"/>
          </p:nvPr>
        </p:nvSpPr>
        <p:spPr>
          <a:xfrm>
            <a:off x="539552" y="1556792"/>
            <a:ext cx="4824536" cy="4752528"/>
          </a:xfrm>
        </p:spPr>
        <p:txBody>
          <a:bodyPr>
            <a:normAutofit fontScale="77500" lnSpcReduction="20000"/>
          </a:bodyPr>
          <a:lstStyle/>
          <a:p>
            <a:pPr marL="0" indent="0" algn="just" rtl="0">
              <a:buNone/>
            </a:pPr>
            <a:r>
              <a:rPr lang="en-US" b="1" dirty="0">
                <a:solidFill>
                  <a:srgbClr val="00B050"/>
                </a:solidFill>
              </a:rPr>
              <a:t>Rubber, </a:t>
            </a:r>
            <a:r>
              <a:rPr lang="en-US" dirty="0"/>
              <a:t>thanks to its many uses from rubber bands to car </a:t>
            </a:r>
            <a:r>
              <a:rPr lang="en-US" dirty="0" err="1"/>
              <a:t>tyres</a:t>
            </a:r>
            <a:r>
              <a:rPr lang="en-US" dirty="0"/>
              <a:t> , is one of the best-known </a:t>
            </a:r>
            <a:r>
              <a:rPr lang="en-US" i="1" dirty="0"/>
              <a:t> </a:t>
            </a:r>
            <a:r>
              <a:rPr lang="en-US" dirty="0"/>
              <a:t>polymers. It comes from </a:t>
            </a:r>
            <a:r>
              <a:rPr lang="en-US" b="1" dirty="0">
                <a:solidFill>
                  <a:srgbClr val="00B050"/>
                </a:solidFill>
              </a:rPr>
              <a:t>latex, a natural </a:t>
            </a:r>
            <a:r>
              <a:rPr lang="en-US" dirty="0"/>
              <a:t>liquid which comes from rubber trees. Rubber is therefore a</a:t>
            </a:r>
            <a:r>
              <a:rPr lang="en-US" dirty="0">
                <a:solidFill>
                  <a:srgbClr val="00B050"/>
                </a:solidFill>
              </a:rPr>
              <a:t> </a:t>
            </a:r>
            <a:r>
              <a:rPr lang="en-US" b="1" dirty="0">
                <a:solidFill>
                  <a:srgbClr val="00B050"/>
                </a:solidFill>
              </a:rPr>
              <a:t>natural polymer</a:t>
            </a:r>
            <a:r>
              <a:rPr lang="en-US" b="1" dirty="0"/>
              <a:t>. </a:t>
            </a:r>
            <a:r>
              <a:rPr lang="en-US" dirty="0"/>
              <a:t>However, most of the polymers used in industry are not natural, but </a:t>
            </a:r>
            <a:r>
              <a:rPr lang="en-US" b="1" dirty="0">
                <a:solidFill>
                  <a:srgbClr val="00B050"/>
                </a:solidFill>
              </a:rPr>
              <a:t>synthetic</a:t>
            </a:r>
            <a:r>
              <a:rPr lang="en-US" b="1" dirty="0"/>
              <a:t>. </a:t>
            </a:r>
            <a:r>
              <a:rPr lang="en-US" dirty="0"/>
              <a:t>The term 'plastic' is generally used to refer to </a:t>
            </a:r>
            <a:r>
              <a:rPr lang="en-US" b="1" dirty="0">
                <a:solidFill>
                  <a:srgbClr val="00B050"/>
                </a:solidFill>
              </a:rPr>
              <a:t>synthetic polymers- </a:t>
            </a:r>
            <a:r>
              <a:rPr lang="en-US" dirty="0"/>
              <a:t>in other words, those that are </a:t>
            </a:r>
            <a:r>
              <a:rPr lang="en-US" b="1" dirty="0">
                <a:solidFill>
                  <a:srgbClr val="00B050"/>
                </a:solidFill>
              </a:rPr>
              <a:t>manmade</a:t>
            </a:r>
            <a:r>
              <a:rPr lang="en-US" b="1" dirty="0"/>
              <a:t>.</a:t>
            </a:r>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2646" y="1671286"/>
            <a:ext cx="3441842" cy="3917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
        <p:nvSpPr>
          <p:cNvPr id="7" name="Rectangle 6"/>
          <p:cNvSpPr/>
          <p:nvPr/>
        </p:nvSpPr>
        <p:spPr>
          <a:xfrm>
            <a:off x="132656" y="6029703"/>
            <a:ext cx="8856984"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000" dirty="0">
                <a:solidFill>
                  <a:srgbClr val="FF0000"/>
                </a:solidFill>
              </a:rPr>
              <a:t>Note: </a:t>
            </a:r>
            <a:r>
              <a:rPr lang="en-US" sz="2000" dirty="0"/>
              <a:t>Rubber can be natural (natural rubber) or synthetic (synthetic rubber).</a:t>
            </a:r>
          </a:p>
        </p:txBody>
      </p:sp>
    </p:spTree>
    <p:extLst>
      <p:ext uri="{BB962C8B-B14F-4D97-AF65-F5344CB8AC3E}">
        <p14:creationId xmlns:p14="http://schemas.microsoft.com/office/powerpoint/2010/main" val="271412680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188640"/>
            <a:ext cx="8856984" cy="1012974"/>
          </a:xfrm>
        </p:spPr>
        <p:txBody>
          <a:bodyPr>
            <a:normAutofit fontScale="90000"/>
          </a:bodyPr>
          <a:lstStyle/>
          <a:p>
            <a:pPr rtl="0"/>
            <a:r>
              <a:rPr lang="en-US" sz="3300" b="1" dirty="0">
                <a:solidFill>
                  <a:srgbClr val="FF0000"/>
                </a:solidFill>
              </a:rPr>
              <a:t>B. Thermoplastics and thermosetting plastics</a:t>
            </a:r>
            <a:r>
              <a:rPr lang="en-US" b="1" dirty="0"/>
              <a:t/>
            </a:r>
            <a:br>
              <a:rPr lang="en-US" b="1" dirty="0"/>
            </a:br>
            <a:r>
              <a:rPr lang="en-US" sz="3100" dirty="0">
                <a:solidFill>
                  <a:srgbClr val="C00000"/>
                </a:solidFill>
              </a:rPr>
              <a:t>The page goes on to look at types of polymer.</a:t>
            </a:r>
            <a:endParaRPr lang="ar-SA" sz="3100" dirty="0">
              <a:solidFill>
                <a:srgbClr val="C00000"/>
              </a:solidFill>
            </a:endParaRPr>
          </a:p>
        </p:txBody>
      </p:sp>
      <p:sp>
        <p:nvSpPr>
          <p:cNvPr id="5" name="عنصر نائب للمحتوى 4"/>
          <p:cNvSpPr>
            <a:spLocks noGrp="1"/>
          </p:cNvSpPr>
          <p:nvPr>
            <p:ph idx="1"/>
          </p:nvPr>
        </p:nvSpPr>
        <p:spPr>
          <a:xfrm>
            <a:off x="611560" y="1556792"/>
            <a:ext cx="8208912" cy="4645496"/>
          </a:xfrm>
        </p:spPr>
        <p:txBody>
          <a:bodyPr>
            <a:normAutofit fontScale="77500" lnSpcReduction="20000"/>
          </a:bodyPr>
          <a:lstStyle/>
          <a:p>
            <a:pPr marL="0" indent="0" algn="just" rtl="0">
              <a:buNone/>
            </a:pPr>
            <a:r>
              <a:rPr lang="en-US" b="1" dirty="0">
                <a:solidFill>
                  <a:srgbClr val="0070C0"/>
                </a:solidFill>
              </a:rPr>
              <a:t>Synthetic polymers can be divided into two main categories:</a:t>
            </a:r>
          </a:p>
          <a:p>
            <a:pPr marL="0" indent="0" algn="just" rtl="0">
              <a:buNone/>
            </a:pPr>
            <a:r>
              <a:rPr lang="en-US" b="1" dirty="0">
                <a:solidFill>
                  <a:srgbClr val="00B050"/>
                </a:solidFill>
              </a:rPr>
              <a:t>Thermoplastics</a:t>
            </a:r>
            <a:r>
              <a:rPr lang="en-US" b="1" dirty="0"/>
              <a:t> </a:t>
            </a:r>
            <a:r>
              <a:rPr lang="en-US" dirty="0"/>
              <a:t>can be melted by heat, and formed in shaped containers called </a:t>
            </a:r>
            <a:r>
              <a:rPr lang="en-US" b="1" dirty="0" err="1">
                <a:solidFill>
                  <a:srgbClr val="00B050"/>
                </a:solidFill>
              </a:rPr>
              <a:t>moulds</a:t>
            </a:r>
            <a:r>
              <a:rPr lang="en-US" b="1" dirty="0"/>
              <a:t>. </a:t>
            </a:r>
            <a:r>
              <a:rPr lang="en-US" dirty="0"/>
              <a:t>After the liquid plastic has cooled, it </a:t>
            </a:r>
            <a:r>
              <a:rPr lang="en-US" b="1" dirty="0">
                <a:solidFill>
                  <a:srgbClr val="00B050"/>
                </a:solidFill>
              </a:rPr>
              <a:t>sets</a:t>
            </a:r>
            <a:r>
              <a:rPr lang="en-US" b="1" dirty="0"/>
              <a:t> </a:t>
            </a:r>
            <a:r>
              <a:rPr lang="en-US" dirty="0"/>
              <a:t>to form a solid material. A thermoplastic is a type of plastic that can be heated and </a:t>
            </a:r>
            <a:r>
              <a:rPr lang="en-US" b="1" dirty="0" err="1">
                <a:solidFill>
                  <a:srgbClr val="00B050"/>
                </a:solidFill>
              </a:rPr>
              <a:t>moulded</a:t>
            </a:r>
            <a:r>
              <a:rPr lang="en-US" b="1" dirty="0"/>
              <a:t> </a:t>
            </a:r>
            <a:r>
              <a:rPr lang="en-US" dirty="0"/>
              <a:t>numerous times. Examples of thermoplastics that are common in engineering include:</a:t>
            </a:r>
          </a:p>
          <a:p>
            <a:pPr lvl="1" algn="just" rtl="0"/>
            <a:r>
              <a:rPr lang="en-US" b="1" dirty="0">
                <a:solidFill>
                  <a:srgbClr val="C00000"/>
                </a:solidFill>
              </a:rPr>
              <a:t>ABS</a:t>
            </a:r>
            <a:r>
              <a:rPr lang="en-US" b="1" dirty="0"/>
              <a:t> </a:t>
            </a:r>
            <a:r>
              <a:rPr lang="en-US" dirty="0"/>
              <a:t>(acrylonitrile butadiene styrene)- stiff and light, used in vehicle bodywork</a:t>
            </a:r>
          </a:p>
          <a:p>
            <a:pPr lvl="1" algn="just" rtl="0"/>
            <a:r>
              <a:rPr lang="en-US" b="1" dirty="0">
                <a:solidFill>
                  <a:srgbClr val="C00000"/>
                </a:solidFill>
              </a:rPr>
              <a:t>polycarbonate</a:t>
            </a:r>
            <a:r>
              <a:rPr lang="en-US" b="1" dirty="0"/>
              <a:t> - </a:t>
            </a:r>
            <a:r>
              <a:rPr lang="en-US" dirty="0"/>
              <a:t>used to make strong, transparent panels and vehicle lights</a:t>
            </a:r>
          </a:p>
          <a:p>
            <a:pPr lvl="1" algn="just" rtl="0"/>
            <a:r>
              <a:rPr lang="en-US" b="1" dirty="0">
                <a:solidFill>
                  <a:srgbClr val="C00000"/>
                </a:solidFill>
              </a:rPr>
              <a:t>PVC </a:t>
            </a:r>
            <a:r>
              <a:rPr lang="en-US" dirty="0"/>
              <a:t>(polyvinylchloride) -a cheaper plastic used for window frames and pipes.</a:t>
            </a:r>
            <a:endParaRPr lang="ar-SA" dirty="0"/>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spTree>
    <p:extLst>
      <p:ext uri="{BB962C8B-B14F-4D97-AF65-F5344CB8AC3E}">
        <p14:creationId xmlns:p14="http://schemas.microsoft.com/office/powerpoint/2010/main" val="95576859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188640"/>
            <a:ext cx="9036496" cy="724942"/>
          </a:xfrm>
        </p:spPr>
        <p:txBody>
          <a:bodyPr>
            <a:noAutofit/>
          </a:bodyPr>
          <a:lstStyle/>
          <a:p>
            <a:r>
              <a:rPr lang="en-US" sz="3000" b="1" dirty="0">
                <a:solidFill>
                  <a:srgbClr val="FF0000"/>
                </a:solidFill>
              </a:rPr>
              <a:t>B. Thermoplastics and thermosetting plastics</a:t>
            </a:r>
            <a:endParaRPr lang="ar-SA" sz="3000" dirty="0"/>
          </a:p>
        </p:txBody>
      </p:sp>
      <p:sp>
        <p:nvSpPr>
          <p:cNvPr id="3" name="عنصر نائب للمحتوى 2"/>
          <p:cNvSpPr>
            <a:spLocks noGrp="1"/>
          </p:cNvSpPr>
          <p:nvPr>
            <p:ph idx="1"/>
          </p:nvPr>
        </p:nvSpPr>
        <p:spPr>
          <a:xfrm>
            <a:off x="683568" y="1556792"/>
            <a:ext cx="8136904" cy="4824536"/>
          </a:xfrm>
        </p:spPr>
        <p:txBody>
          <a:bodyPr>
            <a:noAutofit/>
          </a:bodyPr>
          <a:lstStyle/>
          <a:p>
            <a:pPr marL="0" indent="0" algn="just" rtl="0">
              <a:buNone/>
            </a:pPr>
            <a:r>
              <a:rPr lang="en-US" sz="2400" b="1" dirty="0">
                <a:solidFill>
                  <a:srgbClr val="00B050"/>
                </a:solidFill>
              </a:rPr>
              <a:t>Thermosetting plastics</a:t>
            </a:r>
            <a:r>
              <a:rPr lang="en-US" sz="2400" b="1" dirty="0"/>
              <a:t>, </a:t>
            </a:r>
            <a:r>
              <a:rPr lang="en-US" sz="2400" dirty="0"/>
              <a:t>also called </a:t>
            </a:r>
            <a:r>
              <a:rPr lang="en-US" sz="2400" b="1" dirty="0">
                <a:solidFill>
                  <a:srgbClr val="00B050"/>
                </a:solidFill>
              </a:rPr>
              <a:t>thermosets</a:t>
            </a:r>
            <a:r>
              <a:rPr lang="en-US" sz="2400" b="1" dirty="0"/>
              <a:t>, </a:t>
            </a:r>
            <a:r>
              <a:rPr lang="en-US" sz="2400" dirty="0"/>
              <a:t>can be heated and </a:t>
            </a:r>
            <a:r>
              <a:rPr lang="en-US" sz="2400" dirty="0" err="1"/>
              <a:t>moulded</a:t>
            </a:r>
            <a:r>
              <a:rPr lang="en-US" sz="2400" dirty="0"/>
              <a:t> like thermoplastics. They may also be mixed from cold ingredients. However, during cooling or mixing, a chemical reaction occurs, causing thermosets to </a:t>
            </a:r>
            <a:r>
              <a:rPr lang="en-US" sz="2400" b="1" dirty="0">
                <a:solidFill>
                  <a:srgbClr val="00B050"/>
                </a:solidFill>
              </a:rPr>
              <a:t>cure</a:t>
            </a:r>
            <a:r>
              <a:rPr lang="en-US" sz="2400" b="1" dirty="0"/>
              <a:t>. </a:t>
            </a:r>
            <a:r>
              <a:rPr lang="en-US" sz="2400" dirty="0"/>
              <a:t>This means they set permanently, and cannot be </a:t>
            </a:r>
            <a:r>
              <a:rPr lang="en-US" sz="2400" dirty="0" err="1"/>
              <a:t>moulded</a:t>
            </a:r>
            <a:r>
              <a:rPr lang="en-US" sz="2400" dirty="0"/>
              <a:t> again. If a thermoset is heated after curing, it will burn. Examples of thermosets used in engineering are:</a:t>
            </a:r>
          </a:p>
          <a:p>
            <a:pPr lvl="1" algn="just" rtl="0"/>
            <a:r>
              <a:rPr lang="en-US" sz="2400" b="1" dirty="0">
                <a:solidFill>
                  <a:srgbClr val="C00000"/>
                </a:solidFill>
              </a:rPr>
              <a:t>epoxy resins- </a:t>
            </a:r>
            <a:r>
              <a:rPr lang="en-US" sz="2400" dirty="0"/>
              <a:t>used in very strong adhesives</a:t>
            </a:r>
          </a:p>
          <a:p>
            <a:pPr lvl="1" algn="just" rtl="0"/>
            <a:r>
              <a:rPr lang="en-US" sz="2400" b="1" dirty="0">
                <a:solidFill>
                  <a:srgbClr val="C00000"/>
                </a:solidFill>
              </a:rPr>
              <a:t>polyimides</a:t>
            </a:r>
            <a:r>
              <a:rPr lang="en-US" sz="2400" b="1" dirty="0"/>
              <a:t>- </a:t>
            </a:r>
            <a:r>
              <a:rPr lang="en-US" sz="2400" dirty="0"/>
              <a:t>strong and flexible, used as insulators in some electric cables.</a:t>
            </a:r>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dirty="0"/>
          </a:p>
        </p:txBody>
      </p:sp>
    </p:spTree>
    <p:extLst>
      <p:ext uri="{BB962C8B-B14F-4D97-AF65-F5344CB8AC3E}">
        <p14:creationId xmlns:p14="http://schemas.microsoft.com/office/powerpoint/2010/main" val="772435303"/>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04800"/>
            <a:ext cx="8928992" cy="747936"/>
          </a:xfrm>
        </p:spPr>
        <p:txBody>
          <a:bodyPr/>
          <a:lstStyle/>
          <a:p>
            <a:r>
              <a:rPr lang="en-US" sz="3000" b="1" dirty="0">
                <a:solidFill>
                  <a:srgbClr val="FF0000"/>
                </a:solidFill>
              </a:rPr>
              <a:t>B. Thermoplastics and thermosetting plastics</a:t>
            </a:r>
            <a:endParaRPr lang="en-US" dirty="0"/>
          </a:p>
        </p:txBody>
      </p:sp>
      <p:sp>
        <p:nvSpPr>
          <p:cNvPr id="3" name="Content Placeholder 2"/>
          <p:cNvSpPr>
            <a:spLocks noGrp="1"/>
          </p:cNvSpPr>
          <p:nvPr>
            <p:ph idx="1"/>
          </p:nvPr>
        </p:nvSpPr>
        <p:spPr>
          <a:xfrm>
            <a:off x="755576" y="1916832"/>
            <a:ext cx="7920880" cy="3970784"/>
          </a:xfrm>
        </p:spPr>
        <p:txBody>
          <a:bodyPr/>
          <a:lstStyle/>
          <a:p>
            <a:pPr marL="0" lvl="0" indent="0" algn="just">
              <a:buClr>
                <a:srgbClr val="6F89F7"/>
              </a:buClr>
              <a:buNone/>
            </a:pPr>
            <a:r>
              <a:rPr lang="en-US" sz="2400" dirty="0">
                <a:solidFill>
                  <a:srgbClr val="40458C"/>
                </a:solidFill>
              </a:rPr>
              <a:t>Two more categories of polymer are </a:t>
            </a:r>
            <a:r>
              <a:rPr lang="en-US" sz="2400" b="1" dirty="0">
                <a:solidFill>
                  <a:srgbClr val="00B050"/>
                </a:solidFill>
              </a:rPr>
              <a:t>engineering plastics </a:t>
            </a:r>
            <a:r>
              <a:rPr lang="en-US" sz="2400" dirty="0">
                <a:solidFill>
                  <a:srgbClr val="40458C"/>
                </a:solidFill>
              </a:rPr>
              <a:t>and </a:t>
            </a:r>
            <a:r>
              <a:rPr lang="en-US" sz="2400" b="1" dirty="0">
                <a:solidFill>
                  <a:srgbClr val="00B050"/>
                </a:solidFill>
              </a:rPr>
              <a:t>elastomers</a:t>
            </a:r>
            <a:r>
              <a:rPr lang="en-US" sz="2400" b="1" dirty="0">
                <a:solidFill>
                  <a:srgbClr val="40458C"/>
                </a:solidFill>
              </a:rPr>
              <a:t>. </a:t>
            </a:r>
            <a:r>
              <a:rPr lang="en-US" sz="2400" dirty="0">
                <a:solidFill>
                  <a:srgbClr val="40458C"/>
                </a:solidFill>
              </a:rPr>
              <a:t>Engineering plastics are mostly thermoplastics that are especially strong, such as ABS and polycarbonate.</a:t>
            </a:r>
          </a:p>
          <a:p>
            <a:pPr marL="0" lvl="0" indent="0" algn="just">
              <a:buClr>
                <a:srgbClr val="6F89F7"/>
              </a:buClr>
              <a:buNone/>
            </a:pPr>
            <a:r>
              <a:rPr lang="en-US" sz="2400" dirty="0">
                <a:solidFill>
                  <a:srgbClr val="40458C"/>
                </a:solidFill>
              </a:rPr>
              <a:t>Elastomers are very elastic polymers which can be stretched by force to at least twice their original length, and can then return to their original length when the force is removed.</a:t>
            </a:r>
            <a:endParaRPr lang="ar-SA" sz="2400" dirty="0">
              <a:solidFill>
                <a:srgbClr val="40458C"/>
              </a:solidFill>
            </a:endParaRP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a:p>
        </p:txBody>
      </p:sp>
    </p:spTree>
    <p:extLst>
      <p:ext uri="{BB962C8B-B14F-4D97-AF65-F5344CB8AC3E}">
        <p14:creationId xmlns:p14="http://schemas.microsoft.com/office/powerpoint/2010/main" val="380285576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274638"/>
            <a:ext cx="9036496" cy="778098"/>
          </a:xfrm>
        </p:spPr>
        <p:txBody>
          <a:bodyPr>
            <a:normAutofit/>
          </a:bodyPr>
          <a:lstStyle/>
          <a:p>
            <a:pPr rtl="0"/>
            <a:r>
              <a:rPr lang="en-US" sz="3000" b="1" dirty="0">
                <a:solidFill>
                  <a:srgbClr val="FF0000"/>
                </a:solidFill>
              </a:rPr>
              <a:t>14.1 </a:t>
            </a:r>
            <a:r>
              <a:rPr lang="en-US" sz="3000" dirty="0">
                <a:solidFill>
                  <a:srgbClr val="FF0000"/>
                </a:solidFill>
              </a:rPr>
              <a:t>Circle the correct words to  complete the text.</a:t>
            </a:r>
            <a:endParaRPr lang="ar-SA" sz="3000" dirty="0">
              <a:solidFill>
                <a:srgbClr val="FF0000"/>
              </a:solidFill>
            </a:endParaRPr>
          </a:p>
        </p:txBody>
      </p:sp>
      <p:sp>
        <p:nvSpPr>
          <p:cNvPr id="3" name="عنصر نائب للمحتوى 2"/>
          <p:cNvSpPr>
            <a:spLocks noGrp="1"/>
          </p:cNvSpPr>
          <p:nvPr>
            <p:ph idx="1"/>
          </p:nvPr>
        </p:nvSpPr>
        <p:spPr>
          <a:xfrm>
            <a:off x="611560" y="1447800"/>
            <a:ext cx="8280920" cy="4011324"/>
          </a:xfrm>
        </p:spPr>
        <p:txBody>
          <a:bodyPr>
            <a:normAutofit/>
          </a:bodyPr>
          <a:lstStyle/>
          <a:p>
            <a:pPr marL="0" indent="0" algn="just" rtl="0">
              <a:buNone/>
            </a:pPr>
            <a:r>
              <a:rPr lang="en-US" sz="2800" dirty="0"/>
              <a:t>A lot of rubber is made from latex, a (1) </a:t>
            </a:r>
            <a:r>
              <a:rPr lang="en-US" sz="2800" b="1" i="1" dirty="0">
                <a:solidFill>
                  <a:srgbClr val="C00000"/>
                </a:solidFill>
              </a:rPr>
              <a:t>natural/synthetic</a:t>
            </a:r>
            <a:r>
              <a:rPr lang="en-US" sz="2800" b="1" i="1" dirty="0"/>
              <a:t> </a:t>
            </a:r>
            <a:r>
              <a:rPr lang="en-US" sz="2800" dirty="0"/>
              <a:t>polymer which comes from rubber trees. However, not all rubber comes from trees. Synthetic rubber is a (2) </a:t>
            </a:r>
            <a:r>
              <a:rPr lang="en-US" sz="2800" b="1" i="1" dirty="0">
                <a:solidFill>
                  <a:srgbClr val="C00000"/>
                </a:solidFill>
              </a:rPr>
              <a:t>manmade/natural</a:t>
            </a:r>
            <a:r>
              <a:rPr lang="en-US" sz="2800" b="1" i="1" dirty="0">
                <a:solidFill>
                  <a:srgbClr val="0070C0"/>
                </a:solidFill>
              </a:rPr>
              <a:t> </a:t>
            </a:r>
            <a:r>
              <a:rPr lang="en-US" sz="2800" dirty="0"/>
              <a:t>polymer with similar properties to latex. Plastics are also polymers. Like rubber, they consist of long chains of (3)</a:t>
            </a:r>
            <a:r>
              <a:rPr lang="en-US" sz="2800" b="1" dirty="0">
                <a:solidFill>
                  <a:srgbClr val="0070C0"/>
                </a:solidFill>
              </a:rPr>
              <a:t> </a:t>
            </a:r>
            <a:r>
              <a:rPr lang="en-US" sz="2800" b="1" i="1" dirty="0">
                <a:solidFill>
                  <a:srgbClr val="C00000"/>
                </a:solidFill>
              </a:rPr>
              <a:t>atoms/molecules</a:t>
            </a:r>
            <a:r>
              <a:rPr lang="en-US" sz="2800" b="1" i="1" dirty="0">
                <a:solidFill>
                  <a:srgbClr val="0070C0"/>
                </a:solidFill>
              </a:rPr>
              <a:t> </a:t>
            </a:r>
            <a:r>
              <a:rPr lang="en-US" sz="2800" dirty="0"/>
              <a:t>which form extremely large (4) </a:t>
            </a:r>
            <a:r>
              <a:rPr lang="en-US" sz="2800" b="1" i="1" dirty="0">
                <a:solidFill>
                  <a:srgbClr val="C00000"/>
                </a:solidFill>
              </a:rPr>
              <a:t>atoms/molecules</a:t>
            </a:r>
            <a:r>
              <a:rPr lang="en-US" sz="3200" b="1" i="1" dirty="0">
                <a:solidFill>
                  <a:srgbClr val="C00000"/>
                </a:solidFill>
              </a:rPr>
              <a:t>.</a:t>
            </a:r>
            <a:endParaRPr lang="ar-SA" sz="3200" b="1" dirty="0">
              <a:solidFill>
                <a:srgbClr val="C00000"/>
              </a:solidFill>
            </a:endParaRPr>
          </a:p>
        </p:txBody>
      </p:sp>
      <p:sp>
        <p:nvSpPr>
          <p:cNvPr id="6" name="مستطيل 5"/>
          <p:cNvSpPr/>
          <p:nvPr/>
        </p:nvSpPr>
        <p:spPr>
          <a:xfrm>
            <a:off x="323528" y="5655987"/>
            <a:ext cx="8424936" cy="5232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l" rtl="0"/>
            <a:r>
              <a:rPr lang="en-US" sz="2800" dirty="0">
                <a:solidFill>
                  <a:srgbClr val="00B050"/>
                </a:solidFill>
              </a:rPr>
              <a:t>1) </a:t>
            </a:r>
            <a:r>
              <a:rPr lang="pt-BR" sz="2800" dirty="0">
                <a:solidFill>
                  <a:srgbClr val="00B050"/>
                </a:solidFill>
              </a:rPr>
              <a:t>natural,   2) manmade,   3) atoms,  4) molecules</a:t>
            </a:r>
            <a:endParaRPr lang="ar-SA" sz="2800" dirty="0">
              <a:solidFill>
                <a:srgbClr val="00B050"/>
              </a:solidFill>
            </a:endParaRPr>
          </a:p>
        </p:txBody>
      </p:sp>
      <p:sp>
        <p:nvSpPr>
          <p:cNvPr id="7" name="Slide Number Placeholder 6"/>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a:p>
        </p:txBody>
      </p:sp>
    </p:spTree>
    <p:extLst>
      <p:ext uri="{BB962C8B-B14F-4D97-AF65-F5344CB8AC3E}">
        <p14:creationId xmlns:p14="http://schemas.microsoft.com/office/powerpoint/2010/main" val="316553373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16632"/>
            <a:ext cx="8712968" cy="1152128"/>
          </a:xfrm>
        </p:spPr>
        <p:txBody>
          <a:bodyPr>
            <a:noAutofit/>
          </a:bodyPr>
          <a:lstStyle/>
          <a:p>
            <a:pPr algn="just" rtl="0"/>
            <a:r>
              <a:rPr lang="en-US" sz="3000" b="1" dirty="0">
                <a:solidFill>
                  <a:srgbClr val="FF0000"/>
                </a:solidFill>
              </a:rPr>
              <a:t>14.2 </a:t>
            </a:r>
            <a:r>
              <a:rPr lang="en-US" sz="3000" dirty="0">
                <a:solidFill>
                  <a:srgbClr val="FF0000"/>
                </a:solidFill>
              </a:rPr>
              <a:t>Read the extract describing a plastic panel manufacturing process. </a:t>
            </a:r>
            <a:endParaRPr lang="ar-SA" sz="3000" dirty="0"/>
          </a:p>
        </p:txBody>
      </p:sp>
      <p:sp>
        <p:nvSpPr>
          <p:cNvPr id="5" name="عنصر نائب للمحتوى 4"/>
          <p:cNvSpPr>
            <a:spLocks noGrp="1"/>
          </p:cNvSpPr>
          <p:nvPr>
            <p:ph idx="1"/>
          </p:nvPr>
        </p:nvSpPr>
        <p:spPr>
          <a:xfrm>
            <a:off x="539552" y="1556792"/>
            <a:ext cx="8208912" cy="4536504"/>
          </a:xfrm>
        </p:spPr>
        <p:txBody>
          <a:bodyPr>
            <a:normAutofit fontScale="92500"/>
          </a:bodyPr>
          <a:lstStyle/>
          <a:p>
            <a:pPr marL="0" indent="0" algn="just" rtl="0">
              <a:buNone/>
            </a:pPr>
            <a:r>
              <a:rPr lang="en-US" sz="2800" dirty="0"/>
              <a:t>By this stage of the process, the plastic is </a:t>
            </a:r>
            <a:r>
              <a:rPr lang="en-US" sz="2800" dirty="0">
                <a:solidFill>
                  <a:srgbClr val="C00000"/>
                </a:solidFill>
              </a:rPr>
              <a:t>solid</a:t>
            </a:r>
            <a:r>
              <a:rPr lang="en-US" sz="2800" dirty="0"/>
              <a:t>, and has fully cooled. Selected panels can now undergo </a:t>
            </a:r>
            <a:r>
              <a:rPr lang="en-US" sz="2800" dirty="0">
                <a:solidFill>
                  <a:srgbClr val="C00000"/>
                </a:solidFill>
              </a:rPr>
              <a:t>quality-control testing</a:t>
            </a:r>
            <a:r>
              <a:rPr lang="en-US" sz="2800" dirty="0"/>
              <a:t>, to check they are strong enough to </a:t>
            </a:r>
            <a:r>
              <a:rPr lang="en-US" sz="2800" dirty="0">
                <a:solidFill>
                  <a:srgbClr val="C00000"/>
                </a:solidFill>
              </a:rPr>
              <a:t>cope</a:t>
            </a:r>
            <a:r>
              <a:rPr lang="en-US" sz="2800" dirty="0"/>
              <a:t> with the </a:t>
            </a:r>
            <a:r>
              <a:rPr lang="en-US" sz="2800" dirty="0">
                <a:solidFill>
                  <a:srgbClr val="C00000"/>
                </a:solidFill>
              </a:rPr>
              <a:t>tough conditions </a:t>
            </a:r>
            <a:r>
              <a:rPr lang="en-US" sz="2800" dirty="0"/>
              <a:t>they will be </a:t>
            </a:r>
            <a:r>
              <a:rPr lang="en-US" sz="2800" dirty="0">
                <a:solidFill>
                  <a:srgbClr val="C00000"/>
                </a:solidFill>
              </a:rPr>
              <a:t>exposed to in use</a:t>
            </a:r>
            <a:r>
              <a:rPr lang="en-US" sz="2800" dirty="0"/>
              <a:t>. Tests include </a:t>
            </a:r>
            <a:r>
              <a:rPr lang="en-US" sz="2800" dirty="0">
                <a:solidFill>
                  <a:srgbClr val="C00000"/>
                </a:solidFill>
              </a:rPr>
              <a:t>tensile testing</a:t>
            </a:r>
            <a:r>
              <a:rPr lang="en-US" sz="2800" dirty="0"/>
              <a:t>, where narrow lengths of panel are subjected to </a:t>
            </a:r>
            <a:r>
              <a:rPr lang="en-US" sz="2800" dirty="0">
                <a:solidFill>
                  <a:srgbClr val="C00000"/>
                </a:solidFill>
              </a:rPr>
              <a:t>high tension loads</a:t>
            </a:r>
            <a:r>
              <a:rPr lang="en-US" sz="2800" dirty="0">
                <a:solidFill>
                  <a:srgbClr val="7030A0"/>
                </a:solidFill>
              </a:rPr>
              <a:t> </a:t>
            </a:r>
            <a:r>
              <a:rPr lang="en-US" sz="2800" dirty="0"/>
              <a:t>to check they do not </a:t>
            </a:r>
            <a:r>
              <a:rPr lang="en-US" sz="2800" dirty="0">
                <a:solidFill>
                  <a:srgbClr val="C00000"/>
                </a:solidFill>
              </a:rPr>
              <a:t>stretch or fracture</a:t>
            </a:r>
            <a:r>
              <a:rPr lang="en-US" sz="2800" dirty="0"/>
              <a:t>. More tests are carried out to check the panels</a:t>
            </a:r>
            <a:r>
              <a:rPr lang="en-US" sz="2800" dirty="0">
                <a:solidFill>
                  <a:srgbClr val="7030A0"/>
                </a:solidFill>
              </a:rPr>
              <a:t>‘ </a:t>
            </a:r>
            <a:r>
              <a:rPr lang="en-US" sz="2800" dirty="0">
                <a:solidFill>
                  <a:srgbClr val="C00000"/>
                </a:solidFill>
              </a:rPr>
              <a:t>resistance to impacts and scratching</a:t>
            </a:r>
            <a:r>
              <a:rPr lang="en-US" sz="2800" dirty="0"/>
              <a:t>. Any products that fail the tests are returned to the beginning of the production process, melted down, and their material is reused.</a:t>
            </a:r>
            <a:endParaRPr lang="ar-SA" sz="2800" b="1" dirty="0"/>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spTree>
    <p:extLst>
      <p:ext uri="{BB962C8B-B14F-4D97-AF65-F5344CB8AC3E}">
        <p14:creationId xmlns:p14="http://schemas.microsoft.com/office/powerpoint/2010/main" val="260287178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116632"/>
            <a:ext cx="8712968" cy="1143000"/>
          </a:xfrm>
        </p:spPr>
        <p:txBody>
          <a:bodyPr>
            <a:normAutofit/>
          </a:bodyPr>
          <a:lstStyle/>
          <a:p>
            <a:pPr algn="just" rtl="0"/>
            <a:r>
              <a:rPr lang="en-US" sz="2800" dirty="0">
                <a:solidFill>
                  <a:srgbClr val="FF0000"/>
                </a:solidFill>
              </a:rPr>
              <a:t>14.2 …Then decide whether the sentences below are </a:t>
            </a:r>
            <a:r>
              <a:rPr lang="en-US" sz="2800" dirty="0">
                <a:solidFill>
                  <a:srgbClr val="00B050"/>
                </a:solidFill>
              </a:rPr>
              <a:t>true or false</a:t>
            </a:r>
            <a:r>
              <a:rPr lang="en-US" sz="2800" dirty="0">
                <a:solidFill>
                  <a:srgbClr val="FF0000"/>
                </a:solidFill>
              </a:rPr>
              <a:t>, and correct the false sentences</a:t>
            </a:r>
            <a:r>
              <a:rPr lang="en-US" sz="2800" dirty="0"/>
              <a:t>.</a:t>
            </a:r>
            <a:endParaRPr lang="ar-SA" sz="2800" dirty="0">
              <a:solidFill>
                <a:srgbClr val="FF0000"/>
              </a:solidFill>
            </a:endParaRPr>
          </a:p>
        </p:txBody>
      </p:sp>
      <p:sp>
        <p:nvSpPr>
          <p:cNvPr id="5" name="عنصر نائب للمحتوى 4"/>
          <p:cNvSpPr>
            <a:spLocks noGrp="1"/>
          </p:cNvSpPr>
          <p:nvPr>
            <p:ph idx="1"/>
          </p:nvPr>
        </p:nvSpPr>
        <p:spPr>
          <a:xfrm>
            <a:off x="683568" y="1556792"/>
            <a:ext cx="8136904" cy="4114800"/>
          </a:xfrm>
        </p:spPr>
        <p:txBody>
          <a:bodyPr>
            <a:normAutofit fontScale="85000" lnSpcReduction="10000"/>
          </a:bodyPr>
          <a:lstStyle/>
          <a:p>
            <a:pPr marL="514350" indent="-514350" algn="just" rtl="0">
              <a:buFont typeface="+mj-lt"/>
              <a:buAutoNum type="arabicPeriod"/>
            </a:pPr>
            <a:r>
              <a:rPr lang="en-US" sz="3200" dirty="0"/>
              <a:t>The plastic was heated earlier in the process.</a:t>
            </a:r>
          </a:p>
          <a:p>
            <a:pPr marL="514350" indent="-514350" algn="just" rtl="0">
              <a:buFont typeface="+mj-lt"/>
              <a:buAutoNum type="arabicPeriod"/>
            </a:pPr>
            <a:r>
              <a:rPr lang="en-US" sz="3200" dirty="0"/>
              <a:t>The plastic has now set.</a:t>
            </a:r>
          </a:p>
          <a:p>
            <a:pPr marL="514350" indent="-514350" algn="just" rtl="0">
              <a:buFont typeface="+mj-lt"/>
              <a:buAutoNum type="arabicPeriod"/>
            </a:pPr>
            <a:r>
              <a:rPr lang="en-US" sz="3200" dirty="0"/>
              <a:t>The plastic is now liquid.</a:t>
            </a:r>
          </a:p>
          <a:p>
            <a:pPr marL="514350" indent="-514350" algn="just" rtl="0">
              <a:buFont typeface="+mj-lt"/>
              <a:buAutoNum type="arabicPeriod"/>
            </a:pPr>
            <a:r>
              <a:rPr lang="en-US" sz="3200" dirty="0"/>
              <a:t>To pass one of the tests, the plastic must be an elastomer.</a:t>
            </a:r>
          </a:p>
          <a:p>
            <a:pPr marL="514350" indent="-514350" algn="just" rtl="0">
              <a:buFont typeface="+mj-lt"/>
              <a:buAutoNum type="arabicPeriod"/>
            </a:pPr>
            <a:r>
              <a:rPr lang="en-US" sz="3200" dirty="0"/>
              <a:t>The description suggests the plastic is a type of engineering plastic.</a:t>
            </a:r>
          </a:p>
          <a:p>
            <a:pPr marL="514350" indent="-514350" algn="just" rtl="0">
              <a:buFont typeface="+mj-lt"/>
              <a:buAutoNum type="arabicPeriod"/>
            </a:pPr>
            <a:r>
              <a:rPr lang="en-US" sz="3200" dirty="0"/>
              <a:t>The material is a thermosetting plastic.</a:t>
            </a:r>
          </a:p>
          <a:p>
            <a:pPr marL="514350" indent="-514350" algn="just" rtl="0">
              <a:buFont typeface="+mj-lt"/>
              <a:buAutoNum type="arabicPeriod"/>
            </a:pPr>
            <a:r>
              <a:rPr lang="en-US" sz="3200" dirty="0"/>
              <a:t>The material is a thermoplastic</a:t>
            </a:r>
            <a:r>
              <a:rPr lang="en-US" dirty="0"/>
              <a:t>.</a:t>
            </a:r>
            <a:endParaRPr lang="ar-SA" dirty="0"/>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spTree>
    <p:extLst>
      <p:ext uri="{BB962C8B-B14F-4D97-AF65-F5344CB8AC3E}">
        <p14:creationId xmlns:p14="http://schemas.microsoft.com/office/powerpoint/2010/main" val="116761034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304800"/>
            <a:ext cx="7772400" cy="891952"/>
          </a:xfrm>
        </p:spPr>
        <p:txBody>
          <a:bodyPr/>
          <a:lstStyle/>
          <a:p>
            <a:r>
              <a:rPr lang="en-US" dirty="0">
                <a:solidFill>
                  <a:srgbClr val="FF0000"/>
                </a:solidFill>
                <a:effectLst>
                  <a:outerShdw blurRad="38100" dist="38100" dir="2700000" algn="tl">
                    <a:srgbClr val="000000">
                      <a:alpha val="43137"/>
                    </a:srgbClr>
                  </a:outerShdw>
                </a:effectLst>
              </a:rPr>
              <a:t>14.2 Answers</a:t>
            </a:r>
            <a:endParaRPr lang="ar-SA" dirty="0">
              <a:solidFill>
                <a:srgbClr val="FF0000"/>
              </a:solidFill>
              <a:effectLst>
                <a:outerShdw blurRad="38100" dist="38100" dir="2700000" algn="tl">
                  <a:srgbClr val="000000">
                    <a:alpha val="43137"/>
                  </a:srgbClr>
                </a:outerShdw>
              </a:effectLst>
            </a:endParaRPr>
          </a:p>
        </p:txBody>
      </p:sp>
      <p:sp>
        <p:nvSpPr>
          <p:cNvPr id="6" name="عنصر نائب للمحتوى 5"/>
          <p:cNvSpPr>
            <a:spLocks noGrp="1"/>
          </p:cNvSpPr>
          <p:nvPr>
            <p:ph idx="1"/>
          </p:nvPr>
        </p:nvSpPr>
        <p:spPr>
          <a:xfrm>
            <a:off x="611560" y="1556792"/>
            <a:ext cx="8280920" cy="4173450"/>
          </a:xfrm>
          <a:prstGeom prst="rect">
            <a:avLst/>
          </a:prstGeom>
        </p:spPr>
        <p:txBody>
          <a:bodyPr wrap="square">
            <a:spAutoFit/>
          </a:bodyPr>
          <a:lstStyle/>
          <a:p>
            <a:pPr marL="514350" indent="-514350" algn="just" rtl="0">
              <a:buFont typeface="+mj-lt"/>
              <a:buAutoNum type="arabicPeriod"/>
            </a:pPr>
            <a:r>
              <a:rPr lang="en-US" sz="2600" dirty="0">
                <a:solidFill>
                  <a:srgbClr val="002060"/>
                </a:solidFill>
              </a:rPr>
              <a:t>True</a:t>
            </a:r>
          </a:p>
          <a:p>
            <a:pPr marL="514350" indent="-514350" algn="just" rtl="0">
              <a:buFont typeface="+mj-lt"/>
              <a:buAutoNum type="arabicPeriod"/>
            </a:pPr>
            <a:r>
              <a:rPr lang="en-US" sz="2600" dirty="0">
                <a:solidFill>
                  <a:srgbClr val="002060"/>
                </a:solidFill>
              </a:rPr>
              <a:t>True</a:t>
            </a:r>
          </a:p>
          <a:p>
            <a:pPr marL="514350" indent="-514350" algn="just" rtl="0">
              <a:buFont typeface="+mj-lt"/>
              <a:buAutoNum type="arabicPeriod"/>
            </a:pPr>
            <a:r>
              <a:rPr lang="en-US" sz="2600" dirty="0">
                <a:solidFill>
                  <a:srgbClr val="002060"/>
                </a:solidFill>
              </a:rPr>
              <a:t>False - The plastic is solid.</a:t>
            </a:r>
          </a:p>
          <a:p>
            <a:pPr marL="514350" indent="-514350" algn="just" rtl="0">
              <a:buFont typeface="+mj-lt"/>
              <a:buAutoNum type="arabicPeriod"/>
            </a:pPr>
            <a:r>
              <a:rPr lang="en-US" sz="2600" dirty="0">
                <a:solidFill>
                  <a:srgbClr val="002060"/>
                </a:solidFill>
              </a:rPr>
              <a:t>False- The tests check that the plastic does not stretch - an elastomer would stretch significantly.</a:t>
            </a:r>
          </a:p>
          <a:p>
            <a:pPr marL="514350" indent="-514350" algn="just" rtl="0">
              <a:buFont typeface="+mj-lt"/>
              <a:buAutoNum type="arabicPeriod"/>
            </a:pPr>
            <a:r>
              <a:rPr lang="en-US" sz="2600" dirty="0">
                <a:solidFill>
                  <a:srgbClr val="002060"/>
                </a:solidFill>
              </a:rPr>
              <a:t>True</a:t>
            </a:r>
          </a:p>
          <a:p>
            <a:pPr marL="514350" indent="-514350" algn="just" rtl="0">
              <a:buFont typeface="+mj-lt"/>
              <a:buAutoNum type="arabicPeriod"/>
            </a:pPr>
            <a:r>
              <a:rPr lang="en-US" sz="2600" dirty="0">
                <a:solidFill>
                  <a:srgbClr val="002060"/>
                </a:solidFill>
              </a:rPr>
              <a:t>False- Material is melted down and reused, something not possible with thermosetting plastics.</a:t>
            </a:r>
          </a:p>
          <a:p>
            <a:pPr marL="514350" indent="-514350" algn="just" rtl="0">
              <a:buFont typeface="+mj-lt"/>
              <a:buAutoNum type="arabicPeriod"/>
            </a:pPr>
            <a:r>
              <a:rPr lang="en-US" sz="2600" dirty="0">
                <a:solidFill>
                  <a:srgbClr val="002060"/>
                </a:solidFill>
              </a:rPr>
              <a:t>True</a:t>
            </a:r>
            <a:endParaRPr lang="ar-SA" sz="2600" dirty="0">
              <a:solidFill>
                <a:srgbClr val="002060"/>
              </a:solidFill>
            </a:endParaRP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12</a:t>
            </a:fld>
            <a:endParaRPr lang="en-US" altLang="en-US"/>
          </a:p>
        </p:txBody>
      </p:sp>
    </p:spTree>
    <p:extLst>
      <p:ext uri="{BB962C8B-B14F-4D97-AF65-F5344CB8AC3E}">
        <p14:creationId xmlns:p14="http://schemas.microsoft.com/office/powerpoint/2010/main" val="208026475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7504" y="304800"/>
            <a:ext cx="8712968" cy="963960"/>
          </a:xfrm>
        </p:spPr>
        <p:txBody>
          <a:bodyPr>
            <a:normAutofit fontScale="90000"/>
          </a:bodyPr>
          <a:lstStyle/>
          <a:p>
            <a:pPr algn="just" rtl="0"/>
            <a:r>
              <a:rPr lang="en-US" sz="3600" dirty="0">
                <a:solidFill>
                  <a:srgbClr val="FF0000"/>
                </a:solidFill>
              </a:rPr>
              <a:t>14.3 Complete the word puzzle and find the word going across the page</a:t>
            </a:r>
            <a:r>
              <a:rPr lang="en-US" dirty="0"/>
              <a:t>.</a:t>
            </a:r>
            <a:endParaRPr lang="ar-SA" dirty="0"/>
          </a:p>
        </p:txBody>
      </p:sp>
      <p:sp>
        <p:nvSpPr>
          <p:cNvPr id="5" name="عنصر نائب للمحتوى 4"/>
          <p:cNvSpPr>
            <a:spLocks noGrp="1"/>
          </p:cNvSpPr>
          <p:nvPr>
            <p:ph sz="half" idx="1"/>
          </p:nvPr>
        </p:nvSpPr>
        <p:spPr>
          <a:xfrm>
            <a:off x="683568" y="1700808"/>
            <a:ext cx="3960440" cy="4536504"/>
          </a:xfrm>
        </p:spPr>
        <p:style>
          <a:lnRef idx="2">
            <a:schemeClr val="accent1"/>
          </a:lnRef>
          <a:fillRef idx="1">
            <a:schemeClr val="lt1"/>
          </a:fillRef>
          <a:effectRef idx="0">
            <a:schemeClr val="accent1"/>
          </a:effectRef>
          <a:fontRef idx="minor">
            <a:schemeClr val="dk1"/>
          </a:fontRef>
        </p:style>
        <p:txBody>
          <a:bodyPr>
            <a:normAutofit/>
          </a:bodyPr>
          <a:lstStyle/>
          <a:p>
            <a:pPr marL="514350" indent="-514350" algn="just" rtl="0">
              <a:buFont typeface="+mj-lt"/>
              <a:buAutoNum type="arabicPeriod"/>
            </a:pPr>
            <a:r>
              <a:rPr lang="en-US" sz="2400" dirty="0"/>
              <a:t>a shorter name for polyvinylchloride</a:t>
            </a:r>
          </a:p>
          <a:p>
            <a:pPr marL="514350" indent="-514350" algn="just" rtl="0">
              <a:buFont typeface="+mj-lt"/>
              <a:buAutoNum type="arabicPeriod"/>
            </a:pPr>
            <a:r>
              <a:rPr lang="en-US" sz="2400" dirty="0"/>
              <a:t>used for forming melted plastic</a:t>
            </a:r>
          </a:p>
          <a:p>
            <a:pPr marL="514350" indent="-514350" algn="just" rtl="0">
              <a:buFont typeface="+mj-lt"/>
              <a:buAutoNum type="arabicPeriod"/>
            </a:pPr>
            <a:r>
              <a:rPr lang="en-US" sz="2400" dirty="0"/>
              <a:t>a group of atoms</a:t>
            </a:r>
          </a:p>
          <a:p>
            <a:pPr marL="514350" indent="-514350" algn="just" rtl="0">
              <a:buFont typeface="+mj-lt"/>
              <a:buAutoNum type="arabicPeriod"/>
            </a:pPr>
            <a:r>
              <a:rPr lang="en-US" sz="2400" dirty="0"/>
              <a:t>a long chain of atoms</a:t>
            </a:r>
          </a:p>
          <a:p>
            <a:pPr marL="514350" indent="-514350" algn="just" rtl="0">
              <a:buFont typeface="+mj-lt"/>
              <a:buAutoNum type="arabicPeriod"/>
            </a:pPr>
            <a:r>
              <a:rPr lang="en-US" sz="2400" dirty="0"/>
              <a:t>to set permanently</a:t>
            </a:r>
          </a:p>
          <a:p>
            <a:pPr marL="514350" indent="-514350" algn="just" rtl="0">
              <a:buFont typeface="+mj-lt"/>
              <a:buAutoNum type="arabicPeriod"/>
            </a:pPr>
            <a:r>
              <a:rPr lang="en-US" sz="2400" dirty="0"/>
              <a:t>a very elastic polymer</a:t>
            </a:r>
          </a:p>
          <a:p>
            <a:pPr marL="514350" indent="-514350" algn="just" rtl="0">
              <a:buFont typeface="+mj-lt"/>
              <a:buAutoNum type="arabicPeriod"/>
            </a:pPr>
            <a:r>
              <a:rPr lang="en-US" sz="2400" dirty="0"/>
              <a:t>a plastic that sets permanently</a:t>
            </a:r>
          </a:p>
        </p:txBody>
      </p:sp>
      <p:sp>
        <p:nvSpPr>
          <p:cNvPr id="6" name="عنصر نائب للمحتوى 5"/>
          <p:cNvSpPr>
            <a:spLocks noGrp="1"/>
          </p:cNvSpPr>
          <p:nvPr>
            <p:ph sz="half" idx="2"/>
          </p:nvPr>
        </p:nvSpPr>
        <p:spPr>
          <a:xfrm>
            <a:off x="4788024" y="1700808"/>
            <a:ext cx="4104456" cy="4608512"/>
          </a:xfrm>
        </p:spPr>
        <p:style>
          <a:lnRef idx="2">
            <a:schemeClr val="dk1"/>
          </a:lnRef>
          <a:fillRef idx="1">
            <a:schemeClr val="lt1"/>
          </a:fillRef>
          <a:effectRef idx="0">
            <a:schemeClr val="dk1"/>
          </a:effectRef>
          <a:fontRef idx="minor">
            <a:schemeClr val="dk1"/>
          </a:fontRef>
        </p:style>
        <p:txBody>
          <a:bodyPr>
            <a:normAutofit/>
          </a:bodyPr>
          <a:lstStyle/>
          <a:p>
            <a:pPr marL="514350" indent="-514350" algn="just" rtl="0">
              <a:buFont typeface="+mj-lt"/>
              <a:buAutoNum type="arabicPeriod" startAt="8"/>
            </a:pPr>
            <a:r>
              <a:rPr lang="en-US" sz="2400" dirty="0"/>
              <a:t>a natural polymer</a:t>
            </a:r>
          </a:p>
          <a:p>
            <a:pPr marL="514350" indent="-514350" algn="just" rtl="0">
              <a:buFont typeface="+mj-lt"/>
              <a:buAutoNum type="arabicPeriod" startAt="8"/>
            </a:pPr>
            <a:r>
              <a:rPr lang="en-US" sz="2400" dirty="0"/>
              <a:t>a very strong thermoset resin</a:t>
            </a:r>
          </a:p>
          <a:p>
            <a:pPr marL="514350" indent="-514350" algn="just" rtl="0">
              <a:buFont typeface="+mj-lt"/>
              <a:buAutoNum type="arabicPeriod" startAt="8"/>
            </a:pPr>
            <a:r>
              <a:rPr lang="en-US" sz="2400" dirty="0"/>
              <a:t>not natural</a:t>
            </a:r>
          </a:p>
          <a:p>
            <a:pPr marL="514350" indent="-514350" algn="just" rtl="0">
              <a:buFont typeface="+mj-lt"/>
              <a:buAutoNum type="arabicPeriod" startAt="8"/>
            </a:pPr>
            <a:r>
              <a:rPr lang="en-US" sz="2400" dirty="0"/>
              <a:t>particles that form molecules</a:t>
            </a:r>
          </a:p>
          <a:p>
            <a:pPr marL="514350" indent="-514350" algn="just" rtl="0">
              <a:buFont typeface="+mj-lt"/>
              <a:buAutoNum type="arabicPeriod" startAt="8"/>
            </a:pPr>
            <a:r>
              <a:rPr lang="en-US" sz="2400" dirty="0"/>
              <a:t>another word for 'not natural'</a:t>
            </a:r>
          </a:p>
          <a:p>
            <a:pPr marL="514350" indent="-514350" algn="just" rtl="0">
              <a:buFont typeface="+mj-lt"/>
              <a:buAutoNum type="arabicPeriod" startAt="8"/>
            </a:pPr>
            <a:r>
              <a:rPr lang="en-US" sz="2400" dirty="0"/>
              <a:t>material used to make rubber</a:t>
            </a:r>
            <a:endParaRPr lang="ar-SA" sz="2400" dirty="0"/>
          </a:p>
          <a:p>
            <a:pPr marL="0" indent="0">
              <a:buNone/>
            </a:pPr>
            <a:endParaRPr lang="ar-SA" dirty="0"/>
          </a:p>
        </p:txBody>
      </p:sp>
      <p:sp>
        <p:nvSpPr>
          <p:cNvPr id="7" name="Slide Number Placeholder 6"/>
          <p:cNvSpPr>
            <a:spLocks noGrp="1"/>
          </p:cNvSpPr>
          <p:nvPr>
            <p:ph type="sldNum" sz="quarter" idx="12"/>
          </p:nvPr>
        </p:nvSpPr>
        <p:spPr/>
        <p:txBody>
          <a:bodyPr/>
          <a:lstStyle/>
          <a:p>
            <a:pPr>
              <a:defRPr/>
            </a:pPr>
            <a:fld id="{91F2F53D-F049-45E3-BD0E-06708B0BEC10}" type="slidenum">
              <a:rPr lang="en-US" altLang="en-US" smtClean="0"/>
              <a:pPr>
                <a:defRPr/>
              </a:pPr>
              <a:t>13</a:t>
            </a:fld>
            <a:endParaRPr lang="en-US" altLang="en-US"/>
          </a:p>
        </p:txBody>
      </p:sp>
    </p:spTree>
    <p:extLst>
      <p:ext uri="{BB962C8B-B14F-4D97-AF65-F5344CB8AC3E}">
        <p14:creationId xmlns:p14="http://schemas.microsoft.com/office/powerpoint/2010/main" val="340772306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200" y="620688"/>
            <a:ext cx="7785247"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78A8A7AF-715C-4594-BE7C-A261216F47C9}" type="slidenum">
              <a:rPr lang="en-US" altLang="en-US" smtClean="0"/>
              <a:pPr>
                <a:defRPr/>
              </a:pPr>
              <a:t>14</a:t>
            </a:fld>
            <a:endParaRPr lang="en-US" altLang="en-US"/>
          </a:p>
        </p:txBody>
      </p:sp>
    </p:spTree>
    <p:extLst>
      <p:ext uri="{BB962C8B-B14F-4D97-AF65-F5344CB8AC3E}">
        <p14:creationId xmlns:p14="http://schemas.microsoft.com/office/powerpoint/2010/main" val="113358774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712" y="252473"/>
            <a:ext cx="8280920" cy="6056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78A8A7AF-715C-4594-BE7C-A261216F47C9}" type="slidenum">
              <a:rPr lang="en-US" altLang="en-US" smtClean="0"/>
              <a:pPr>
                <a:defRPr/>
              </a:pPr>
              <a:t>15</a:t>
            </a:fld>
            <a:endParaRPr lang="en-US" altLang="en-US"/>
          </a:p>
        </p:txBody>
      </p:sp>
    </p:spTree>
    <p:extLst>
      <p:ext uri="{BB962C8B-B14F-4D97-AF65-F5344CB8AC3E}">
        <p14:creationId xmlns:p14="http://schemas.microsoft.com/office/powerpoint/2010/main" val="270067218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شكل بيضاوي 5"/>
          <p:cNvSpPr/>
          <p:nvPr/>
        </p:nvSpPr>
        <p:spPr>
          <a:xfrm>
            <a:off x="1115616" y="1484784"/>
            <a:ext cx="7200800" cy="3816424"/>
          </a:xfrm>
          <a:prstGeom prst="ellipse">
            <a:avLst/>
          </a:prstGeom>
          <a:solidFill>
            <a:srgbClr val="D3F9F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b="1" dirty="0">
                <a:solidFill>
                  <a:srgbClr val="FF0000"/>
                </a:solidFill>
              </a:rPr>
              <a:t>End of Unit Fourteen</a:t>
            </a:r>
            <a:endParaRPr lang="ar-SA" sz="6000" b="1" dirty="0">
              <a:solidFill>
                <a:srgbClr val="FF0000"/>
              </a:solidFill>
            </a:endParaRPr>
          </a:p>
        </p:txBody>
      </p:sp>
      <p:sp>
        <p:nvSpPr>
          <p:cNvPr id="2" name="Slide Number Placeholder 1"/>
          <p:cNvSpPr>
            <a:spLocks noGrp="1"/>
          </p:cNvSpPr>
          <p:nvPr>
            <p:ph type="sldNum" sz="quarter" idx="12"/>
          </p:nvPr>
        </p:nvSpPr>
        <p:spPr/>
        <p:txBody>
          <a:bodyPr/>
          <a:lstStyle/>
          <a:p>
            <a:pPr>
              <a:defRPr/>
            </a:pPr>
            <a:fld id="{78A8A7AF-715C-4594-BE7C-A261216F47C9}" type="slidenum">
              <a:rPr lang="en-US" altLang="en-US" smtClean="0"/>
              <a:pPr>
                <a:defRPr/>
              </a:pPr>
              <a:t>16</a:t>
            </a:fld>
            <a:endParaRPr lang="en-US" altLang="en-US"/>
          </a:p>
        </p:txBody>
      </p:sp>
    </p:spTree>
    <p:extLst>
      <p:ext uri="{BB962C8B-B14F-4D97-AF65-F5344CB8AC3E}">
        <p14:creationId xmlns:p14="http://schemas.microsoft.com/office/powerpoint/2010/main" val="166143586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da4634a1b8ed85fee0da418832be8f278ff514d7"/>
</p:tagLst>
</file>

<file path=ppt/theme/theme1.xml><?xml version="1.0" encoding="utf-8"?>
<a:theme xmlns:a="http://schemas.openxmlformats.org/drawingml/2006/main" name="تصميم مخصص">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212</TotalTime>
  <Words>932</Words>
  <Application>Microsoft Office PowerPoint</Application>
  <PresentationFormat>On-screen Show (4:3)</PresentationFormat>
  <Paragraphs>82</Paragraphs>
  <Slides>16</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Arial</vt:lpstr>
      <vt:lpstr>Calibri</vt:lpstr>
      <vt:lpstr>Franklin Gothic Book</vt:lpstr>
      <vt:lpstr>Perpetua</vt:lpstr>
      <vt:lpstr>Tahoma</vt:lpstr>
      <vt:lpstr>Times New Roman</vt:lpstr>
      <vt:lpstr>Wingdings</vt:lpstr>
      <vt:lpstr>تصميم مخصص</vt:lpstr>
      <vt:lpstr>Diseño predeterminado</vt:lpstr>
      <vt:lpstr>2_Blueprint</vt:lpstr>
      <vt:lpstr>Unit 14: Polymers Prof. Fady El-Nahal Technical English Islamic University of Gaza 2020-2021 </vt:lpstr>
      <vt:lpstr>Vocabulary</vt:lpstr>
      <vt:lpstr>Polymers</vt:lpstr>
      <vt:lpstr>A. Natural and synthetic polymers The web page below, from a website for engineering students, provides an introduction to polymers.</vt:lpstr>
      <vt:lpstr>A. Natural and synthetic polymers</vt:lpstr>
      <vt:lpstr>B. Thermoplastics and thermosetting plastics The page goes on to look at types of polymer.</vt:lpstr>
      <vt:lpstr>B. Thermoplastics and thermosetting plastics</vt:lpstr>
      <vt:lpstr>B. Thermoplastics and thermosetting plastics</vt:lpstr>
      <vt:lpstr>14.1 Circle the correct words to  complete the text.</vt:lpstr>
      <vt:lpstr>14.2 Read the extract describing a plastic panel manufacturing process. </vt:lpstr>
      <vt:lpstr>14.2 …Then decide whether the sentences below are true or false, and correct the false sentences.</vt:lpstr>
      <vt:lpstr>14.2 Answers</vt:lpstr>
      <vt:lpstr>14.3 Complete the word puzzle and find the word going across the page.</vt:lpstr>
      <vt:lpstr>PowerPoint Presentation</vt:lpstr>
      <vt:lpstr>PowerPoint Presentation</vt:lpstr>
      <vt:lpstr>PowerPoint Presentation</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Polymers</dc:title>
  <dc:creator>Hatem Ali Elaydi</dc:creator>
  <cp:lastModifiedBy>Fady El-Nahal</cp:lastModifiedBy>
  <cp:revision>59</cp:revision>
  <dcterms:created xsi:type="dcterms:W3CDTF">2017-02-27T18:32:31Z</dcterms:created>
  <dcterms:modified xsi:type="dcterms:W3CDTF">2020-02-04T17:51:40Z</dcterms:modified>
</cp:coreProperties>
</file>