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8" r:id="rId4"/>
  </p:sldMasterIdLst>
  <p:notesMasterIdLst>
    <p:notesMasterId r:id="rId18"/>
  </p:notesMasterIdLst>
  <p:sldIdLst>
    <p:sldId id="256" r:id="rId5"/>
    <p:sldId id="257" r:id="rId6"/>
    <p:sldId id="258" r:id="rId7"/>
    <p:sldId id="260" r:id="rId8"/>
    <p:sldId id="261" r:id="rId9"/>
    <p:sldId id="262" r:id="rId10"/>
    <p:sldId id="263" r:id="rId11"/>
    <p:sldId id="264" r:id="rId12"/>
    <p:sldId id="265" r:id="rId13"/>
    <p:sldId id="266" r:id="rId14"/>
    <p:sldId id="267" r:id="rId15"/>
    <p:sldId id="268" r:id="rId16"/>
    <p:sldId id="259"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EFC91-24A1-4537-8A5E-AF397EE08294}" type="datetimeFigureOut">
              <a:rPr lang="en-US" smtClean="0"/>
              <a:t>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87ECD9-C667-462E-87BE-EEDC10C8DBDA}" type="slidenum">
              <a:rPr lang="en-US" smtClean="0"/>
              <a:t>‹#›</a:t>
            </a:fld>
            <a:endParaRPr lang="en-US"/>
          </a:p>
        </p:txBody>
      </p:sp>
    </p:spTree>
    <p:extLst>
      <p:ext uri="{BB962C8B-B14F-4D97-AF65-F5344CB8AC3E}">
        <p14:creationId xmlns:p14="http://schemas.microsoft.com/office/powerpoint/2010/main" val="946622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1129789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336895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342751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Jawdat Abu Taha</a:t>
            </a:r>
            <a:endParaRPr lang="en-US"/>
          </a:p>
        </p:txBody>
      </p:sp>
      <p:sp>
        <p:nvSpPr>
          <p:cNvPr id="7" name="Slide Number Placeholder 6"/>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3847179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Jawdat Abu Taha</a:t>
            </a:r>
            <a:endParaRPr lang="en-US"/>
          </a:p>
        </p:txBody>
      </p:sp>
      <p:sp>
        <p:nvSpPr>
          <p:cNvPr id="9" name="Slide Number Placeholder 8"/>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188690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Jawdat Abu Taha</a:t>
            </a:r>
            <a:endParaRPr lang="en-US"/>
          </a:p>
        </p:txBody>
      </p:sp>
      <p:sp>
        <p:nvSpPr>
          <p:cNvPr id="5" name="Slide Number Placeholder 4"/>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1642719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Jawdat Abu Taha</a:t>
            </a:r>
            <a:endParaRPr lang="en-US"/>
          </a:p>
        </p:txBody>
      </p:sp>
      <p:sp>
        <p:nvSpPr>
          <p:cNvPr id="4" name="Slide Number Placeholder 3"/>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2318341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Jawdat Abu Taha</a:t>
            </a:r>
            <a:endParaRPr lang="en-US"/>
          </a:p>
        </p:txBody>
      </p:sp>
      <p:sp>
        <p:nvSpPr>
          <p:cNvPr id="7" name="Slide Number Placeholder 6"/>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178868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Jawdat Abu Taha</a:t>
            </a:r>
            <a:endParaRPr lang="en-US"/>
          </a:p>
        </p:txBody>
      </p:sp>
      <p:sp>
        <p:nvSpPr>
          <p:cNvPr id="7" name="Slide Number Placeholder 6"/>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1134349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1202437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46CD4956-19FB-41A0-8826-FDE0E3752A24}" type="slidenum">
              <a:rPr lang="en-US" smtClean="0"/>
              <a:t>‹#›</a:t>
            </a:fld>
            <a:endParaRPr lang="en-US"/>
          </a:p>
        </p:txBody>
      </p:sp>
    </p:spTree>
    <p:extLst>
      <p:ext uri="{BB962C8B-B14F-4D97-AF65-F5344CB8AC3E}">
        <p14:creationId xmlns:p14="http://schemas.microsoft.com/office/powerpoint/2010/main" val="3963030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195161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453101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30591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84533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405975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230344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8211225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250839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576054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730776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99902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Taha</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821299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2835294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33865247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122067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838599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21750363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42415847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3422480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2592401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34737162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357236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5"/>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5"/>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30593865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5"/>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3054701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6"/>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6"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44516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6"/>
            <a:ext cx="7721600" cy="1057275"/>
          </a:xfrm>
        </p:spPr>
        <p:txBody>
          <a:bodyPr/>
          <a:lstStyle/>
          <a:p>
            <a:r>
              <a:rPr lang="en-US"/>
              <a:t>Click to edit Master title style</a:t>
            </a:r>
          </a:p>
        </p:txBody>
      </p:sp>
      <p:sp>
        <p:nvSpPr>
          <p:cNvPr id="3" name="Content Placeholder 2"/>
          <p:cNvSpPr>
            <a:spLocks noGrp="1"/>
          </p:cNvSpPr>
          <p:nvPr>
            <p:ph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38336"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2210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Taha</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1337541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1590225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21363640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40321700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2877668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13447244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1354565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26125010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23238673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494675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182964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5"/>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5"/>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25907727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5"/>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36962398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6"/>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6"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5102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6"/>
            <a:ext cx="7721600" cy="1057275"/>
          </a:xfrm>
        </p:spPr>
        <p:txBody>
          <a:bodyPr/>
          <a:lstStyle/>
          <a:p>
            <a:r>
              <a:rPr lang="en-US"/>
              <a:t>Click to edit Master title style</a:t>
            </a:r>
          </a:p>
        </p:txBody>
      </p:sp>
      <p:sp>
        <p:nvSpPr>
          <p:cNvPr id="3" name="Content Placeholder 2"/>
          <p:cNvSpPr>
            <a:spLocks noGrp="1"/>
          </p:cNvSpPr>
          <p:nvPr>
            <p:ph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38336"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017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2.png"/><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Jawdat Abu Taha</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CD4956-19FB-41A0-8826-FDE0E3752A24}" type="slidenum">
              <a:rPr lang="en-US" smtClean="0"/>
              <a:t>‹#›</a:t>
            </a:fld>
            <a:endParaRPr lang="en-US"/>
          </a:p>
        </p:txBody>
      </p:sp>
    </p:spTree>
    <p:extLst>
      <p:ext uri="{BB962C8B-B14F-4D97-AF65-F5344CB8AC3E}">
        <p14:creationId xmlns:p14="http://schemas.microsoft.com/office/powerpoint/2010/main" val="1739770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5"/>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dirty="0">
                <a:solidFill>
                  <a:srgbClr val="000000"/>
                </a:solidFill>
              </a:rPr>
              <a:t>Jawdat Abu Taha</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24350370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Jawdat Abu Taha</a:t>
            </a:r>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3082426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1800">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Jawdat Abu Taha</a:t>
            </a:r>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7306465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4.xml"/><Relationship Id="rId5" Type="http://schemas.openxmlformats.org/officeDocument/2006/relationships/image" Target="../media/image12.emf"/><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5192515" y="1834226"/>
            <a:ext cx="5142976"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12: Steel</a:t>
            </a:r>
            <a:br>
              <a:rPr lang="en-US" sz="4000" b="1" kern="1200" dirty="0">
                <a:solidFill>
                  <a:schemeClr val="tx1"/>
                </a:solidFill>
                <a:latin typeface="Franklin Gothic Book"/>
              </a:rPr>
            </a:br>
            <a:r>
              <a:rPr lang="en-US" sz="2400" b="1" kern="1200" dirty="0">
                <a:solidFill>
                  <a:srgbClr val="C00000"/>
                </a:solidFill>
                <a:latin typeface="Perpetua"/>
              </a:rPr>
              <a:t>Prof. </a:t>
            </a:r>
            <a:r>
              <a:rPr lang="en-US" sz="2400" b="1" kern="1200">
                <a:solidFill>
                  <a:srgbClr val="C00000"/>
                </a:solidFill>
                <a:latin typeface="Perpetua"/>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2" name="Slide Number Placeholder 1"/>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307701167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0066"/>
                </a:solidFill>
              </a:rPr>
              <a:t>Vocabulary</a:t>
            </a: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a:pPr>
                <a:defRPr/>
              </a:pPr>
              <a:t>2</a:t>
            </a:fld>
            <a:endParaRPr lang="en-US" altLang="en-US"/>
          </a:p>
        </p:txBody>
      </p:sp>
      <p:sp>
        <p:nvSpPr>
          <p:cNvPr id="6" name="Rectangle 5"/>
          <p:cNvSpPr/>
          <p:nvPr/>
        </p:nvSpPr>
        <p:spPr>
          <a:xfrm>
            <a:off x="2423778" y="1628800"/>
            <a:ext cx="5915004" cy="4031873"/>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sz="3200" kern="0" dirty="0">
                <a:solidFill>
                  <a:srgbClr val="40458C"/>
                </a:solidFill>
              </a:rPr>
              <a:t>Alloy			</a:t>
            </a:r>
            <a:r>
              <a:rPr lang="ar-SA" sz="3200" kern="0" dirty="0">
                <a:solidFill>
                  <a:srgbClr val="40458C"/>
                </a:solidFill>
              </a:rPr>
              <a:t>خليط معدني</a:t>
            </a:r>
            <a:endParaRPr lang="en-US" sz="3200" kern="0" dirty="0">
              <a:solidFill>
                <a:srgbClr val="40458C"/>
              </a:solidFill>
            </a:endParaRPr>
          </a:p>
          <a:p>
            <a:r>
              <a:rPr lang="en-US" sz="2800" dirty="0">
                <a:solidFill>
                  <a:srgbClr val="40458C"/>
                </a:solidFill>
              </a:rPr>
              <a:t>Corrosion		</a:t>
            </a:r>
            <a:r>
              <a:rPr lang="ar-SA" sz="2800" dirty="0">
                <a:solidFill>
                  <a:srgbClr val="40458C"/>
                </a:solidFill>
              </a:rPr>
              <a:t>تآكل</a:t>
            </a:r>
            <a:endParaRPr lang="en-US" sz="2800" dirty="0">
              <a:solidFill>
                <a:srgbClr val="40458C"/>
              </a:solidFill>
            </a:endParaRPr>
          </a:p>
          <a:p>
            <a:r>
              <a:rPr lang="en-US" sz="2800" dirty="0">
                <a:solidFill>
                  <a:srgbClr val="40458C"/>
                </a:solidFill>
              </a:rPr>
              <a:t>Steel			</a:t>
            </a:r>
            <a:r>
              <a:rPr lang="ar-SA" sz="2800" dirty="0">
                <a:solidFill>
                  <a:srgbClr val="40458C"/>
                </a:solidFill>
              </a:rPr>
              <a:t>صلب</a:t>
            </a:r>
            <a:endParaRPr lang="en-US" sz="2800" dirty="0">
              <a:solidFill>
                <a:srgbClr val="40458C"/>
              </a:solidFill>
            </a:endParaRPr>
          </a:p>
          <a:p>
            <a:r>
              <a:rPr lang="en-US" sz="2800" dirty="0">
                <a:solidFill>
                  <a:srgbClr val="40458C"/>
                </a:solidFill>
              </a:rPr>
              <a:t>Iron			</a:t>
            </a:r>
            <a:r>
              <a:rPr lang="ar-SA" sz="2800" dirty="0">
                <a:solidFill>
                  <a:srgbClr val="40458C"/>
                </a:solidFill>
              </a:rPr>
              <a:t>حديد</a:t>
            </a:r>
            <a:endParaRPr lang="en-US" sz="2800" dirty="0">
              <a:solidFill>
                <a:srgbClr val="40458C"/>
              </a:solidFill>
            </a:endParaRPr>
          </a:p>
          <a:p>
            <a:r>
              <a:rPr lang="en-US" sz="2800" dirty="0">
                <a:solidFill>
                  <a:srgbClr val="40458C"/>
                </a:solidFill>
              </a:rPr>
              <a:t>Rust			</a:t>
            </a:r>
            <a:r>
              <a:rPr lang="ar-SA" sz="2800" dirty="0">
                <a:solidFill>
                  <a:srgbClr val="40458C"/>
                </a:solidFill>
              </a:rPr>
              <a:t>صدأ</a:t>
            </a:r>
            <a:endParaRPr lang="en-US" sz="2800" dirty="0">
              <a:solidFill>
                <a:srgbClr val="40458C"/>
              </a:solidFill>
            </a:endParaRPr>
          </a:p>
          <a:p>
            <a:r>
              <a:rPr lang="en-US" sz="2800" dirty="0">
                <a:solidFill>
                  <a:srgbClr val="40458C"/>
                </a:solidFill>
              </a:rPr>
              <a:t>Cobalt		</a:t>
            </a:r>
            <a:r>
              <a:rPr lang="ar-SA" sz="2800" dirty="0">
                <a:solidFill>
                  <a:srgbClr val="40458C"/>
                </a:solidFill>
              </a:rPr>
              <a:t>كوبالت عنصر</a:t>
            </a:r>
            <a:endParaRPr lang="en-US" sz="2800" dirty="0">
              <a:solidFill>
                <a:srgbClr val="40458C"/>
              </a:solidFill>
            </a:endParaRPr>
          </a:p>
          <a:p>
            <a:r>
              <a:rPr lang="en-US" sz="2800" dirty="0">
                <a:solidFill>
                  <a:srgbClr val="40458C"/>
                </a:solidFill>
              </a:rPr>
              <a:t>Tungsten	</a:t>
            </a:r>
            <a:r>
              <a:rPr lang="ar-SA" sz="2800" dirty="0">
                <a:solidFill>
                  <a:srgbClr val="40458C"/>
                </a:solidFill>
              </a:rPr>
              <a:t>عنصر فلزي يستخدم لتقسية الفولاذ</a:t>
            </a:r>
            <a:endParaRPr lang="en-US" sz="2800" dirty="0">
              <a:solidFill>
                <a:srgbClr val="40458C"/>
              </a:solidFill>
            </a:endParaRPr>
          </a:p>
          <a:p>
            <a:r>
              <a:rPr lang="en-US" sz="2800" dirty="0">
                <a:solidFill>
                  <a:srgbClr val="40458C"/>
                </a:solidFill>
              </a:rPr>
              <a:t>Oxidizing		</a:t>
            </a:r>
            <a:r>
              <a:rPr lang="ar-SA" sz="2800" dirty="0">
                <a:solidFill>
                  <a:srgbClr val="40458C"/>
                </a:solidFill>
              </a:rPr>
              <a:t>المؤكسدة</a:t>
            </a:r>
            <a:endParaRPr lang="en-US" sz="2800" dirty="0">
              <a:solidFill>
                <a:srgbClr val="40458C"/>
              </a:solidFill>
            </a:endParaRPr>
          </a:p>
          <a:p>
            <a:r>
              <a:rPr lang="en-US" sz="2800" dirty="0">
                <a:solidFill>
                  <a:srgbClr val="40458C"/>
                </a:solidFill>
              </a:rPr>
              <a:t>		</a:t>
            </a:r>
          </a:p>
        </p:txBody>
      </p:sp>
    </p:spTree>
    <p:extLst>
      <p:ext uri="{BB962C8B-B14F-4D97-AF65-F5344CB8AC3E}">
        <p14:creationId xmlns:p14="http://schemas.microsoft.com/office/powerpoint/2010/main" val="860497265"/>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pPr marL="514350" indent="-514350">
              <a:buAutoNum type="alphaUcPeriod"/>
            </a:pPr>
            <a:r>
              <a:rPr lang="en-US" dirty="0"/>
              <a:t>Carbon steels</a:t>
            </a:r>
          </a:p>
          <a:p>
            <a:pPr marL="514350" indent="-514350">
              <a:buAutoNum type="alphaUcPeriod"/>
            </a:pPr>
            <a:r>
              <a:rPr lang="en-US" dirty="0"/>
              <a:t>Alloy steels</a:t>
            </a:r>
          </a:p>
          <a:p>
            <a:pPr marL="514350" indent="-514350">
              <a:buAutoNum type="alphaUcPeriod"/>
            </a:pPr>
            <a:r>
              <a:rPr lang="en-US" dirty="0"/>
              <a:t>Corrosion</a:t>
            </a:r>
          </a:p>
          <a:p>
            <a:pPr marL="514350" indent="-514350">
              <a:buAutoNum type="alphaUcPeriod"/>
            </a:pP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245699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902" y="533400"/>
            <a:ext cx="7757994" cy="1371600"/>
          </a:xfrm>
        </p:spPr>
        <p:txBody>
          <a:bodyPr/>
          <a:lstStyle/>
          <a:p>
            <a:r>
              <a:rPr lang="en-US" dirty="0"/>
              <a:t>A. Carbon steels</a:t>
            </a:r>
            <a:br>
              <a:rPr lang="en-US" dirty="0"/>
            </a:br>
            <a:endParaRPr lang="en-US" dirty="0"/>
          </a:p>
        </p:txBody>
      </p:sp>
      <p:sp>
        <p:nvSpPr>
          <p:cNvPr id="3" name="Content Placeholder 2"/>
          <p:cNvSpPr>
            <a:spLocks noGrp="1"/>
          </p:cNvSpPr>
          <p:nvPr>
            <p:ph idx="1"/>
          </p:nvPr>
        </p:nvSpPr>
        <p:spPr>
          <a:xfrm>
            <a:off x="975271" y="2606722"/>
            <a:ext cx="7560860" cy="4436660"/>
          </a:xfrm>
        </p:spPr>
        <p:txBody>
          <a:bodyPr/>
          <a:lstStyle/>
          <a:p>
            <a:pPr marL="0" indent="0" algn="just">
              <a:buNone/>
            </a:pPr>
            <a:r>
              <a:rPr lang="en-US" sz="2800" dirty="0">
                <a:solidFill>
                  <a:srgbClr val="FF0000"/>
                </a:solidFill>
              </a:rPr>
              <a:t>Steel</a:t>
            </a:r>
            <a:r>
              <a:rPr lang="en-US" sz="2800" dirty="0"/>
              <a:t> is the most widely used engineering material. Technically, though, this well-known alloy of </a:t>
            </a:r>
            <a:r>
              <a:rPr lang="en-US" sz="2800" dirty="0">
                <a:solidFill>
                  <a:srgbClr val="FF0000"/>
                </a:solidFill>
              </a:rPr>
              <a:t>iron</a:t>
            </a:r>
            <a:r>
              <a:rPr lang="en-US" sz="2800" dirty="0"/>
              <a:t> and </a:t>
            </a:r>
            <a:r>
              <a:rPr lang="en-US" sz="2800" dirty="0">
                <a:solidFill>
                  <a:srgbClr val="FF0000"/>
                </a:solidFill>
              </a:rPr>
              <a:t>carbon</a:t>
            </a:r>
            <a:r>
              <a:rPr lang="en-US" sz="2800" dirty="0"/>
              <a:t> is not as simple as one might think. Steel comes in a huge range of different </a:t>
            </a:r>
            <a:r>
              <a:rPr lang="en-US" sz="2800" dirty="0">
                <a:solidFill>
                  <a:srgbClr val="FF0000"/>
                </a:solidFill>
              </a:rPr>
              <a:t>grades</a:t>
            </a:r>
            <a:r>
              <a:rPr lang="en-US" sz="2800" dirty="0"/>
              <a:t>, each with different characteristics. For the inexperienced, it can be difficult to know where to begin.</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4</a:t>
            </a:fld>
            <a:endParaRPr lang="en-US" altLang="en-US"/>
          </a:p>
        </p:txBody>
      </p:sp>
      <p:pic>
        <p:nvPicPr>
          <p:cNvPr id="6" name="Picture 5"/>
          <p:cNvPicPr>
            <a:picLocks noChangeAspect="1"/>
          </p:cNvPicPr>
          <p:nvPr/>
        </p:nvPicPr>
        <p:blipFill>
          <a:blip r:embed="rId2"/>
          <a:stretch>
            <a:fillRect/>
          </a:stretch>
        </p:blipFill>
        <p:spPr>
          <a:xfrm>
            <a:off x="8536131" y="2321555"/>
            <a:ext cx="3226507" cy="2959829"/>
          </a:xfrm>
          <a:prstGeom prst="rect">
            <a:avLst/>
          </a:prstGeom>
        </p:spPr>
      </p:pic>
      <p:sp>
        <p:nvSpPr>
          <p:cNvPr id="7" name="Rectangle 6"/>
          <p:cNvSpPr/>
          <p:nvPr/>
        </p:nvSpPr>
        <p:spPr>
          <a:xfrm>
            <a:off x="911151" y="1596838"/>
            <a:ext cx="10851487" cy="954107"/>
          </a:xfrm>
          <a:prstGeom prst="rect">
            <a:avLst/>
          </a:prstGeom>
        </p:spPr>
        <p:txBody>
          <a:bodyPr wrap="square">
            <a:spAutoFit/>
          </a:bodyPr>
          <a:lstStyle/>
          <a:p>
            <a:pPr algn="just"/>
            <a:r>
              <a:rPr lang="en-US" sz="2800" dirty="0">
                <a:solidFill>
                  <a:srgbClr val="FF0000"/>
                </a:solidFill>
              </a:rPr>
              <a:t>This extract from an article in an engineering journal is about different types of steel.</a:t>
            </a:r>
          </a:p>
        </p:txBody>
      </p:sp>
    </p:spTree>
    <p:extLst>
      <p:ext uri="{BB962C8B-B14F-4D97-AF65-F5344CB8AC3E}">
        <p14:creationId xmlns:p14="http://schemas.microsoft.com/office/powerpoint/2010/main" val="53121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Carbon steels</a:t>
            </a:r>
          </a:p>
        </p:txBody>
      </p:sp>
      <p:sp>
        <p:nvSpPr>
          <p:cNvPr id="3" name="Content Placeholder 2"/>
          <p:cNvSpPr>
            <a:spLocks noGrp="1"/>
          </p:cNvSpPr>
          <p:nvPr>
            <p:ph idx="1"/>
          </p:nvPr>
        </p:nvSpPr>
        <p:spPr>
          <a:xfrm>
            <a:off x="812799" y="1569493"/>
            <a:ext cx="10924275" cy="4450307"/>
          </a:xfrm>
        </p:spPr>
        <p:txBody>
          <a:bodyPr/>
          <a:lstStyle/>
          <a:p>
            <a:pPr marL="0" indent="0" algn="just">
              <a:buNone/>
            </a:pPr>
            <a:r>
              <a:rPr lang="en-US" sz="2400" dirty="0"/>
              <a:t>A good place to start is with the two main types of steel. The first, carbon steels, consist of iron and carbon, and contain no significant quantities of other metals. Carbon steels can be divided into three main grades:</a:t>
            </a:r>
          </a:p>
          <a:p>
            <a:pPr algn="just">
              <a:buFont typeface="Wingdings" panose="05000000000000000000" pitchFamily="2" charset="2"/>
              <a:buChar char="q"/>
            </a:pPr>
            <a:r>
              <a:rPr lang="en-US" sz="2400" dirty="0">
                <a:solidFill>
                  <a:srgbClr val="FF0000"/>
                </a:solidFill>
              </a:rPr>
              <a:t>Mild steel - the most widely used grade - is a low carbon steel which contains up to approximately 0.3% carbon.</a:t>
            </a:r>
          </a:p>
          <a:p>
            <a:pPr algn="just">
              <a:buFont typeface="Wingdings" panose="05000000000000000000" pitchFamily="2" charset="2"/>
              <a:buChar char="q"/>
            </a:pPr>
            <a:r>
              <a:rPr lang="en-US" sz="2400" dirty="0"/>
              <a:t>Medium carbon steel contains between approximately 0.3% and 0.6% carbon.</a:t>
            </a:r>
          </a:p>
          <a:p>
            <a:pPr algn="just">
              <a:buFont typeface="Wingdings" panose="05000000000000000000" pitchFamily="2" charset="2"/>
              <a:buChar char="q"/>
            </a:pPr>
            <a:r>
              <a:rPr lang="en-US" sz="2400" dirty="0">
                <a:solidFill>
                  <a:srgbClr val="002060"/>
                </a:solidFill>
              </a:rPr>
              <a:t>High carbon steel contains between approximately 0.6% and 1.4% carbon.</a:t>
            </a:r>
          </a:p>
          <a:p>
            <a:pPr algn="just">
              <a:buFont typeface="Wingdings" panose="05000000000000000000" pitchFamily="2" charset="2"/>
              <a:buChar char="q"/>
            </a:pPr>
            <a:endParaRPr lang="en-US" sz="2400" dirty="0">
              <a:solidFill>
                <a:srgbClr val="002060"/>
              </a:solidFill>
            </a:endParaRPr>
          </a:p>
          <a:p>
            <a:pPr marL="0" indent="0" algn="just">
              <a:buNone/>
            </a:pPr>
            <a:r>
              <a:rPr lang="en-US" sz="2400" dirty="0">
                <a:solidFill>
                  <a:srgbClr val="C00000"/>
                </a:solidFill>
              </a:rPr>
              <a:t>Note: The chemical symbol for iron = Fe, and carbon = C.</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Tree>
    <p:extLst>
      <p:ext uri="{BB962C8B-B14F-4D97-AF65-F5344CB8AC3E}">
        <p14:creationId xmlns:p14="http://schemas.microsoft.com/office/powerpoint/2010/main" val="1165212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 Alloy steels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sp>
        <p:nvSpPr>
          <p:cNvPr id="6" name="Rectangle 5"/>
          <p:cNvSpPr/>
          <p:nvPr/>
        </p:nvSpPr>
        <p:spPr>
          <a:xfrm>
            <a:off x="812800" y="1592954"/>
            <a:ext cx="6792757" cy="523220"/>
          </a:xfrm>
          <a:prstGeom prst="rect">
            <a:avLst/>
          </a:prstGeom>
        </p:spPr>
        <p:txBody>
          <a:bodyPr wrap="none">
            <a:spAutoFit/>
          </a:bodyPr>
          <a:lstStyle/>
          <a:p>
            <a:r>
              <a:rPr lang="en-US" sz="2800" dirty="0">
                <a:solidFill>
                  <a:srgbClr val="FF0000"/>
                </a:solidFill>
              </a:rPr>
              <a:t>The article goes on to look at alloy steels.</a:t>
            </a:r>
          </a:p>
        </p:txBody>
      </p:sp>
      <p:sp>
        <p:nvSpPr>
          <p:cNvPr id="7" name="Rectangle 6"/>
          <p:cNvSpPr/>
          <p:nvPr/>
        </p:nvSpPr>
        <p:spPr>
          <a:xfrm>
            <a:off x="812799" y="2274838"/>
            <a:ext cx="10924275" cy="3539430"/>
          </a:xfrm>
          <a:prstGeom prst="rect">
            <a:avLst/>
          </a:prstGeom>
        </p:spPr>
        <p:txBody>
          <a:bodyPr wrap="square">
            <a:spAutoFit/>
          </a:bodyPr>
          <a:lstStyle/>
          <a:p>
            <a:pPr algn="just"/>
            <a:r>
              <a:rPr lang="en-US" sz="2800" dirty="0"/>
              <a:t>The second main category of steel is alloy steels, which consist of iron, carbon and one or more alloying metals. Specific grades of alloy steel include:</a:t>
            </a:r>
          </a:p>
          <a:p>
            <a:pPr marL="457200" indent="-457200" algn="just">
              <a:buFont typeface="Arial" panose="020B0604020202020204" pitchFamily="34" charset="0"/>
              <a:buChar char="•"/>
            </a:pPr>
            <a:r>
              <a:rPr lang="en-US" sz="2800" dirty="0">
                <a:solidFill>
                  <a:srgbClr val="FF0000"/>
                </a:solidFill>
              </a:rPr>
              <a:t>low alloy steels</a:t>
            </a:r>
            <a:r>
              <a:rPr lang="en-US" sz="2800" dirty="0"/>
              <a:t>, which contain 90% or more iron, and up to approximately 10% of alloying metals such as </a:t>
            </a:r>
            <a:r>
              <a:rPr lang="en-US" sz="2800" dirty="0">
                <a:solidFill>
                  <a:srgbClr val="FF0000"/>
                </a:solidFill>
              </a:rPr>
              <a:t>chromium, nickel, manganese, molybdenum and vanadium</a:t>
            </a:r>
          </a:p>
          <a:p>
            <a:pPr marL="457200" indent="-457200" algn="just">
              <a:buFont typeface="Arial" panose="020B0604020202020204" pitchFamily="34" charset="0"/>
              <a:buChar char="•"/>
            </a:pPr>
            <a:r>
              <a:rPr lang="en-US" sz="2800" dirty="0">
                <a:solidFill>
                  <a:srgbClr val="FF0000"/>
                </a:solidFill>
              </a:rPr>
              <a:t>high strength low alloy steels (HSLA), </a:t>
            </a:r>
            <a:r>
              <a:rPr lang="en-US" sz="2800" dirty="0"/>
              <a:t>which contain smaller quantities of the above metals (typically less than 2%)</a:t>
            </a:r>
          </a:p>
        </p:txBody>
      </p:sp>
    </p:spTree>
    <p:extLst>
      <p:ext uri="{BB962C8B-B14F-4D97-AF65-F5344CB8AC3E}">
        <p14:creationId xmlns:p14="http://schemas.microsoft.com/office/powerpoint/2010/main" val="1789815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 Alloy steels</a:t>
            </a:r>
          </a:p>
        </p:txBody>
      </p:sp>
      <p:sp>
        <p:nvSpPr>
          <p:cNvPr id="3" name="Content Placeholder 2"/>
          <p:cNvSpPr>
            <a:spLocks noGrp="1"/>
          </p:cNvSpPr>
          <p:nvPr>
            <p:ph idx="1"/>
          </p:nvPr>
        </p:nvSpPr>
        <p:spPr>
          <a:xfrm>
            <a:off x="812800" y="1637731"/>
            <a:ext cx="10937922" cy="3507475"/>
          </a:xfrm>
        </p:spPr>
        <p:txBody>
          <a:bodyPr/>
          <a:lstStyle/>
          <a:p>
            <a:pPr algn="just">
              <a:buFont typeface="Arial" panose="020B0604020202020204" pitchFamily="34" charset="0"/>
              <a:buChar char="•"/>
            </a:pPr>
            <a:r>
              <a:rPr lang="en-US" dirty="0">
                <a:solidFill>
                  <a:srgbClr val="FF0000"/>
                </a:solidFill>
              </a:rPr>
              <a:t>stainless steels</a:t>
            </a:r>
            <a:r>
              <a:rPr lang="en-US" dirty="0"/>
              <a:t>, which contain chromium as well as other metals - such as nickel - and which do not rust.</a:t>
            </a:r>
          </a:p>
          <a:p>
            <a:pPr algn="just">
              <a:buFont typeface="Arial" panose="020B0604020202020204" pitchFamily="34" charset="0"/>
              <a:buChar char="•"/>
            </a:pPr>
            <a:r>
              <a:rPr lang="en-US" dirty="0">
                <a:solidFill>
                  <a:srgbClr val="FF0000"/>
                </a:solidFill>
              </a:rPr>
              <a:t>tool steels</a:t>
            </a:r>
            <a:r>
              <a:rPr lang="en-US" dirty="0"/>
              <a:t>, which are extremely hard, and are used in cutting tools. They contain </a:t>
            </a:r>
            <a:r>
              <a:rPr lang="en-US" dirty="0">
                <a:solidFill>
                  <a:srgbClr val="FF0000"/>
                </a:solidFill>
              </a:rPr>
              <a:t>tungsten</a:t>
            </a:r>
            <a:r>
              <a:rPr lang="en-US" dirty="0"/>
              <a:t> and/or </a:t>
            </a:r>
            <a:r>
              <a:rPr lang="en-US" dirty="0">
                <a:solidFill>
                  <a:srgbClr val="FF0000"/>
                </a:solidFill>
              </a:rPr>
              <a:t>cobalt</a:t>
            </a:r>
            <a:r>
              <a:rPr lang="en-US" dirty="0"/>
              <a:t>. A widely used grade of tool steel is high-speed steel, which is used in cutting tools that operate at high temperatures, such as drill bits.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sp>
        <p:nvSpPr>
          <p:cNvPr id="6" name="Rectangle 5"/>
          <p:cNvSpPr/>
          <p:nvPr/>
        </p:nvSpPr>
        <p:spPr>
          <a:xfrm>
            <a:off x="54592" y="5274692"/>
            <a:ext cx="11696130" cy="1569660"/>
          </a:xfrm>
          <a:prstGeom prst="rect">
            <a:avLst/>
          </a:prstGeom>
        </p:spPr>
        <p:txBody>
          <a:bodyPr wrap="square">
            <a:spAutoFit/>
          </a:bodyPr>
          <a:lstStyle/>
          <a:p>
            <a:pPr algn="just"/>
            <a:r>
              <a:rPr lang="en-US" sz="2400" dirty="0">
                <a:solidFill>
                  <a:srgbClr val="002060"/>
                </a:solidFill>
              </a:rPr>
              <a:t>Notes: </a:t>
            </a:r>
            <a:r>
              <a:rPr lang="en-US" sz="2400" dirty="0">
                <a:solidFill>
                  <a:srgbClr val="C00000"/>
                </a:solidFill>
              </a:rPr>
              <a:t>The terms carbon steel and alloy steel can cause confusion, as carbon steels are also alloys, and alloy steels also contain carbon. </a:t>
            </a:r>
            <a:r>
              <a:rPr lang="en-US" sz="2400" dirty="0">
                <a:solidFill>
                  <a:srgbClr val="002060"/>
                </a:solidFill>
              </a:rPr>
              <a:t>The chemical symbol for chromium = Cr,</a:t>
            </a:r>
            <a:r>
              <a:rPr lang="en-US" sz="2400" dirty="0">
                <a:solidFill>
                  <a:srgbClr val="C00000"/>
                </a:solidFill>
              </a:rPr>
              <a:t> cobalt= Co, nickel = Ni, </a:t>
            </a:r>
            <a:r>
              <a:rPr lang="en-US" sz="2400" dirty="0">
                <a:solidFill>
                  <a:srgbClr val="002060"/>
                </a:solidFill>
              </a:rPr>
              <a:t>manganese= </a:t>
            </a:r>
            <a:r>
              <a:rPr lang="en-US" sz="2400" dirty="0" err="1">
                <a:solidFill>
                  <a:srgbClr val="002060"/>
                </a:solidFill>
              </a:rPr>
              <a:t>Mn</a:t>
            </a:r>
            <a:r>
              <a:rPr lang="en-US" sz="2400" dirty="0">
                <a:solidFill>
                  <a:srgbClr val="C00000"/>
                </a:solidFill>
              </a:rPr>
              <a:t>, molybdenum = Mo, tungsten = W, and vanadium = V.</a:t>
            </a:r>
          </a:p>
        </p:txBody>
      </p:sp>
    </p:spTree>
    <p:extLst>
      <p:ext uri="{BB962C8B-B14F-4D97-AF65-F5344CB8AC3E}">
        <p14:creationId xmlns:p14="http://schemas.microsoft.com/office/powerpoint/2010/main" val="3434743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Corrosion</a:t>
            </a:r>
          </a:p>
        </p:txBody>
      </p:sp>
      <p:sp>
        <p:nvSpPr>
          <p:cNvPr id="3" name="Content Placeholder 2"/>
          <p:cNvSpPr>
            <a:spLocks noGrp="1"/>
          </p:cNvSpPr>
          <p:nvPr>
            <p:ph idx="1"/>
          </p:nvPr>
        </p:nvSpPr>
        <p:spPr>
          <a:xfrm>
            <a:off x="812800" y="1610436"/>
            <a:ext cx="7924800" cy="4409364"/>
          </a:xfrm>
        </p:spPr>
        <p:txBody>
          <a:bodyPr/>
          <a:lstStyle/>
          <a:p>
            <a:pPr marL="0" indent="0" algn="just">
              <a:buNone/>
            </a:pPr>
            <a:r>
              <a:rPr lang="en-US" sz="2400" dirty="0"/>
              <a:t>One weakness of mild steel is that it </a:t>
            </a:r>
            <a:r>
              <a:rPr lang="en-US" sz="2400" dirty="0">
                <a:solidFill>
                  <a:srgbClr val="FF0000"/>
                </a:solidFill>
              </a:rPr>
              <a:t>corrodes </a:t>
            </a:r>
            <a:r>
              <a:rPr lang="en-US" sz="2400" dirty="0"/>
              <a:t>- its surface progressively deteriorates due to a chemical reaction. This reaction takes place between the iron in the steel and the oxygen (</a:t>
            </a:r>
            <a:r>
              <a:rPr lang="en-US" sz="2800" dirty="0"/>
              <a:t>0</a:t>
            </a:r>
            <a:r>
              <a:rPr lang="en-US" sz="1600" dirty="0"/>
              <a:t>2</a:t>
            </a:r>
            <a:r>
              <a:rPr lang="en-US" sz="2400" dirty="0"/>
              <a:t>) in the air, to form </a:t>
            </a:r>
            <a:r>
              <a:rPr lang="en-US" sz="2400" dirty="0">
                <a:solidFill>
                  <a:srgbClr val="FF0000"/>
                </a:solidFill>
              </a:rPr>
              <a:t>iron</a:t>
            </a:r>
            <a:r>
              <a:rPr lang="en-US" sz="2400" dirty="0"/>
              <a:t> </a:t>
            </a:r>
            <a:r>
              <a:rPr lang="en-US" sz="2400" dirty="0">
                <a:solidFill>
                  <a:srgbClr val="FF0000"/>
                </a:solidFill>
              </a:rPr>
              <a:t>oxide</a:t>
            </a:r>
            <a:r>
              <a:rPr lang="en-US" sz="2400" dirty="0"/>
              <a:t>. When iron corrodes, we say that it rusts. In some metals, such as aluminum (Al), the presence of </a:t>
            </a:r>
            <a:r>
              <a:rPr lang="en-US" sz="2400" dirty="0">
                <a:solidFill>
                  <a:srgbClr val="FF0000"/>
                </a:solidFill>
              </a:rPr>
              <a:t>corrosion</a:t>
            </a:r>
            <a:r>
              <a:rPr lang="en-US" sz="2400" dirty="0"/>
              <a:t> is not a problem, as the layer of oxide around the metal remains hard, which prevents it from </a:t>
            </a:r>
            <a:r>
              <a:rPr lang="en-US" sz="2400" dirty="0">
                <a:solidFill>
                  <a:srgbClr val="FF0000"/>
                </a:solidFill>
              </a:rPr>
              <a:t>oxidizing</a:t>
            </a:r>
            <a:r>
              <a:rPr lang="en-US" sz="2400" dirty="0"/>
              <a:t> any further. However, when mild steel goes rusty, the rust on the surface comes off continuously, and a new </a:t>
            </a:r>
            <a:r>
              <a:rPr lang="en-US" sz="2400" dirty="0">
                <a:solidFill>
                  <a:srgbClr val="FF0000"/>
                </a:solidFill>
              </a:rPr>
              <a:t>rusty</a:t>
            </a:r>
            <a:r>
              <a:rPr lang="en-US" sz="2400" dirty="0"/>
              <a:t> layer forms, progressively 'eating into' the metal.</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a:p>
        </p:txBody>
      </p:sp>
      <p:pic>
        <p:nvPicPr>
          <p:cNvPr id="6" name="Picture 5"/>
          <p:cNvPicPr>
            <a:picLocks noChangeAspect="1"/>
          </p:cNvPicPr>
          <p:nvPr/>
        </p:nvPicPr>
        <p:blipFill>
          <a:blip r:embed="rId2"/>
          <a:stretch>
            <a:fillRect/>
          </a:stretch>
        </p:blipFill>
        <p:spPr>
          <a:xfrm>
            <a:off x="8920314" y="1845049"/>
            <a:ext cx="3062420" cy="3259213"/>
          </a:xfrm>
          <a:prstGeom prst="rect">
            <a:avLst/>
          </a:prstGeom>
        </p:spPr>
      </p:pic>
    </p:spTree>
    <p:extLst>
      <p:ext uri="{BB962C8B-B14F-4D97-AF65-F5344CB8AC3E}">
        <p14:creationId xmlns:p14="http://schemas.microsoft.com/office/powerpoint/2010/main" val="2797345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21" y="268975"/>
            <a:ext cx="11573301" cy="1143000"/>
          </a:xfrm>
        </p:spPr>
        <p:txBody>
          <a:bodyPr/>
          <a:lstStyle/>
          <a:p>
            <a:pPr algn="just"/>
            <a:r>
              <a:rPr lang="en-US" sz="2800" dirty="0"/>
              <a:t>12.1 Decide whether the sentences below are true or false, and correct the false sentences. Look at A and B opposite to help you</a:t>
            </a:r>
            <a:r>
              <a:rPr lang="en-US" dirty="0"/>
              <a:t>.</a:t>
            </a:r>
          </a:p>
        </p:txBody>
      </p:sp>
      <p:sp>
        <p:nvSpPr>
          <p:cNvPr id="3" name="Content Placeholder 2"/>
          <p:cNvSpPr>
            <a:spLocks noGrp="1"/>
          </p:cNvSpPr>
          <p:nvPr>
            <p:ph idx="1"/>
          </p:nvPr>
        </p:nvSpPr>
        <p:spPr>
          <a:xfrm>
            <a:off x="873457" y="1604749"/>
            <a:ext cx="10877265" cy="4114800"/>
          </a:xfrm>
        </p:spPr>
        <p:txBody>
          <a:bodyPr/>
          <a:lstStyle/>
          <a:p>
            <a:pPr marL="514350" indent="-514350" algn="just">
              <a:buFont typeface="+mj-lt"/>
              <a:buAutoNum type="arabicPeriod"/>
            </a:pPr>
            <a:r>
              <a:rPr lang="en-US" sz="2800" dirty="0"/>
              <a:t>Steel is an alloy of iron and carbon.</a:t>
            </a:r>
          </a:p>
          <a:p>
            <a:pPr marL="514350" indent="-514350" algn="just">
              <a:buFont typeface="+mj-lt"/>
              <a:buAutoNum type="arabicPeriod"/>
            </a:pPr>
            <a:r>
              <a:rPr lang="en-US" sz="2800" dirty="0"/>
              <a:t>Mild steel is a high carbon steel.</a:t>
            </a:r>
          </a:p>
          <a:p>
            <a:pPr marL="514350" indent="-514350" algn="just">
              <a:buFont typeface="+mj-lt"/>
              <a:buAutoNum type="arabicPeriod"/>
            </a:pPr>
            <a:r>
              <a:rPr lang="en-US" sz="2800" dirty="0"/>
              <a:t>Alloy steels contain carbon.</a:t>
            </a:r>
          </a:p>
          <a:p>
            <a:pPr marL="514350" indent="-514350" algn="just">
              <a:buFont typeface="+mj-lt"/>
              <a:buAutoNum type="arabicPeriod"/>
            </a:pPr>
            <a:r>
              <a:rPr lang="en-US" sz="2800" dirty="0"/>
              <a:t>Chromium and nickel are used as alloying metals in steel.</a:t>
            </a:r>
          </a:p>
          <a:p>
            <a:pPr marL="514350" indent="-514350" algn="just">
              <a:buFont typeface="+mj-lt"/>
              <a:buAutoNum type="arabicPeriod"/>
            </a:pPr>
            <a:r>
              <a:rPr lang="en-US" sz="2800" dirty="0"/>
              <a:t>Low alloy steels contain more chromium than iron.</a:t>
            </a:r>
          </a:p>
          <a:p>
            <a:pPr marL="514350" indent="-514350" algn="just">
              <a:buFont typeface="+mj-lt"/>
              <a:buAutoNum type="arabicPeriod"/>
            </a:pPr>
            <a:r>
              <a:rPr lang="en-US" sz="2800" dirty="0"/>
              <a:t>Stainless steel is an alloy steel.</a:t>
            </a:r>
          </a:p>
          <a:p>
            <a:pPr marL="514350" indent="-514350" algn="just">
              <a:buFont typeface="+mj-lt"/>
              <a:buAutoNum type="arabicPeriod"/>
            </a:pPr>
            <a:r>
              <a:rPr lang="en-US" sz="2800" dirty="0"/>
              <a:t>Tungsten is added to steel to make it softer.</a:t>
            </a:r>
          </a:p>
          <a:p>
            <a:pPr marL="514350" indent="-514350" algn="just">
              <a:buFont typeface="+mj-lt"/>
              <a:buAutoNum type="arabicPeriod"/>
            </a:pPr>
            <a:r>
              <a:rPr lang="en-US" sz="2800" dirty="0"/>
              <a:t>High-speed steel is suitable for making cutting tools that get very hot.</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dirty="0"/>
          </a:p>
        </p:txBody>
      </p:sp>
    </p:spTree>
    <p:extLst>
      <p:ext uri="{BB962C8B-B14F-4D97-AF65-F5344CB8AC3E}">
        <p14:creationId xmlns:p14="http://schemas.microsoft.com/office/powerpoint/2010/main" val="278959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3" y="304799"/>
            <a:ext cx="11696131" cy="1264693"/>
          </a:xfrm>
        </p:spPr>
        <p:txBody>
          <a:bodyPr/>
          <a:lstStyle/>
          <a:p>
            <a:pPr algn="just"/>
            <a:r>
              <a:rPr lang="en-US" sz="2800" dirty="0"/>
              <a:t>12.2 Complete the table with words related to corrode, oxide and rust. Then use the words to complete the sentences below. There is more than one possible answer. </a:t>
            </a:r>
          </a:p>
        </p:txBody>
      </p:sp>
      <p:pic>
        <p:nvPicPr>
          <p:cNvPr id="6" name="Content Placeholder 5"/>
          <p:cNvPicPr>
            <a:picLocks noGrp="1" noChangeAspect="1"/>
          </p:cNvPicPr>
          <p:nvPr>
            <p:ph idx="1"/>
          </p:nvPr>
        </p:nvPicPr>
        <p:blipFill>
          <a:blip r:embed="rId2"/>
          <a:stretch>
            <a:fillRect/>
          </a:stretch>
        </p:blipFill>
        <p:spPr>
          <a:xfrm>
            <a:off x="942032" y="1569492"/>
            <a:ext cx="10467495" cy="1981688"/>
          </a:xfrm>
          <a:prstGeom prst="rect">
            <a:avLst/>
          </a:prstGeom>
        </p:spPr>
      </p:pic>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sp>
        <p:nvSpPr>
          <p:cNvPr id="7" name="Rectangle 6"/>
          <p:cNvSpPr/>
          <p:nvPr/>
        </p:nvSpPr>
        <p:spPr>
          <a:xfrm>
            <a:off x="942032" y="3698250"/>
            <a:ext cx="10917872" cy="1384995"/>
          </a:xfrm>
          <a:prstGeom prst="rect">
            <a:avLst/>
          </a:prstGeom>
        </p:spPr>
        <p:txBody>
          <a:bodyPr wrap="square">
            <a:spAutoFit/>
          </a:bodyPr>
          <a:lstStyle/>
          <a:p>
            <a:r>
              <a:rPr lang="en-US" sz="2800" dirty="0"/>
              <a:t>1. When steel is exposed to air and water, it .............. .</a:t>
            </a:r>
          </a:p>
          <a:p>
            <a:r>
              <a:rPr lang="en-US" sz="2800" dirty="0"/>
              <a:t>2 .A brown/red material on the surface of steel is called ............... .</a:t>
            </a:r>
          </a:p>
          <a:p>
            <a:r>
              <a:rPr lang="en-US" sz="2800" dirty="0"/>
              <a:t>3 .The strength of steel is reduced if it is .................</a:t>
            </a:r>
          </a:p>
        </p:txBody>
      </p:sp>
    </p:spTree>
    <p:extLst>
      <p:ext uri="{BB962C8B-B14F-4D97-AF65-F5344CB8AC3E}">
        <p14:creationId xmlns:p14="http://schemas.microsoft.com/office/powerpoint/2010/main" val="244364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660066"/>
                </a:solidFill>
              </a:rPr>
              <a:t>12.2</a:t>
            </a:r>
            <a:endParaRPr lang="en-US" sz="4000" dirty="0"/>
          </a:p>
        </p:txBody>
      </p:sp>
      <p:pic>
        <p:nvPicPr>
          <p:cNvPr id="6" name="Content Placeholder 5"/>
          <p:cNvPicPr>
            <a:picLocks noGrp="1" noChangeAspect="1"/>
          </p:cNvPicPr>
          <p:nvPr>
            <p:ph idx="1"/>
          </p:nvPr>
        </p:nvPicPr>
        <p:blipFill>
          <a:blip r:embed="rId2"/>
          <a:stretch>
            <a:fillRect/>
          </a:stretch>
        </p:blipFill>
        <p:spPr>
          <a:xfrm>
            <a:off x="1584405" y="1447800"/>
            <a:ext cx="8239676" cy="3260678"/>
          </a:xfrm>
          <a:prstGeom prst="rect">
            <a:avLst/>
          </a:prstGeom>
        </p:spPr>
      </p:pic>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pic>
        <p:nvPicPr>
          <p:cNvPr id="7" name="Picture 6"/>
          <p:cNvPicPr>
            <a:picLocks noChangeAspect="1"/>
          </p:cNvPicPr>
          <p:nvPr/>
        </p:nvPicPr>
        <p:blipFill>
          <a:blip r:embed="rId3"/>
          <a:stretch>
            <a:fillRect/>
          </a:stretch>
        </p:blipFill>
        <p:spPr>
          <a:xfrm>
            <a:off x="2046123" y="4814248"/>
            <a:ext cx="6906807" cy="1662752"/>
          </a:xfrm>
          <a:prstGeom prst="rect">
            <a:avLst/>
          </a:prstGeom>
        </p:spPr>
      </p:pic>
    </p:spTree>
    <p:extLst>
      <p:ext uri="{BB962C8B-B14F-4D97-AF65-F5344CB8AC3E}">
        <p14:creationId xmlns:p14="http://schemas.microsoft.com/office/powerpoint/2010/main" val="1527741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29" y="304800"/>
            <a:ext cx="11286698" cy="1143000"/>
          </a:xfrm>
        </p:spPr>
        <p:txBody>
          <a:bodyPr/>
          <a:lstStyle/>
          <a:p>
            <a:pPr algn="just"/>
            <a:r>
              <a:rPr lang="en-US" sz="2800" dirty="0"/>
              <a:t>12.3 Complete the article about a special type of steel, using words from A, B and C opposite</a:t>
            </a:r>
          </a:p>
        </p:txBody>
      </p:sp>
      <p:pic>
        <p:nvPicPr>
          <p:cNvPr id="6" name="Content Placeholder 5"/>
          <p:cNvPicPr>
            <a:picLocks noGrp="1" noChangeAspect="1"/>
          </p:cNvPicPr>
          <p:nvPr>
            <p:ph idx="1"/>
          </p:nvPr>
        </p:nvPicPr>
        <p:blipFill>
          <a:blip r:embed="rId2"/>
          <a:stretch>
            <a:fillRect/>
          </a:stretch>
        </p:blipFill>
        <p:spPr>
          <a:xfrm>
            <a:off x="136478" y="1574536"/>
            <a:ext cx="6987653" cy="5131064"/>
          </a:xfrm>
          <a:prstGeom prst="rect">
            <a:avLst/>
          </a:prstGeom>
        </p:spPr>
      </p:pic>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12</a:t>
            </a:fld>
            <a:endParaRPr lang="en-US" altLang="en-US"/>
          </a:p>
        </p:txBody>
      </p:sp>
      <p:pic>
        <p:nvPicPr>
          <p:cNvPr id="7" name="Picture 6"/>
          <p:cNvPicPr>
            <a:picLocks noChangeAspect="1"/>
          </p:cNvPicPr>
          <p:nvPr/>
        </p:nvPicPr>
        <p:blipFill>
          <a:blip r:embed="rId3"/>
          <a:stretch>
            <a:fillRect/>
          </a:stretch>
        </p:blipFill>
        <p:spPr>
          <a:xfrm>
            <a:off x="7124130" y="1791763"/>
            <a:ext cx="2130499" cy="3683907"/>
          </a:xfrm>
          <a:prstGeom prst="rect">
            <a:avLst/>
          </a:prstGeom>
        </p:spPr>
      </p:pic>
      <p:pic>
        <p:nvPicPr>
          <p:cNvPr id="8" name="Picture 7"/>
          <p:cNvPicPr>
            <a:picLocks noChangeAspect="1"/>
          </p:cNvPicPr>
          <p:nvPr/>
        </p:nvPicPr>
        <p:blipFill>
          <a:blip r:embed="rId4"/>
          <a:stretch>
            <a:fillRect/>
          </a:stretch>
        </p:blipFill>
        <p:spPr>
          <a:xfrm>
            <a:off x="9365016" y="1574536"/>
            <a:ext cx="2826984" cy="1803548"/>
          </a:xfrm>
          <a:prstGeom prst="rect">
            <a:avLst/>
          </a:prstGeom>
        </p:spPr>
      </p:pic>
      <p:pic>
        <p:nvPicPr>
          <p:cNvPr id="9" name="Picture 8"/>
          <p:cNvPicPr>
            <a:picLocks noChangeAspect="1"/>
          </p:cNvPicPr>
          <p:nvPr/>
        </p:nvPicPr>
        <p:blipFill>
          <a:blip r:embed="rId5"/>
          <a:stretch>
            <a:fillRect/>
          </a:stretch>
        </p:blipFill>
        <p:spPr>
          <a:xfrm>
            <a:off x="9365016" y="3378084"/>
            <a:ext cx="2604071" cy="1988403"/>
          </a:xfrm>
          <a:prstGeom prst="rect">
            <a:avLst/>
          </a:prstGeom>
        </p:spPr>
      </p:pic>
    </p:spTree>
    <p:extLst>
      <p:ext uri="{BB962C8B-B14F-4D97-AF65-F5344CB8AC3E}">
        <p14:creationId xmlns:p14="http://schemas.microsoft.com/office/powerpoint/2010/main" val="336589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5"/>
          <p:cNvSpPr>
            <a:spLocks noGrp="1"/>
          </p:cNvSpPr>
          <p:nvPr>
            <p:ph type="sldNum" sz="quarter" idx="12"/>
          </p:nvPr>
        </p:nvSpPr>
        <p:spPr/>
        <p:txBody>
          <a:bodyPr/>
          <a:lstStyle/>
          <a:p>
            <a:pPr fontAlgn="base">
              <a:spcBef>
                <a:spcPct val="0"/>
              </a:spcBef>
              <a:spcAft>
                <a:spcPct val="0"/>
              </a:spcAft>
              <a:defRPr/>
            </a:pPr>
            <a:fld id="{EFB9D454-4B25-4F14-A18B-B89370775433}" type="slidenum">
              <a:rPr lang="en-US" altLang="en-US"/>
              <a:pPr fontAlgn="base">
                <a:spcBef>
                  <a:spcPct val="0"/>
                </a:spcBef>
                <a:spcAft>
                  <a:spcPct val="0"/>
                </a:spcAft>
                <a:defRPr/>
              </a:pPr>
              <a:t>13</a:t>
            </a:fld>
            <a:endParaRPr lang="en-US" altLang="en-US"/>
          </a:p>
        </p:txBody>
      </p:sp>
      <p:sp>
        <p:nvSpPr>
          <p:cNvPr id="4" name="Oval 3"/>
          <p:cNvSpPr/>
          <p:nvPr/>
        </p:nvSpPr>
        <p:spPr bwMode="auto">
          <a:xfrm>
            <a:off x="2770497" y="1678675"/>
            <a:ext cx="7915700" cy="4048683"/>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Unit Twelve</a:t>
            </a:r>
            <a:endParaRPr lang="en-US" sz="7006" b="1" dirty="0">
              <a:solidFill>
                <a:srgbClr val="C00000"/>
              </a:solidFill>
            </a:endParaRPr>
          </a:p>
        </p:txBody>
      </p:sp>
    </p:spTree>
    <p:extLst>
      <p:ext uri="{BB962C8B-B14F-4D97-AF65-F5344CB8AC3E}">
        <p14:creationId xmlns:p14="http://schemas.microsoft.com/office/powerpoint/2010/main" val="422375541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bf18e1284e44af716e9dba073214d3d6cbee1a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770</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13</vt:i4>
      </vt:variant>
    </vt:vector>
  </HeadingPairs>
  <TitlesOfParts>
    <vt:vector size="26" baseType="lpstr">
      <vt:lpstr>Arial</vt:lpstr>
      <vt:lpstr>Calibri</vt:lpstr>
      <vt:lpstr>Calibri Light</vt:lpstr>
      <vt:lpstr>Franklin Gothic Book</vt:lpstr>
      <vt:lpstr>Perpetua</vt:lpstr>
      <vt:lpstr>Tahoma</vt:lpstr>
      <vt:lpstr>Times New Roman</vt:lpstr>
      <vt:lpstr>Verdana</vt:lpstr>
      <vt:lpstr>Wingdings</vt:lpstr>
      <vt:lpstr>Office Theme</vt:lpstr>
      <vt:lpstr>Diseño predeterminado</vt:lpstr>
      <vt:lpstr>2_Blueprint</vt:lpstr>
      <vt:lpstr>3_Blueprint</vt:lpstr>
      <vt:lpstr>Unit 12: Steel Prof. Fady El-Nahal Technical English Islamic University of Gaza 2020-2021 </vt:lpstr>
      <vt:lpstr>Vocabulary</vt:lpstr>
      <vt:lpstr>Outline</vt:lpstr>
      <vt:lpstr>A. Carbon steels </vt:lpstr>
      <vt:lpstr>A. Carbon steels</vt:lpstr>
      <vt:lpstr>B. Alloy steels</vt:lpstr>
      <vt:lpstr>B. Alloy steels</vt:lpstr>
      <vt:lpstr>C. Corrosion</vt:lpstr>
      <vt:lpstr>12.1 Decide whether the sentences below are true or false, and correct the false sentences. Look at A and B opposite to help you.</vt:lpstr>
      <vt:lpstr>12.2 Complete the table with words related to corrode, oxide and rust. Then use the words to complete the sentences below. There is more than one possible answer. </vt:lpstr>
      <vt:lpstr>12.2</vt:lpstr>
      <vt:lpstr>12.3 Complete the article about a special type of steel, using words from A, B and C opposite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 Dimensional accuracy Dr. Basil Hamed Technical English Islamic University of Gaza February, 2017</dc:title>
  <dc:creator>Basil Hamed</dc:creator>
  <cp:lastModifiedBy>Fady El-Nahal</cp:lastModifiedBy>
  <cp:revision>38</cp:revision>
  <dcterms:created xsi:type="dcterms:W3CDTF">2017-02-21T19:32:56Z</dcterms:created>
  <dcterms:modified xsi:type="dcterms:W3CDTF">2020-02-04T17:50:47Z</dcterms:modified>
</cp:coreProperties>
</file>