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8" r:id="rId4"/>
  </p:sldMasterIdLst>
  <p:notesMasterIdLst>
    <p:notesMasterId r:id="rId16"/>
  </p:notesMasterIdLst>
  <p:sldIdLst>
    <p:sldId id="256" r:id="rId5"/>
    <p:sldId id="263" r:id="rId6"/>
    <p:sldId id="257" r:id="rId7"/>
    <p:sldId id="264" r:id="rId8"/>
    <p:sldId id="265" r:id="rId9"/>
    <p:sldId id="267" r:id="rId10"/>
    <p:sldId id="266" r:id="rId11"/>
    <p:sldId id="260" r:id="rId12"/>
    <p:sldId id="261" r:id="rId13"/>
    <p:sldId id="262" r:id="rId14"/>
    <p:sldId id="268" r:id="rId15"/>
  </p:sldIdLst>
  <p:sldSz cx="9144000" cy="6858000" type="screen4x3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FE143-2B71-4903-A918-F5D33D6426A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674A5-E42F-4B54-AA00-C377CF558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10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381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817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172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93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42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254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082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770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4463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2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237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2633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87827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35950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7021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14460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18060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53128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11080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4953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19656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2255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30390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6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10506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6"/>
            <a:ext cx="57912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2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37830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6"/>
            <a:ext cx="57912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3752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98395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1978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282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7891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9366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8707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8179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2287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3785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6658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788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679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706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B9D454-4B25-4F14-A18B-B8937077543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062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863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3203577" y="1916113"/>
            <a:ext cx="5472113" cy="2089150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>Unit 10: Measurable parameters</a:t>
            </a:r>
            <a:br>
              <a:rPr lang="en-US" sz="4000" b="1" kern="1200" dirty="0">
                <a:solidFill>
                  <a:schemeClr val="tx1"/>
                </a:solidFill>
                <a:latin typeface="Franklin Gothic Book"/>
              </a:rPr>
            </a:br>
            <a:r>
              <a:rPr lang="en-US" sz="2400" b="1" kern="1200" dirty="0">
                <a:solidFill>
                  <a:srgbClr val="C00000"/>
                </a:solidFill>
                <a:latin typeface="Perpetua"/>
              </a:rPr>
              <a:t>Prof. </a:t>
            </a:r>
            <a:r>
              <a:rPr lang="en-US" sz="2400" b="1" kern="1200">
                <a:solidFill>
                  <a:srgbClr val="C00000"/>
                </a:solidFill>
                <a:latin typeface="Perpetua"/>
              </a:rPr>
              <a:t>Fady El-Nahal</a:t>
            </a:r>
            <a:r>
              <a:rPr lang="en-US" sz="2400" b="1" kern="1200" dirty="0">
                <a:solidFill>
                  <a:srgbClr val="7030A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7030A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Technical English</a:t>
            </a:r>
            <a:b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Islamic University of Gaza</a:t>
            </a:r>
            <a: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2020-2021</a:t>
            </a:r>
            <a: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</a:b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68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85800" y="1600202"/>
            <a:ext cx="4191000" cy="46597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capacity</a:t>
            </a:r>
            <a:r>
              <a:rPr lang="en-US" sz="2800" dirty="0"/>
              <a:t> 		</a:t>
            </a:r>
            <a:r>
              <a:rPr lang="ar-SA" sz="2800" dirty="0">
                <a:solidFill>
                  <a:srgbClr val="FF0000"/>
                </a:solidFill>
              </a:rPr>
              <a:t>سعة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Supply	         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	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تزويد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  </a:t>
            </a:r>
            <a:r>
              <a:rPr lang="en-US" sz="2800" dirty="0"/>
              <a:t>	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Period 		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فترة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, 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مدة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 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Consumed    	 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مستهلك</a:t>
            </a:r>
            <a:endParaRPr lang="en-US" sz="2800" b="1" dirty="0">
              <a:solidFill>
                <a:srgbClr val="FF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Cumulative 	 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تراكمي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	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Consumption	  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استهلاك</a:t>
            </a:r>
            <a:endParaRPr lang="en-US" sz="2800" b="1" dirty="0">
              <a:solidFill>
                <a:srgbClr val="FF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Rate			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معدل</a:t>
            </a:r>
            <a:endParaRPr lang="en-US" sz="2800" b="1" dirty="0">
              <a:solidFill>
                <a:srgbClr val="FF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Demand 		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الطلب</a:t>
            </a:r>
            <a:endParaRPr lang="en-US" sz="2800" b="1" dirty="0">
              <a:solidFill>
                <a:srgbClr val="FF000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Fluctuates</a:t>
            </a:r>
            <a:r>
              <a:rPr lang="en-US" sz="2800" dirty="0"/>
              <a:t>	      </a:t>
            </a:r>
            <a:r>
              <a:rPr lang="ar-SA" sz="2800" dirty="0">
                <a:solidFill>
                  <a:srgbClr val="FF0000"/>
                </a:solidFill>
              </a:rPr>
              <a:t>يتقلب</a:t>
            </a:r>
            <a:r>
              <a:rPr lang="en-US" sz="2800" dirty="0">
                <a:solidFill>
                  <a:srgbClr val="FF0000"/>
                </a:solidFill>
              </a:rPr>
              <a:t>, </a:t>
            </a:r>
            <a:r>
              <a:rPr lang="ar-SA" sz="2800" dirty="0">
                <a:solidFill>
                  <a:srgbClr val="FF0000"/>
                </a:solidFill>
              </a:rPr>
              <a:t>تذبذب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76801" y="1676402"/>
            <a:ext cx="4094018" cy="41426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600" b="1" dirty="0">
                <a:solidFill>
                  <a:srgbClr val="3D4240"/>
                </a:solidFill>
                <a:latin typeface="Arial"/>
              </a:rPr>
              <a:t>Peak </a:t>
            </a:r>
            <a:r>
              <a:rPr lang="ar-SA" sz="2600" b="1" dirty="0">
                <a:solidFill>
                  <a:srgbClr val="FF0000"/>
                </a:solidFill>
                <a:latin typeface="Arial"/>
              </a:rPr>
              <a:t>قمة</a:t>
            </a:r>
            <a:r>
              <a:rPr lang="en-US" sz="2600" b="1" dirty="0">
                <a:solidFill>
                  <a:srgbClr val="FF0000"/>
                </a:solidFill>
                <a:latin typeface="Arial"/>
              </a:rPr>
              <a:t>, </a:t>
            </a:r>
            <a:r>
              <a:rPr lang="ar-SA" sz="2600" b="1" dirty="0">
                <a:solidFill>
                  <a:srgbClr val="FF0000"/>
                </a:solidFill>
                <a:latin typeface="Arial"/>
              </a:rPr>
              <a:t>أعلى فترات </a:t>
            </a:r>
            <a:r>
              <a:rPr lang="ar-SA" sz="2600" b="1" dirty="0" err="1">
                <a:solidFill>
                  <a:srgbClr val="FF0000"/>
                </a:solidFill>
                <a:latin typeface="Arial"/>
              </a:rPr>
              <a:t>ا</a:t>
            </a:r>
            <a:r>
              <a:rPr lang="ar-SA" sz="2800" b="1" dirty="0" err="1">
                <a:solidFill>
                  <a:srgbClr val="FF0000"/>
                </a:solidFill>
                <a:latin typeface="Arial"/>
              </a:rPr>
              <a:t>لإستهلاك</a:t>
            </a:r>
            <a:endParaRPr lang="en-US" sz="2800" b="1" dirty="0">
              <a:solidFill>
                <a:srgbClr val="FF0000"/>
              </a:solidFill>
              <a:latin typeface="Arial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Spare 		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إضافي</a:t>
            </a:r>
            <a:endParaRPr lang="en-US" sz="2800" b="1" dirty="0">
              <a:solidFill>
                <a:srgbClr val="FF0000"/>
              </a:solidFill>
              <a:latin typeface="Arial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Efficiency 		 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كفاءة</a:t>
            </a:r>
            <a:endParaRPr lang="en-US" sz="2800" b="1" dirty="0">
              <a:solidFill>
                <a:srgbClr val="FF0000"/>
              </a:solidFill>
              <a:latin typeface="Arial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Surplus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		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فائض</a:t>
            </a:r>
            <a:endParaRPr lang="en-US" sz="2800" b="1" dirty="0">
              <a:solidFill>
                <a:srgbClr val="FF0000"/>
              </a:solidFill>
              <a:latin typeface="Arial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Gain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			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ربح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	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800" b="1" dirty="0">
                <a:solidFill>
                  <a:srgbClr val="3D4240"/>
                </a:solidFill>
                <a:latin typeface="Arial"/>
              </a:rPr>
              <a:t>Loss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			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خسارة</a:t>
            </a:r>
            <a:endParaRPr lang="en-US" sz="2800" b="1" dirty="0">
              <a:solidFill>
                <a:srgbClr val="FF0000"/>
              </a:solidFill>
              <a:latin typeface="Arial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800" dirty="0">
                <a:solidFill>
                  <a:srgbClr val="40458C"/>
                </a:solidFill>
              </a:rPr>
              <a:t>Exceeds   		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يتجاوز</a:t>
            </a:r>
            <a:endParaRPr lang="en-US" sz="2800" b="1" dirty="0">
              <a:solidFill>
                <a:srgbClr val="FF0000"/>
              </a:solidFill>
              <a:latin typeface="Arial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800" dirty="0">
                <a:solidFill>
                  <a:srgbClr val="40458C"/>
                </a:solidFill>
              </a:rPr>
              <a:t>Net 	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صافي الدخل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, </a:t>
            </a:r>
            <a:r>
              <a:rPr lang="ar-SA" sz="2800" b="1" dirty="0">
                <a:solidFill>
                  <a:srgbClr val="FF0000"/>
                </a:solidFill>
                <a:latin typeface="Arial"/>
              </a:rPr>
              <a:t>شبكة</a:t>
            </a:r>
            <a:endParaRPr lang="en-US" sz="2800" b="1" dirty="0">
              <a:solidFill>
                <a:srgbClr val="FF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096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es-UY" altLang="en-US">
                <a:solidFill>
                  <a:schemeClr val="tx1"/>
                </a:solidFill>
              </a:rPr>
              <a:t>Outline</a:t>
            </a:r>
            <a:endParaRPr lang="es-ES" altLang="en-US">
              <a:solidFill>
                <a:schemeClr val="tx1"/>
              </a:solidFill>
            </a:endParaRPr>
          </a:p>
        </p:txBody>
      </p:sp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838200" y="2209805"/>
            <a:ext cx="7772400" cy="274320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51435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kern="1200" dirty="0">
                <a:solidFill>
                  <a:prstClr val="black"/>
                </a:solidFill>
                <a:latin typeface="Times New Roman" pitchFamily="18" charset="0"/>
              </a:rPr>
              <a:t>Supply, demand and capacity</a:t>
            </a:r>
          </a:p>
          <a:p>
            <a:pPr marL="51435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kern="1200" dirty="0">
                <a:solidFill>
                  <a:prstClr val="black"/>
                </a:solidFill>
                <a:latin typeface="Times New Roman" pitchFamily="18" charset="0"/>
              </a:rPr>
              <a:t>Input, output and efficiency</a:t>
            </a:r>
          </a:p>
        </p:txBody>
      </p:sp>
    </p:spTree>
    <p:extLst>
      <p:ext uri="{BB962C8B-B14F-4D97-AF65-F5344CB8AC3E}">
        <p14:creationId xmlns:p14="http://schemas.microsoft.com/office/powerpoint/2010/main" val="2886686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077200" cy="838200"/>
          </a:xfrm>
        </p:spPr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A. Supply, demand and capacity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1676400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article below is from the technology section of a business magazine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1"/>
            <a:ext cx="81534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02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A. Supply, demand and capacity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1295400"/>
            <a:ext cx="8534399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90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B. Input, output and efficiency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8153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521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60066"/>
                </a:solidFill>
              </a:rPr>
              <a:t>B. Input, output and efficiency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8686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091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15400" cy="1219200"/>
          </a:xfrm>
        </p:spPr>
        <p:txBody>
          <a:bodyPr/>
          <a:lstStyle/>
          <a:p>
            <a:pPr algn="just"/>
            <a:r>
              <a:rPr lang="en-US" sz="2800" b="0" i="0" u="none" strike="noStrike" baseline="0" dirty="0">
                <a:solidFill>
                  <a:srgbClr val="FF0000"/>
                </a:solidFill>
                <a:latin typeface="Times New Roman"/>
              </a:rPr>
              <a:t>10.1 An engineer is talking to a colleague about the design of a fuel tank for a water pump.</a:t>
            </a:r>
            <a:r>
              <a:rPr lang="en-US" sz="2800" b="0" i="0" u="none" strike="noStrike" dirty="0">
                <a:solidFill>
                  <a:srgbClr val="FF0000"/>
                </a:solidFill>
                <a:latin typeface="Times New Roman"/>
              </a:rPr>
              <a:t> </a:t>
            </a:r>
            <a:r>
              <a:rPr lang="en-US" sz="2800" b="0" i="0" u="none" strike="noStrike" baseline="0" dirty="0">
                <a:solidFill>
                  <a:srgbClr val="FF0000"/>
                </a:solidFill>
                <a:latin typeface="Times New Roman"/>
              </a:rPr>
              <a:t>Complete the explanation using the words in the box. Look at A opposite to help you.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29" y="1317652"/>
            <a:ext cx="6705600" cy="940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33600"/>
            <a:ext cx="8077200" cy="3700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09600" y="5834072"/>
            <a:ext cx="68580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474D50"/>
                </a:solidFill>
                <a:latin typeface="Times New Roman" pitchFamily="18" charset="0"/>
                <a:cs typeface="Times New Roman" pitchFamily="18" charset="0"/>
              </a:rPr>
              <a:t>1. consumption   3 average	5 constant   7 cumulative</a:t>
            </a:r>
          </a:p>
          <a:p>
            <a:pPr lvl="0"/>
            <a:r>
              <a:rPr lang="en-US" sz="2200" dirty="0">
                <a:solidFill>
                  <a:srgbClr val="474D50"/>
                </a:solidFill>
                <a:latin typeface="Times New Roman" pitchFamily="18" charset="0"/>
                <a:cs typeface="Times New Roman" pitchFamily="18" charset="0"/>
              </a:rPr>
              <a:t>2 consume          4 duration	6 rate          8 capacity</a:t>
            </a:r>
          </a:p>
        </p:txBody>
      </p:sp>
    </p:spTree>
    <p:extLst>
      <p:ext uri="{BB962C8B-B14F-4D97-AF65-F5344CB8AC3E}">
        <p14:creationId xmlns:p14="http://schemas.microsoft.com/office/powerpoint/2010/main" val="369264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534400" cy="914400"/>
          </a:xfrm>
        </p:spPr>
        <p:txBody>
          <a:bodyPr/>
          <a:lstStyle/>
          <a:p>
            <a:pPr lvl="0" algn="just" rtl="1">
              <a:spcBef>
                <a:spcPct val="20000"/>
              </a:spcBef>
            </a:pPr>
            <a:r>
              <a:rPr lang="en-US" sz="2400" dirty="0">
                <a:solidFill>
                  <a:srgbClr val="FF0000"/>
                </a:solidFill>
                <a:latin typeface="Times New Roman"/>
                <a:ea typeface="+mn-ea"/>
              </a:rPr>
              <a:t>10.2</a:t>
            </a:r>
            <a:r>
              <a:rPr lang="en-US" sz="2400" dirty="0">
                <a:solidFill>
                  <a:srgbClr val="595F63"/>
                </a:solidFill>
                <a:latin typeface="Times New Roman"/>
                <a:ea typeface="+mn-ea"/>
              </a:rPr>
              <a:t> The graph below shows water consumption </a:t>
            </a:r>
            <a:r>
              <a:rPr lang="en-US" sz="2400" dirty="0">
                <a:solidFill>
                  <a:srgbClr val="484F52"/>
                </a:solidFill>
                <a:latin typeface="Times New Roman"/>
                <a:ea typeface="+mn-ea"/>
              </a:rPr>
              <a:t>in </a:t>
            </a:r>
            <a:r>
              <a:rPr lang="en-US" sz="2400" dirty="0">
                <a:solidFill>
                  <a:srgbClr val="595F63"/>
                </a:solidFill>
                <a:latin typeface="Times New Roman"/>
                <a:ea typeface="+mn-ea"/>
              </a:rPr>
              <a:t>a washing process at a </a:t>
            </a:r>
            <a:r>
              <a:rPr lang="en-US" sz="2400" dirty="0">
                <a:solidFill>
                  <a:srgbClr val="484F52"/>
                </a:solidFill>
                <a:latin typeface="Times New Roman"/>
                <a:ea typeface="+mn-ea"/>
              </a:rPr>
              <a:t>manufacturing </a:t>
            </a:r>
            <a:r>
              <a:rPr lang="en-US" sz="2400" dirty="0">
                <a:solidFill>
                  <a:srgbClr val="595F63"/>
                </a:solidFill>
                <a:latin typeface="Times New Roman"/>
                <a:ea typeface="+mn-ea"/>
              </a:rPr>
              <a:t>plant. Write </a:t>
            </a:r>
            <a:r>
              <a:rPr lang="en-US" sz="2400" dirty="0">
                <a:solidFill>
                  <a:srgbClr val="484F52"/>
                </a:solidFill>
                <a:latin typeface="Times New Roman"/>
                <a:ea typeface="+mn-ea"/>
              </a:rPr>
              <a:t>figures to </a:t>
            </a:r>
            <a:r>
              <a:rPr lang="en-US" sz="2400" dirty="0">
                <a:solidFill>
                  <a:srgbClr val="595F63"/>
                </a:solidFill>
                <a:latin typeface="Times New Roman"/>
                <a:ea typeface="+mn-ea"/>
              </a:rPr>
              <a:t>complete </a:t>
            </a:r>
            <a:r>
              <a:rPr lang="en-US" sz="2400" dirty="0">
                <a:solidFill>
                  <a:srgbClr val="484F52"/>
                </a:solidFill>
                <a:latin typeface="Times New Roman"/>
                <a:ea typeface="+mn-ea"/>
              </a:rPr>
              <a:t>the </a:t>
            </a:r>
            <a:r>
              <a:rPr lang="en-US" sz="2400" dirty="0">
                <a:solidFill>
                  <a:srgbClr val="595F63"/>
                </a:solidFill>
                <a:latin typeface="Times New Roman"/>
                <a:ea typeface="+mn-ea"/>
              </a:rPr>
              <a:t>comments</a:t>
            </a:r>
            <a:r>
              <a:rPr lang="en-US" sz="2400" dirty="0">
                <a:solidFill>
                  <a:srgbClr val="6F777E"/>
                </a:solidFill>
                <a:latin typeface="Times New Roman"/>
                <a:ea typeface="+mn-ea"/>
              </a:rPr>
              <a:t>. </a:t>
            </a:r>
            <a:r>
              <a:rPr lang="en-US" sz="2400" dirty="0">
                <a:solidFill>
                  <a:srgbClr val="484F52"/>
                </a:solidFill>
                <a:latin typeface="Times New Roman"/>
                <a:ea typeface="+mn-ea"/>
              </a:rPr>
              <a:t>Look </a:t>
            </a:r>
            <a:r>
              <a:rPr lang="en-US" sz="2400" dirty="0">
                <a:solidFill>
                  <a:srgbClr val="595F63"/>
                </a:solidFill>
                <a:latin typeface="Times New Roman"/>
                <a:ea typeface="+mn-ea"/>
              </a:rPr>
              <a:t>at A opposite </a:t>
            </a:r>
            <a:r>
              <a:rPr lang="en-US" sz="2400" dirty="0">
                <a:solidFill>
                  <a:srgbClr val="484F52"/>
                </a:solidFill>
                <a:latin typeface="Times New Roman"/>
                <a:ea typeface="+mn-ea"/>
              </a:rPr>
              <a:t>to </a:t>
            </a:r>
            <a:r>
              <a:rPr lang="en-US" sz="2400" dirty="0">
                <a:solidFill>
                  <a:srgbClr val="595F63"/>
                </a:solidFill>
                <a:latin typeface="Times New Roman"/>
                <a:ea typeface="+mn-ea"/>
              </a:rPr>
              <a:t>help you</a:t>
            </a:r>
            <a:r>
              <a:rPr lang="en-US" sz="2400" dirty="0">
                <a:solidFill>
                  <a:srgbClr val="6F777E"/>
                </a:solidFill>
                <a:latin typeface="Times New Roman"/>
                <a:ea typeface="+mn-ea"/>
              </a:rPr>
              <a:t>.</a:t>
            </a:r>
            <a:br>
              <a:rPr lang="en-US" sz="2400" dirty="0">
                <a:solidFill>
                  <a:srgbClr val="6F777E"/>
                </a:solidFill>
                <a:latin typeface="Times New Roman"/>
                <a:ea typeface="+mn-ea"/>
              </a:rPr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4953000" cy="3429000"/>
          </a:xfrm>
        </p:spPr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Water consumption fluctuated between ......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. and ..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...</a:t>
            </a:r>
            <a:r>
              <a:rPr lang="en-US" sz="2200" b="0" i="0" u="none" strike="noStrike" baseline="0" dirty="0">
                <a:solidFill>
                  <a:srgbClr val="1D292B"/>
                </a:solidFill>
                <a:latin typeface="Times New Roman"/>
              </a:rPr>
              <a:t>. </a:t>
            </a:r>
            <a:r>
              <a:rPr lang="en-US" sz="2200" b="0" i="0" u="none" strike="noStrike" baseline="0" dirty="0">
                <a:solidFill>
                  <a:srgbClr val="484F52"/>
                </a:solidFill>
                <a:latin typeface="Times New Roman"/>
              </a:rPr>
              <a:t>liters 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per second.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Averaged out over the period shown, consumption was roughly 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..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..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...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.. </a:t>
            </a:r>
            <a:r>
              <a:rPr lang="en-US" sz="2200" b="0" i="0" u="none" strike="noStrike" baseline="0" dirty="0">
                <a:solidFill>
                  <a:srgbClr val="484F52"/>
                </a:solidFill>
                <a:latin typeface="Times New Roman"/>
              </a:rPr>
              <a:t>liters 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per second.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Consumption peaked at a rate of ..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...........</a:t>
            </a:r>
            <a:r>
              <a:rPr lang="en-US" sz="2200" b="0" i="0" u="none" strike="noStrike" baseline="0" dirty="0">
                <a:solidFill>
                  <a:srgbClr val="2E3937"/>
                </a:solidFill>
                <a:latin typeface="Times New Roman"/>
              </a:rPr>
              <a:t>.. </a:t>
            </a:r>
            <a:r>
              <a:rPr lang="en-US" sz="2200" b="0" i="0" u="none" strike="noStrike" baseline="0" dirty="0">
                <a:solidFill>
                  <a:srgbClr val="484F52"/>
                </a:solidFill>
                <a:latin typeface="Times New Roman"/>
              </a:rPr>
              <a:t>liters 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per second.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If the process ran to capacity, it could </a:t>
            </a:r>
            <a:r>
              <a:rPr lang="en-US" sz="2200" b="0" i="0" u="none" strike="noStrike" baseline="0" dirty="0">
                <a:solidFill>
                  <a:srgbClr val="484F52"/>
                </a:solidFill>
                <a:latin typeface="Times New Roman"/>
              </a:rPr>
              <a:t>use 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water at a rate of 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8D8A90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...</a:t>
            </a:r>
            <a:r>
              <a:rPr lang="en-US" sz="2200" b="0" i="0" u="none" strike="noStrike" baseline="0" dirty="0">
                <a:solidFill>
                  <a:srgbClr val="8D8A90"/>
                </a:solidFill>
                <a:latin typeface="Times New Roman"/>
              </a:rPr>
              <a:t>..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8D8A90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....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 </a:t>
            </a:r>
            <a:r>
              <a:rPr lang="en-US" sz="2200" b="0" i="0" u="none" strike="noStrike" baseline="0" dirty="0">
                <a:solidFill>
                  <a:srgbClr val="484F52"/>
                </a:solidFill>
                <a:latin typeface="Times New Roman"/>
              </a:rPr>
              <a:t>liters 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per second.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When consumption peaked, </a:t>
            </a:r>
            <a:r>
              <a:rPr lang="en-US" sz="2200" b="0" i="0" u="none" strike="noStrike" baseline="0" dirty="0">
                <a:solidFill>
                  <a:srgbClr val="484F52"/>
                </a:solidFill>
                <a:latin typeface="Times New Roman"/>
              </a:rPr>
              <a:t>the 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process </a:t>
            </a:r>
            <a:r>
              <a:rPr lang="en-US" sz="2200" b="0" i="0" u="none" strike="noStrike" baseline="0" dirty="0">
                <a:solidFill>
                  <a:srgbClr val="484F52"/>
                </a:solidFill>
                <a:latin typeface="Times New Roman"/>
              </a:rPr>
              <a:t>had 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spare capacity of .....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..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....</a:t>
            </a:r>
            <a:r>
              <a:rPr lang="en-US" sz="2200" b="0" i="0" u="none" strike="noStrike" baseline="0" dirty="0">
                <a:solidFill>
                  <a:srgbClr val="6F777E"/>
                </a:solidFill>
                <a:latin typeface="Times New Roman"/>
              </a:rPr>
              <a:t>.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.. </a:t>
            </a:r>
            <a:r>
              <a:rPr lang="en-US" sz="2200" b="0" i="0" u="none" strike="noStrike" baseline="0" dirty="0">
                <a:solidFill>
                  <a:srgbClr val="484F52"/>
                </a:solidFill>
                <a:latin typeface="Times New Roman"/>
              </a:rPr>
              <a:t>liters </a:t>
            </a:r>
            <a:r>
              <a:rPr lang="en-US" sz="2200" b="0" i="0" u="none" strike="noStrike" baseline="0" dirty="0">
                <a:solidFill>
                  <a:srgbClr val="595F63"/>
                </a:solidFill>
                <a:latin typeface="Times New Roman"/>
              </a:rPr>
              <a:t>per second.</a:t>
            </a:r>
            <a:endParaRPr lang="en-US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18342"/>
            <a:ext cx="3657600" cy="3410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907314" y="5105400"/>
            <a:ext cx="3084285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/>
              </a:rPr>
              <a:t>1. 1, 7      2.  4        3.  7           4.  9         5.  2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37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just"/>
            <a:r>
              <a:rPr lang="en-US" sz="2400" dirty="0"/>
              <a:t>10.3 Choose the correct words from the brackets to complete the explanations from a guided tour of a manufacturing plant. Look at A and B opposite to help you.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305800" cy="4191000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en-US" sz="2400" dirty="0"/>
              <a:t>A lot of heat is generated in this part of the process. And all of that (input/output) is recycled- it provides a (demand/supply) of heat for the next stage of the process. So it's quite an (efficient/inefficient) system.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/>
              <a:t>Sometimes, there's (insufficient/surplus) heat, and it can't all be recycled. At other times there isn't quite enough recycled heat to keep up with (peak/off-peak) demand for heat energy further along the process.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/>
              <a:t>Some material is lost in the washing process, but the mass of water absorbed is greater than the mass of material lost. So there's a net (loss/gain) in total mass.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914400" y="5867408"/>
            <a:ext cx="72390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/>
              </a:rPr>
              <a:t>1.output, supply, efficient    2.  surplus, peak     3. gain 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6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1847337" y="2020330"/>
            <a:ext cx="5449330" cy="3707027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8969" tIns="44484" rIns="88969" bIns="44484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End of</a:t>
            </a:r>
            <a:b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</a:b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 Unit Ten</a:t>
            </a:r>
            <a:endParaRPr lang="en-US" sz="7006" b="1" dirty="0">
              <a:solidFill>
                <a:srgbClr val="C00000"/>
              </a:solidFill>
              <a:latin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33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8113c97b3ad887168a43e8879dd390645f723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ueprint 2">
    <a:dk1>
      <a:srgbClr val="40458C"/>
    </a:dk1>
    <a:lt1>
      <a:srgbClr val="FFFFFF"/>
    </a:lt1>
    <a:dk2>
      <a:srgbClr val="660066"/>
    </a:dk2>
    <a:lt2>
      <a:srgbClr val="B7C1EB"/>
    </a:lt2>
    <a:accent1>
      <a:srgbClr val="ECD882"/>
    </a:accent1>
    <a:accent2>
      <a:srgbClr val="B2B2B2"/>
    </a:accent2>
    <a:accent3>
      <a:srgbClr val="FFFFFF"/>
    </a:accent3>
    <a:accent4>
      <a:srgbClr val="353A77"/>
    </a:accent4>
    <a:accent5>
      <a:srgbClr val="F4E9C1"/>
    </a:accent5>
    <a:accent6>
      <a:srgbClr val="A1A1A1"/>
    </a:accent6>
    <a:hlink>
      <a:srgbClr val="6F89F7"/>
    </a:hlink>
    <a:folHlink>
      <a:srgbClr val="CFDBF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404</Words>
  <Application>Microsoft Office PowerPoint</Application>
  <PresentationFormat>On-screen Show (4:3)</PresentationFormat>
  <Paragraphs>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Calibri</vt:lpstr>
      <vt:lpstr>Franklin Gothic Book</vt:lpstr>
      <vt:lpstr>Perpetua</vt:lpstr>
      <vt:lpstr>Tahoma</vt:lpstr>
      <vt:lpstr>Times New Roman</vt:lpstr>
      <vt:lpstr>Verdana</vt:lpstr>
      <vt:lpstr>Wingdings</vt:lpstr>
      <vt:lpstr>Office Theme</vt:lpstr>
      <vt:lpstr>Diseño predeterminado</vt:lpstr>
      <vt:lpstr>2_Blueprint</vt:lpstr>
      <vt:lpstr>1_Diseño predeterminado</vt:lpstr>
      <vt:lpstr>Unit 10: Measurable parameters Prof. Fady El-Nahal Technical English Islamic University of Gaza 2020-2021 </vt:lpstr>
      <vt:lpstr>Vocabulary  </vt:lpstr>
      <vt:lpstr>Outline</vt:lpstr>
      <vt:lpstr>A. Supply, demand and capacity</vt:lpstr>
      <vt:lpstr>A. Supply, demand and capacity</vt:lpstr>
      <vt:lpstr>B. Input, output and efficiency</vt:lpstr>
      <vt:lpstr>B. Input, output and efficiency</vt:lpstr>
      <vt:lpstr>10.1 An engineer is talking to a colleague about the design of a fuel tank for a water pump. Complete the explanation using the words in the box. Look at A opposite to help you.</vt:lpstr>
      <vt:lpstr>10.2 The graph below shows water consumption in a washing process at a manufacturing plant. Write figures to complete the comments. Look at A opposite to help you. </vt:lpstr>
      <vt:lpstr>10.3 Choose the correct words from the brackets to complete the explanations from a guided tour of a manufacturing plant. Look at A and B opposite to help you.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10: Measurable parameters Dr. Basil Hamed Technical English Islamic University of Gaza Mar, 2016</dc:title>
  <dc:creator>Basil Hamed</dc:creator>
  <cp:lastModifiedBy>Fady El-Nahal</cp:lastModifiedBy>
  <cp:revision>39</cp:revision>
  <dcterms:created xsi:type="dcterms:W3CDTF">2006-08-16T00:00:00Z</dcterms:created>
  <dcterms:modified xsi:type="dcterms:W3CDTF">2020-02-04T17:48:54Z</dcterms:modified>
</cp:coreProperties>
</file>