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tl="1" saveSubsetFonts="1">
  <p:sldMasterIdLst>
    <p:sldMasterId id="2147483660" r:id="rId1"/>
  </p:sldMasterIdLst>
  <p:notesMasterIdLst>
    <p:notesMasterId r:id="rId14"/>
  </p:notesMasterIdLst>
  <p:sldIdLst>
    <p:sldId id="268" r:id="rId2"/>
    <p:sldId id="257" r:id="rId3"/>
    <p:sldId id="275" r:id="rId4"/>
    <p:sldId id="258" r:id="rId5"/>
    <p:sldId id="277" r:id="rId6"/>
    <p:sldId id="278" r:id="rId7"/>
    <p:sldId id="279" r:id="rId8"/>
    <p:sldId id="270" r:id="rId9"/>
    <p:sldId id="280" r:id="rId10"/>
    <p:sldId id="273" r:id="rId11"/>
    <p:sldId id="281" r:id="rId12"/>
    <p:sldId id="282" r:id="rId13"/>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CCFF"/>
    <a:srgbClr val="CC99FF"/>
    <a:srgbClr val="CCECFF"/>
    <a:srgbClr val="CCFF99"/>
    <a:srgbClr val="FF99CC"/>
    <a:srgbClr val="66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varScale="1">
        <p:scale>
          <a:sx n="82" d="100"/>
          <a:sy n="82" d="100"/>
        </p:scale>
        <p:origin x="1474" y="5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91E0CF41-A926-40FB-B39B-3BC3B36F9AFB}" type="datetimeFigureOut">
              <a:rPr lang="ar-SA" smtClean="0"/>
              <a:t>15/07/1444</a:t>
            </a:fld>
            <a:endParaRPr lang="ar-SA"/>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E5C0BEB4-8BE3-47FD-B065-9D25D9A3D3B4}" type="slidenum">
              <a:rPr lang="ar-SA" smtClean="0"/>
              <a:t>‹#›</a:t>
            </a:fld>
            <a:endParaRPr lang="ar-SA"/>
          </a:p>
        </p:txBody>
      </p:sp>
    </p:spTree>
    <p:extLst>
      <p:ext uri="{BB962C8B-B14F-4D97-AF65-F5344CB8AC3E}">
        <p14:creationId xmlns:p14="http://schemas.microsoft.com/office/powerpoint/2010/main" val="1199964208"/>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bg>
      <p:bgRef idx="1003">
        <a:schemeClr val="bg1"/>
      </p:bgRef>
    </p:bg>
    <p:spTree>
      <p:nvGrpSpPr>
        <p:cNvPr id="1" name=""/>
        <p:cNvGrpSpPr/>
        <p:nvPr/>
      </p:nvGrpSpPr>
      <p:grpSpPr>
        <a:xfrm>
          <a:off x="0" y="0"/>
          <a:ext cx="0" cy="0"/>
          <a:chOff x="0" y="0"/>
          <a:chExt cx="0" cy="0"/>
        </a:xfrm>
      </p:grpSpPr>
      <p:sp>
        <p:nvSpPr>
          <p:cNvPr id="12" name="مستطيل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مستطيل مستدير الزوايا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عنوان فرعي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a:t>انقر لتحرير نمط العنوان الثانوي الرئيسي</a:t>
            </a:r>
            <a:endParaRPr kumimoji="0" lang="en-US"/>
          </a:p>
        </p:txBody>
      </p:sp>
      <p:sp>
        <p:nvSpPr>
          <p:cNvPr id="28" name="عنصر نائب للتاريخ 27"/>
          <p:cNvSpPr>
            <a:spLocks noGrp="1"/>
          </p:cNvSpPr>
          <p:nvPr>
            <p:ph type="dt" sz="half" idx="10"/>
          </p:nvPr>
        </p:nvSpPr>
        <p:spPr/>
        <p:txBody>
          <a:bodyPr/>
          <a:lstStyle/>
          <a:p>
            <a:fld id="{E0C30B82-EA0C-4BE9-888E-D381732DB584}" type="datetime1">
              <a:rPr lang="ar-SA" smtClean="0"/>
              <a:t>15/07/1444</a:t>
            </a:fld>
            <a:endParaRPr lang="ar-SA"/>
          </a:p>
        </p:txBody>
      </p:sp>
      <p:sp>
        <p:nvSpPr>
          <p:cNvPr id="17" name="عنصر نائب للتذييل 16"/>
          <p:cNvSpPr>
            <a:spLocks noGrp="1"/>
          </p:cNvSpPr>
          <p:nvPr>
            <p:ph type="ftr" sz="quarter" idx="11"/>
          </p:nvPr>
        </p:nvSpPr>
        <p:spPr/>
        <p:txBody>
          <a:bodyPr/>
          <a:lstStyle/>
          <a:p>
            <a:r>
              <a:rPr lang="en-US"/>
              <a:t>Dr. Hatem Elaydi, IUG, Spring 2017, Chapter 7</a:t>
            </a:r>
            <a:endParaRPr lang="ar-SA"/>
          </a:p>
        </p:txBody>
      </p:sp>
      <p:sp>
        <p:nvSpPr>
          <p:cNvPr id="29" name="عنصر نائب لرقم الشريحة 28"/>
          <p:cNvSpPr>
            <a:spLocks noGrp="1"/>
          </p:cNvSpPr>
          <p:nvPr>
            <p:ph type="sldNum" sz="quarter" idx="12"/>
          </p:nvPr>
        </p:nvSpPr>
        <p:spPr/>
        <p:txBody>
          <a:bodyPr lIns="0" tIns="0" rIns="0" bIns="0">
            <a:noAutofit/>
          </a:bodyPr>
          <a:lstStyle>
            <a:lvl1pPr>
              <a:defRPr sz="1400">
                <a:solidFill>
                  <a:srgbClr val="FFFFFF"/>
                </a:solidFill>
              </a:defRPr>
            </a:lvl1pPr>
          </a:lstStyle>
          <a:p>
            <a:fld id="{24E12768-075D-4803-8E12-CDE3205B6AAE}" type="slidenum">
              <a:rPr lang="ar-SA" smtClean="0"/>
              <a:t>‹#›</a:t>
            </a:fld>
            <a:endParaRPr lang="ar-SA"/>
          </a:p>
        </p:txBody>
      </p:sp>
      <p:sp>
        <p:nvSpPr>
          <p:cNvPr id="7" name="مستطيل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مستطيل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مستطيل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عنوان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ar-SA"/>
              <a:t>انقر لتحرير نمط العنوان الرئيسي</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a:t>انقر لتحرير نمط العنوان الرئيسي</a:t>
            </a:r>
            <a:endParaRPr kumimoji="0" lang="en-US"/>
          </a:p>
        </p:txBody>
      </p:sp>
      <p:sp>
        <p:nvSpPr>
          <p:cNvPr id="4" name="عنصر نائب للتاريخ 3"/>
          <p:cNvSpPr>
            <a:spLocks noGrp="1"/>
          </p:cNvSpPr>
          <p:nvPr>
            <p:ph type="dt" sz="half" idx="10"/>
          </p:nvPr>
        </p:nvSpPr>
        <p:spPr/>
        <p:txBody>
          <a:bodyPr/>
          <a:lstStyle/>
          <a:p>
            <a:fld id="{DDAB03AC-2586-406B-9E67-95905B93BEE8}" type="datetime1">
              <a:rPr lang="ar-SA" smtClean="0"/>
              <a:t>15/07/1444</a:t>
            </a:fld>
            <a:endParaRPr lang="ar-SA"/>
          </a:p>
        </p:txBody>
      </p:sp>
      <p:sp>
        <p:nvSpPr>
          <p:cNvPr id="5" name="عنصر نائب للتذييل 4"/>
          <p:cNvSpPr>
            <a:spLocks noGrp="1"/>
          </p:cNvSpPr>
          <p:nvPr>
            <p:ph type="ftr" sz="quarter" idx="11"/>
          </p:nvPr>
        </p:nvSpPr>
        <p:spPr/>
        <p:txBody>
          <a:bodyPr/>
          <a:lstStyle/>
          <a:p>
            <a:r>
              <a:rPr lang="en-US"/>
              <a:t>Dr. Hatem Elaydi, IUG, Spring 2017, Chapter 7</a:t>
            </a:r>
            <a:endParaRPr lang="ar-SA"/>
          </a:p>
        </p:txBody>
      </p:sp>
      <p:sp>
        <p:nvSpPr>
          <p:cNvPr id="6" name="عنصر نائب لرقم الشريحة 5"/>
          <p:cNvSpPr>
            <a:spLocks noGrp="1"/>
          </p:cNvSpPr>
          <p:nvPr>
            <p:ph type="sldNum" sz="quarter" idx="12"/>
          </p:nvPr>
        </p:nvSpPr>
        <p:spPr/>
        <p:txBody>
          <a:bodyPr/>
          <a:lstStyle/>
          <a:p>
            <a:fld id="{24E12768-075D-4803-8E12-CDE3205B6AAE}" type="slidenum">
              <a:rPr lang="ar-SA" smtClean="0"/>
              <a:t>‹#›</a:t>
            </a:fld>
            <a:endParaRPr lang="ar-SA"/>
          </a:p>
        </p:txBody>
      </p:sp>
      <p:sp>
        <p:nvSpPr>
          <p:cNvPr id="8" name="عنصر نائب للمحتوى 7"/>
          <p:cNvSpPr>
            <a:spLocks noGrp="1"/>
          </p:cNvSpPr>
          <p:nvPr>
            <p:ph sz="quarter" idx="1"/>
          </p:nvPr>
        </p:nvSpPr>
        <p:spPr>
          <a:xfrm>
            <a:off x="914400" y="1447800"/>
            <a:ext cx="7772400" cy="4572000"/>
          </a:xfrm>
        </p:spPr>
        <p:txBody>
          <a:bodyPr vert="horz"/>
          <a:lstStyle/>
          <a:p>
            <a:pPr lvl="0" eaLnBrk="1" latinLnBrk="0" hangingPunct="1"/>
            <a:r>
              <a:rPr lang="ar-SA"/>
              <a:t>انقر لتحرير أنماط النص الرئيسي</a:t>
            </a:r>
          </a:p>
          <a:p>
            <a:pPr lvl="1" eaLnBrk="1" latinLnBrk="0" hangingPunct="1"/>
            <a:r>
              <a:rPr lang="ar-SA"/>
              <a:t>المستوى الثاني</a:t>
            </a:r>
          </a:p>
          <a:p>
            <a:pPr lvl="2" eaLnBrk="1" latinLnBrk="0" hangingPunct="1"/>
            <a:r>
              <a:rPr lang="ar-SA"/>
              <a:t>المستوى الثالث</a:t>
            </a:r>
          </a:p>
          <a:p>
            <a:pPr lvl="3" eaLnBrk="1" latinLnBrk="0" hangingPunct="1"/>
            <a:r>
              <a:rPr lang="ar-SA"/>
              <a:t>المستوى الرابع</a:t>
            </a:r>
          </a:p>
          <a:p>
            <a:pPr lvl="4" eaLnBrk="1" latinLnBrk="0" hangingPunct="1"/>
            <a:r>
              <a:rPr lang="ar-SA"/>
              <a:t>المستوى الخامس</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bg>
      <p:bgRef idx="1003">
        <a:schemeClr val="bg1"/>
      </p:bgRef>
    </p:bg>
    <p:spTree>
      <p:nvGrpSpPr>
        <p:cNvPr id="1" name=""/>
        <p:cNvGrpSpPr/>
        <p:nvPr/>
      </p:nvGrpSpPr>
      <p:grpSpPr>
        <a:xfrm>
          <a:off x="0" y="0"/>
          <a:ext cx="0" cy="0"/>
          <a:chOff x="0" y="0"/>
          <a:chExt cx="0" cy="0"/>
        </a:xfrm>
      </p:grpSpPr>
      <p:sp>
        <p:nvSpPr>
          <p:cNvPr id="11" name="مستطيل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مستطيل مستدير الزوايا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عنوان 1"/>
          <p:cNvSpPr>
            <a:spLocks noGrp="1"/>
          </p:cNvSpPr>
          <p:nvPr>
            <p:ph type="title"/>
          </p:nvPr>
        </p:nvSpPr>
        <p:spPr>
          <a:xfrm>
            <a:off x="722313" y="952500"/>
            <a:ext cx="7772400" cy="1362075"/>
          </a:xfrm>
        </p:spPr>
        <p:txBody>
          <a:bodyPr anchor="b" anchorCtr="0"/>
          <a:lstStyle>
            <a:lvl1pPr algn="l">
              <a:buNone/>
              <a:defRPr sz="4000" b="0" cap="none"/>
            </a:lvl1pPr>
          </a:lstStyle>
          <a:p>
            <a:r>
              <a:rPr kumimoji="0" lang="ar-SA"/>
              <a:t>انقر لتحرير نمط العنوان الرئيسي</a:t>
            </a:r>
            <a:endParaRPr kumimoji="0" lang="en-US"/>
          </a:p>
        </p:txBody>
      </p:sp>
      <p:sp>
        <p:nvSpPr>
          <p:cNvPr id="3" name="عنصر نائب للنص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a:t>انقر لتحرير أنماط النص الرئيسي</a:t>
            </a:r>
          </a:p>
        </p:txBody>
      </p:sp>
      <p:sp>
        <p:nvSpPr>
          <p:cNvPr id="4" name="عنصر نائب للتاريخ 3"/>
          <p:cNvSpPr>
            <a:spLocks noGrp="1"/>
          </p:cNvSpPr>
          <p:nvPr>
            <p:ph type="dt" sz="half" idx="10"/>
          </p:nvPr>
        </p:nvSpPr>
        <p:spPr/>
        <p:txBody>
          <a:bodyPr/>
          <a:lstStyle/>
          <a:p>
            <a:fld id="{09831D17-E73F-42A3-AABE-45AB8773E7A4}" type="datetime1">
              <a:rPr lang="ar-SA" smtClean="0"/>
              <a:t>15/07/1444</a:t>
            </a:fld>
            <a:endParaRPr lang="ar-SA"/>
          </a:p>
        </p:txBody>
      </p:sp>
      <p:sp>
        <p:nvSpPr>
          <p:cNvPr id="5" name="عنصر نائب للتذييل 4"/>
          <p:cNvSpPr>
            <a:spLocks noGrp="1"/>
          </p:cNvSpPr>
          <p:nvPr>
            <p:ph type="ftr" sz="quarter" idx="11"/>
          </p:nvPr>
        </p:nvSpPr>
        <p:spPr>
          <a:xfrm>
            <a:off x="800100" y="6172200"/>
            <a:ext cx="4000500" cy="457200"/>
          </a:xfrm>
        </p:spPr>
        <p:txBody>
          <a:bodyPr/>
          <a:lstStyle/>
          <a:p>
            <a:r>
              <a:rPr lang="en-US"/>
              <a:t>Dr. Hatem Elaydi, IUG, Spring 2017, Chapter 7</a:t>
            </a:r>
            <a:endParaRPr lang="ar-SA"/>
          </a:p>
        </p:txBody>
      </p:sp>
      <p:sp>
        <p:nvSpPr>
          <p:cNvPr id="7" name="مستطيل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مستطيل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مستطيل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عنصر نائب لرقم الشريحة 5"/>
          <p:cNvSpPr>
            <a:spLocks noGrp="1"/>
          </p:cNvSpPr>
          <p:nvPr>
            <p:ph type="sldNum" sz="quarter" idx="12"/>
          </p:nvPr>
        </p:nvSpPr>
        <p:spPr>
          <a:xfrm>
            <a:off x="146304" y="6208776"/>
            <a:ext cx="457200" cy="457200"/>
          </a:xfrm>
        </p:spPr>
        <p:txBody>
          <a:bodyPr/>
          <a:lstStyle/>
          <a:p>
            <a:fld id="{24E12768-075D-4803-8E12-CDE3205B6AAE}" type="slidenum">
              <a:rPr lang="ar-SA" smtClean="0"/>
              <a:t>‹#›</a:t>
            </a:fld>
            <a:endParaRPr lang="ar-SA"/>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a:t>انقر لتحرير نمط العنوان الرئيسي</a:t>
            </a:r>
            <a:endParaRPr kumimoji="0" lang="en-US"/>
          </a:p>
        </p:txBody>
      </p:sp>
      <p:sp>
        <p:nvSpPr>
          <p:cNvPr id="5" name="عنصر نائب للتاريخ 4"/>
          <p:cNvSpPr>
            <a:spLocks noGrp="1"/>
          </p:cNvSpPr>
          <p:nvPr>
            <p:ph type="dt" sz="half" idx="10"/>
          </p:nvPr>
        </p:nvSpPr>
        <p:spPr/>
        <p:txBody>
          <a:bodyPr/>
          <a:lstStyle/>
          <a:p>
            <a:fld id="{7C394894-4930-4DDC-BC4B-565748FBE438}" type="datetime1">
              <a:rPr lang="ar-SA" smtClean="0"/>
              <a:t>15/07/1444</a:t>
            </a:fld>
            <a:endParaRPr lang="ar-SA"/>
          </a:p>
        </p:txBody>
      </p:sp>
      <p:sp>
        <p:nvSpPr>
          <p:cNvPr id="6" name="عنصر نائب للتذييل 5"/>
          <p:cNvSpPr>
            <a:spLocks noGrp="1"/>
          </p:cNvSpPr>
          <p:nvPr>
            <p:ph type="ftr" sz="quarter" idx="11"/>
          </p:nvPr>
        </p:nvSpPr>
        <p:spPr/>
        <p:txBody>
          <a:bodyPr/>
          <a:lstStyle/>
          <a:p>
            <a:r>
              <a:rPr lang="en-US"/>
              <a:t>Dr. Hatem Elaydi, IUG, Spring 2017, Chapter 7</a:t>
            </a:r>
            <a:endParaRPr lang="ar-SA"/>
          </a:p>
        </p:txBody>
      </p:sp>
      <p:sp>
        <p:nvSpPr>
          <p:cNvPr id="7" name="عنصر نائب لرقم الشريحة 6"/>
          <p:cNvSpPr>
            <a:spLocks noGrp="1"/>
          </p:cNvSpPr>
          <p:nvPr>
            <p:ph type="sldNum" sz="quarter" idx="12"/>
          </p:nvPr>
        </p:nvSpPr>
        <p:spPr/>
        <p:txBody>
          <a:bodyPr/>
          <a:lstStyle/>
          <a:p>
            <a:fld id="{24E12768-075D-4803-8E12-CDE3205B6AAE}" type="slidenum">
              <a:rPr lang="ar-SA" smtClean="0"/>
              <a:t>‹#›</a:t>
            </a:fld>
            <a:endParaRPr lang="ar-SA"/>
          </a:p>
        </p:txBody>
      </p:sp>
      <p:sp>
        <p:nvSpPr>
          <p:cNvPr id="9" name="عنصر نائب للمحتوى 8"/>
          <p:cNvSpPr>
            <a:spLocks noGrp="1"/>
          </p:cNvSpPr>
          <p:nvPr>
            <p:ph sz="quarter" idx="1"/>
          </p:nvPr>
        </p:nvSpPr>
        <p:spPr>
          <a:xfrm>
            <a:off x="914400" y="1447800"/>
            <a:ext cx="3749040" cy="4572000"/>
          </a:xfrm>
        </p:spPr>
        <p:txBody>
          <a:bodyPr vert="horz"/>
          <a:lstStyle/>
          <a:p>
            <a:pPr lvl="0" eaLnBrk="1" latinLnBrk="0" hangingPunct="1"/>
            <a:r>
              <a:rPr lang="ar-SA"/>
              <a:t>انقر لتحرير أنماط النص الرئيسي</a:t>
            </a:r>
          </a:p>
          <a:p>
            <a:pPr lvl="1" eaLnBrk="1" latinLnBrk="0" hangingPunct="1"/>
            <a:r>
              <a:rPr lang="ar-SA"/>
              <a:t>المستوى الثاني</a:t>
            </a:r>
          </a:p>
          <a:p>
            <a:pPr lvl="2" eaLnBrk="1" latinLnBrk="0" hangingPunct="1"/>
            <a:r>
              <a:rPr lang="ar-SA"/>
              <a:t>المستوى الثالث</a:t>
            </a:r>
          </a:p>
          <a:p>
            <a:pPr lvl="3" eaLnBrk="1" latinLnBrk="0" hangingPunct="1"/>
            <a:r>
              <a:rPr lang="ar-SA"/>
              <a:t>المستوى الرابع</a:t>
            </a:r>
          </a:p>
          <a:p>
            <a:pPr lvl="4" eaLnBrk="1" latinLnBrk="0" hangingPunct="1"/>
            <a:r>
              <a:rPr lang="ar-SA"/>
              <a:t>المستوى الخامس</a:t>
            </a:r>
            <a:endParaRPr kumimoji="0" lang="en-US"/>
          </a:p>
        </p:txBody>
      </p:sp>
      <p:sp>
        <p:nvSpPr>
          <p:cNvPr id="11" name="عنصر نائب للمحتوى 10"/>
          <p:cNvSpPr>
            <a:spLocks noGrp="1"/>
          </p:cNvSpPr>
          <p:nvPr>
            <p:ph sz="quarter" idx="2"/>
          </p:nvPr>
        </p:nvSpPr>
        <p:spPr>
          <a:xfrm>
            <a:off x="4933950" y="1447800"/>
            <a:ext cx="3749040" cy="4572000"/>
          </a:xfrm>
        </p:spPr>
        <p:txBody>
          <a:bodyPr vert="horz"/>
          <a:lstStyle/>
          <a:p>
            <a:pPr lvl="0" eaLnBrk="1" latinLnBrk="0" hangingPunct="1"/>
            <a:r>
              <a:rPr lang="ar-SA"/>
              <a:t>انقر لتحرير أنماط النص الرئيسي</a:t>
            </a:r>
          </a:p>
          <a:p>
            <a:pPr lvl="1" eaLnBrk="1" latinLnBrk="0" hangingPunct="1"/>
            <a:r>
              <a:rPr lang="ar-SA"/>
              <a:t>المستوى الثاني</a:t>
            </a:r>
          </a:p>
          <a:p>
            <a:pPr lvl="2" eaLnBrk="1" latinLnBrk="0" hangingPunct="1"/>
            <a:r>
              <a:rPr lang="ar-SA"/>
              <a:t>المستوى الثالث</a:t>
            </a:r>
          </a:p>
          <a:p>
            <a:pPr lvl="3" eaLnBrk="1" latinLnBrk="0" hangingPunct="1"/>
            <a:r>
              <a:rPr lang="ar-SA"/>
              <a:t>المستوى الرابع</a:t>
            </a:r>
          </a:p>
          <a:p>
            <a:pPr lvl="4" eaLnBrk="1" latinLnBrk="0" hangingPunct="1"/>
            <a:r>
              <a:rPr lang="ar-SA"/>
              <a:t>المستوى الخامس</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914400" y="273050"/>
            <a:ext cx="7772400" cy="1143000"/>
          </a:xfrm>
        </p:spPr>
        <p:txBody>
          <a:bodyPr anchor="b" anchorCtr="0"/>
          <a:lstStyle>
            <a:lvl1pPr>
              <a:defRPr/>
            </a:lvl1pPr>
          </a:lstStyle>
          <a:p>
            <a:r>
              <a:rPr kumimoji="0" lang="ar-SA"/>
              <a:t>انقر لتحرير نمط العنوان الرئيسي</a:t>
            </a:r>
            <a:endParaRPr kumimoji="0" lang="en-US"/>
          </a:p>
        </p:txBody>
      </p:sp>
      <p:sp>
        <p:nvSpPr>
          <p:cNvPr id="3" name="عنصر نائب للنص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ar-SA"/>
              <a:t>انقر لتحرير أنماط النص الرئيسي</a:t>
            </a:r>
          </a:p>
        </p:txBody>
      </p:sp>
      <p:sp>
        <p:nvSpPr>
          <p:cNvPr id="4" name="عنصر نائب للنص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ar-SA"/>
              <a:t>انقر لتحرير أنماط النص الرئيسي</a:t>
            </a:r>
          </a:p>
        </p:txBody>
      </p:sp>
      <p:sp>
        <p:nvSpPr>
          <p:cNvPr id="7" name="عنصر نائب للتاريخ 6"/>
          <p:cNvSpPr>
            <a:spLocks noGrp="1"/>
          </p:cNvSpPr>
          <p:nvPr>
            <p:ph type="dt" sz="half" idx="10"/>
          </p:nvPr>
        </p:nvSpPr>
        <p:spPr/>
        <p:txBody>
          <a:bodyPr/>
          <a:lstStyle/>
          <a:p>
            <a:fld id="{8A72EA1A-AC4E-4E61-8672-EA860BEA1D35}" type="datetime1">
              <a:rPr lang="ar-SA" smtClean="0"/>
              <a:t>15/07/1444</a:t>
            </a:fld>
            <a:endParaRPr lang="ar-SA"/>
          </a:p>
        </p:txBody>
      </p:sp>
      <p:sp>
        <p:nvSpPr>
          <p:cNvPr id="8" name="عنصر نائب للتذييل 7"/>
          <p:cNvSpPr>
            <a:spLocks noGrp="1"/>
          </p:cNvSpPr>
          <p:nvPr>
            <p:ph type="ftr" sz="quarter" idx="11"/>
          </p:nvPr>
        </p:nvSpPr>
        <p:spPr/>
        <p:txBody>
          <a:bodyPr/>
          <a:lstStyle/>
          <a:p>
            <a:r>
              <a:rPr lang="en-US"/>
              <a:t>Dr. Hatem Elaydi, IUG, Spring 2017, Chapter 7</a:t>
            </a:r>
            <a:endParaRPr lang="ar-SA"/>
          </a:p>
        </p:txBody>
      </p:sp>
      <p:sp>
        <p:nvSpPr>
          <p:cNvPr id="9" name="عنصر نائب لرقم الشريحة 8"/>
          <p:cNvSpPr>
            <a:spLocks noGrp="1"/>
          </p:cNvSpPr>
          <p:nvPr>
            <p:ph type="sldNum" sz="quarter" idx="12"/>
          </p:nvPr>
        </p:nvSpPr>
        <p:spPr/>
        <p:txBody>
          <a:bodyPr/>
          <a:lstStyle/>
          <a:p>
            <a:fld id="{24E12768-075D-4803-8E12-CDE3205B6AAE}" type="slidenum">
              <a:rPr lang="ar-SA" smtClean="0"/>
              <a:t>‹#›</a:t>
            </a:fld>
            <a:endParaRPr lang="ar-SA"/>
          </a:p>
        </p:txBody>
      </p:sp>
      <p:sp>
        <p:nvSpPr>
          <p:cNvPr id="11" name="عنصر نائب للمحتوى 10"/>
          <p:cNvSpPr>
            <a:spLocks noGrp="1"/>
          </p:cNvSpPr>
          <p:nvPr>
            <p:ph sz="half" idx="2"/>
          </p:nvPr>
        </p:nvSpPr>
        <p:spPr>
          <a:xfrm>
            <a:off x="914400" y="2247900"/>
            <a:ext cx="3733800" cy="3886200"/>
          </a:xfrm>
        </p:spPr>
        <p:txBody>
          <a:bodyPr vert="horz"/>
          <a:lstStyle/>
          <a:p>
            <a:pPr lvl="0" eaLnBrk="1" latinLnBrk="0" hangingPunct="1"/>
            <a:r>
              <a:rPr lang="ar-SA"/>
              <a:t>انقر لتحرير أنماط النص الرئيسي</a:t>
            </a:r>
          </a:p>
          <a:p>
            <a:pPr lvl="1" eaLnBrk="1" latinLnBrk="0" hangingPunct="1"/>
            <a:r>
              <a:rPr lang="ar-SA"/>
              <a:t>المستوى الثاني</a:t>
            </a:r>
          </a:p>
          <a:p>
            <a:pPr lvl="2" eaLnBrk="1" latinLnBrk="0" hangingPunct="1"/>
            <a:r>
              <a:rPr lang="ar-SA"/>
              <a:t>المستوى الثالث</a:t>
            </a:r>
          </a:p>
          <a:p>
            <a:pPr lvl="3" eaLnBrk="1" latinLnBrk="0" hangingPunct="1"/>
            <a:r>
              <a:rPr lang="ar-SA"/>
              <a:t>المستوى الرابع</a:t>
            </a:r>
          </a:p>
          <a:p>
            <a:pPr lvl="4" eaLnBrk="1" latinLnBrk="0" hangingPunct="1"/>
            <a:r>
              <a:rPr lang="ar-SA"/>
              <a:t>المستوى الخامس</a:t>
            </a:r>
            <a:endParaRPr kumimoji="0" lang="en-US"/>
          </a:p>
        </p:txBody>
      </p:sp>
      <p:sp>
        <p:nvSpPr>
          <p:cNvPr id="13" name="عنصر نائب للمحتوى 12"/>
          <p:cNvSpPr>
            <a:spLocks noGrp="1"/>
          </p:cNvSpPr>
          <p:nvPr>
            <p:ph sz="half" idx="4"/>
          </p:nvPr>
        </p:nvSpPr>
        <p:spPr>
          <a:xfrm>
            <a:off x="4953000" y="2247900"/>
            <a:ext cx="3733800" cy="3886200"/>
          </a:xfrm>
        </p:spPr>
        <p:txBody>
          <a:bodyPr vert="horz"/>
          <a:lstStyle/>
          <a:p>
            <a:pPr lvl="0" eaLnBrk="1" latinLnBrk="0" hangingPunct="1"/>
            <a:r>
              <a:rPr lang="ar-SA"/>
              <a:t>انقر لتحرير أنماط النص الرئيسي</a:t>
            </a:r>
          </a:p>
          <a:p>
            <a:pPr lvl="1" eaLnBrk="1" latinLnBrk="0" hangingPunct="1"/>
            <a:r>
              <a:rPr lang="ar-SA"/>
              <a:t>المستوى الثاني</a:t>
            </a:r>
          </a:p>
          <a:p>
            <a:pPr lvl="2" eaLnBrk="1" latinLnBrk="0" hangingPunct="1"/>
            <a:r>
              <a:rPr lang="ar-SA"/>
              <a:t>المستوى الثالث</a:t>
            </a:r>
          </a:p>
          <a:p>
            <a:pPr lvl="3" eaLnBrk="1" latinLnBrk="0" hangingPunct="1"/>
            <a:r>
              <a:rPr lang="ar-SA"/>
              <a:t>المستوى الرابع</a:t>
            </a:r>
          </a:p>
          <a:p>
            <a:pPr lvl="4" eaLnBrk="1" latinLnBrk="0" hangingPunct="1"/>
            <a:r>
              <a:rPr lang="ar-SA"/>
              <a:t>المستوى الخامس</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a:t>انقر لتحرير نمط العنوان الرئيسي</a:t>
            </a:r>
            <a:endParaRPr kumimoji="0" lang="en-US"/>
          </a:p>
        </p:txBody>
      </p:sp>
      <p:sp>
        <p:nvSpPr>
          <p:cNvPr id="3" name="عنصر نائب للتاريخ 2"/>
          <p:cNvSpPr>
            <a:spLocks noGrp="1"/>
          </p:cNvSpPr>
          <p:nvPr>
            <p:ph type="dt" sz="half" idx="10"/>
          </p:nvPr>
        </p:nvSpPr>
        <p:spPr/>
        <p:txBody>
          <a:bodyPr/>
          <a:lstStyle/>
          <a:p>
            <a:fld id="{46D22BDA-76EC-45CE-89FC-5BD2AA3CD8AF}" type="datetime1">
              <a:rPr lang="ar-SA" smtClean="0"/>
              <a:t>15/07/1444</a:t>
            </a:fld>
            <a:endParaRPr lang="ar-SA"/>
          </a:p>
        </p:txBody>
      </p:sp>
      <p:sp>
        <p:nvSpPr>
          <p:cNvPr id="4" name="عنصر نائب للتذييل 3"/>
          <p:cNvSpPr>
            <a:spLocks noGrp="1"/>
          </p:cNvSpPr>
          <p:nvPr>
            <p:ph type="ftr" sz="quarter" idx="11"/>
          </p:nvPr>
        </p:nvSpPr>
        <p:spPr/>
        <p:txBody>
          <a:bodyPr/>
          <a:lstStyle/>
          <a:p>
            <a:r>
              <a:rPr lang="en-US"/>
              <a:t>Dr. Hatem Elaydi, IUG, Spring 2017, Chapter 7</a:t>
            </a:r>
            <a:endParaRPr lang="ar-SA"/>
          </a:p>
        </p:txBody>
      </p:sp>
      <p:sp>
        <p:nvSpPr>
          <p:cNvPr id="5" name="عنصر نائب لرقم الشريحة 4"/>
          <p:cNvSpPr>
            <a:spLocks noGrp="1"/>
          </p:cNvSpPr>
          <p:nvPr>
            <p:ph type="sldNum" sz="quarter" idx="12"/>
          </p:nvPr>
        </p:nvSpPr>
        <p:spPr/>
        <p:txBody>
          <a:bodyPr/>
          <a:lstStyle/>
          <a:p>
            <a:fld id="{24E12768-075D-4803-8E12-CDE3205B6AAE}"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3551C29D-7CF9-4060-97CC-F3D19D1FEF85}" type="datetime1">
              <a:rPr lang="ar-SA" smtClean="0"/>
              <a:t>15/07/1444</a:t>
            </a:fld>
            <a:endParaRPr lang="ar-SA"/>
          </a:p>
        </p:txBody>
      </p:sp>
      <p:sp>
        <p:nvSpPr>
          <p:cNvPr id="3" name="عنصر نائب للتذييل 2"/>
          <p:cNvSpPr>
            <a:spLocks noGrp="1"/>
          </p:cNvSpPr>
          <p:nvPr>
            <p:ph type="ftr" sz="quarter" idx="11"/>
          </p:nvPr>
        </p:nvSpPr>
        <p:spPr/>
        <p:txBody>
          <a:bodyPr/>
          <a:lstStyle/>
          <a:p>
            <a:r>
              <a:rPr lang="en-US"/>
              <a:t>Dr. Hatem Elaydi, IUG, Spring 2017, Chapter 7</a:t>
            </a:r>
            <a:endParaRPr lang="ar-SA"/>
          </a:p>
        </p:txBody>
      </p:sp>
      <p:sp>
        <p:nvSpPr>
          <p:cNvPr id="4" name="عنصر نائب لرقم الشريحة 3"/>
          <p:cNvSpPr>
            <a:spLocks noGrp="1"/>
          </p:cNvSpPr>
          <p:nvPr>
            <p:ph type="sldNum" sz="quarter" idx="12"/>
          </p:nvPr>
        </p:nvSpPr>
        <p:spPr/>
        <p:txBody>
          <a:bodyPr/>
          <a:lstStyle/>
          <a:p>
            <a:fld id="{24E12768-075D-4803-8E12-CDE3205B6AAE}"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8" name="مستطيل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مستطيل مستدير الزوايا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عنوان 1"/>
          <p:cNvSpPr>
            <a:spLocks noGrp="1"/>
          </p:cNvSpPr>
          <p:nvPr>
            <p:ph type="title"/>
          </p:nvPr>
        </p:nvSpPr>
        <p:spPr>
          <a:xfrm>
            <a:off x="914400" y="273050"/>
            <a:ext cx="7772400" cy="1143000"/>
          </a:xfrm>
        </p:spPr>
        <p:txBody>
          <a:bodyPr anchor="b" anchorCtr="0"/>
          <a:lstStyle>
            <a:lvl1pPr algn="l">
              <a:buNone/>
              <a:defRPr sz="4000" b="0"/>
            </a:lvl1pPr>
          </a:lstStyle>
          <a:p>
            <a:r>
              <a:rPr kumimoji="0" lang="ar-SA"/>
              <a:t>انقر لتحرير نمط العنوان الرئيسي</a:t>
            </a:r>
            <a:endParaRPr kumimoji="0" lang="en-US"/>
          </a:p>
        </p:txBody>
      </p:sp>
      <p:sp>
        <p:nvSpPr>
          <p:cNvPr id="3" name="عنصر نائب للنص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ar-SA"/>
              <a:t>انقر لتحرير أنماط النص الرئيسي</a:t>
            </a:r>
          </a:p>
        </p:txBody>
      </p:sp>
      <p:sp>
        <p:nvSpPr>
          <p:cNvPr id="5" name="عنصر نائب للتاريخ 4"/>
          <p:cNvSpPr>
            <a:spLocks noGrp="1"/>
          </p:cNvSpPr>
          <p:nvPr>
            <p:ph type="dt" sz="half" idx="10"/>
          </p:nvPr>
        </p:nvSpPr>
        <p:spPr/>
        <p:txBody>
          <a:bodyPr/>
          <a:lstStyle/>
          <a:p>
            <a:fld id="{23C2CD4F-8DA3-472B-A08D-EEEF0E353CFD}" type="datetime1">
              <a:rPr lang="ar-SA" smtClean="0"/>
              <a:t>15/07/1444</a:t>
            </a:fld>
            <a:endParaRPr lang="ar-SA"/>
          </a:p>
        </p:txBody>
      </p:sp>
      <p:sp>
        <p:nvSpPr>
          <p:cNvPr id="6" name="عنصر نائب للتذييل 5"/>
          <p:cNvSpPr>
            <a:spLocks noGrp="1"/>
          </p:cNvSpPr>
          <p:nvPr>
            <p:ph type="ftr" sz="quarter" idx="11"/>
          </p:nvPr>
        </p:nvSpPr>
        <p:spPr/>
        <p:txBody>
          <a:bodyPr/>
          <a:lstStyle/>
          <a:p>
            <a:r>
              <a:rPr lang="en-US"/>
              <a:t>Dr. Hatem Elaydi, IUG, Spring 2017, Chapter 7</a:t>
            </a:r>
            <a:endParaRPr lang="ar-SA"/>
          </a:p>
        </p:txBody>
      </p:sp>
      <p:sp>
        <p:nvSpPr>
          <p:cNvPr id="7" name="عنصر نائب لرقم الشريحة 6"/>
          <p:cNvSpPr>
            <a:spLocks noGrp="1"/>
          </p:cNvSpPr>
          <p:nvPr>
            <p:ph type="sldNum" sz="quarter" idx="12"/>
          </p:nvPr>
        </p:nvSpPr>
        <p:spPr/>
        <p:txBody>
          <a:bodyPr/>
          <a:lstStyle/>
          <a:p>
            <a:fld id="{24E12768-075D-4803-8E12-CDE3205B6AAE}" type="slidenum">
              <a:rPr lang="ar-SA" smtClean="0"/>
              <a:t>‹#›</a:t>
            </a:fld>
            <a:endParaRPr lang="ar-SA"/>
          </a:p>
        </p:txBody>
      </p:sp>
      <p:sp>
        <p:nvSpPr>
          <p:cNvPr id="11" name="عنصر نائب للمحتوى 10"/>
          <p:cNvSpPr>
            <a:spLocks noGrp="1"/>
          </p:cNvSpPr>
          <p:nvPr>
            <p:ph sz="quarter" idx="1"/>
          </p:nvPr>
        </p:nvSpPr>
        <p:spPr>
          <a:xfrm>
            <a:off x="2971800" y="1600200"/>
            <a:ext cx="5715000" cy="4495800"/>
          </a:xfrm>
        </p:spPr>
        <p:txBody>
          <a:bodyPr vert="horz"/>
          <a:lstStyle/>
          <a:p>
            <a:pPr lvl="0" eaLnBrk="1" latinLnBrk="0" hangingPunct="1"/>
            <a:r>
              <a:rPr lang="ar-SA"/>
              <a:t>انقر لتحرير أنماط النص الرئيسي</a:t>
            </a:r>
          </a:p>
          <a:p>
            <a:pPr lvl="1" eaLnBrk="1" latinLnBrk="0" hangingPunct="1"/>
            <a:r>
              <a:rPr lang="ar-SA"/>
              <a:t>المستوى الثاني</a:t>
            </a:r>
          </a:p>
          <a:p>
            <a:pPr lvl="2" eaLnBrk="1" latinLnBrk="0" hangingPunct="1"/>
            <a:r>
              <a:rPr lang="ar-SA"/>
              <a:t>المستوى الثالث</a:t>
            </a:r>
          </a:p>
          <a:p>
            <a:pPr lvl="3" eaLnBrk="1" latinLnBrk="0" hangingPunct="1"/>
            <a:r>
              <a:rPr lang="ar-SA"/>
              <a:t>المستوى الرابع</a:t>
            </a:r>
          </a:p>
          <a:p>
            <a:pPr lvl="4" eaLnBrk="1" latinLnBrk="0" hangingPunct="1"/>
            <a:r>
              <a:rPr lang="ar-SA"/>
              <a:t>المستوى الخامس</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ar-SA"/>
              <a:t>انقر لتحرير نمط العنوان الرئيسي</a:t>
            </a:r>
            <a:endParaRPr kumimoji="0" lang="en-US"/>
          </a:p>
        </p:txBody>
      </p:sp>
      <p:sp>
        <p:nvSpPr>
          <p:cNvPr id="4" name="عنصر نائب للنص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ar-SA"/>
              <a:t>انقر لتحرير أنماط النص الرئيسي</a:t>
            </a:r>
          </a:p>
        </p:txBody>
      </p:sp>
      <p:sp>
        <p:nvSpPr>
          <p:cNvPr id="5" name="عنصر نائب للتاريخ 4"/>
          <p:cNvSpPr>
            <a:spLocks noGrp="1"/>
          </p:cNvSpPr>
          <p:nvPr>
            <p:ph type="dt" sz="half" idx="10"/>
          </p:nvPr>
        </p:nvSpPr>
        <p:spPr/>
        <p:txBody>
          <a:bodyPr/>
          <a:lstStyle/>
          <a:p>
            <a:fld id="{84B9D5DD-F9C5-4E88-A3B3-FC778DCEFCA5}" type="datetime1">
              <a:rPr lang="ar-SA" smtClean="0"/>
              <a:t>15/07/1444</a:t>
            </a:fld>
            <a:endParaRPr lang="ar-SA"/>
          </a:p>
        </p:txBody>
      </p:sp>
      <p:sp>
        <p:nvSpPr>
          <p:cNvPr id="6" name="عنصر نائب للتذييل 5"/>
          <p:cNvSpPr>
            <a:spLocks noGrp="1"/>
          </p:cNvSpPr>
          <p:nvPr>
            <p:ph type="ftr" sz="quarter" idx="11"/>
          </p:nvPr>
        </p:nvSpPr>
        <p:spPr>
          <a:xfrm>
            <a:off x="914400" y="6172200"/>
            <a:ext cx="3886200" cy="457200"/>
          </a:xfrm>
        </p:spPr>
        <p:txBody>
          <a:bodyPr/>
          <a:lstStyle/>
          <a:p>
            <a:r>
              <a:rPr lang="en-US"/>
              <a:t>Dr. Hatem Elaydi, IUG, Spring 2017, Chapter 7</a:t>
            </a:r>
            <a:endParaRPr lang="ar-SA"/>
          </a:p>
        </p:txBody>
      </p:sp>
      <p:sp>
        <p:nvSpPr>
          <p:cNvPr id="7" name="عنصر نائب لرقم الشريحة 6"/>
          <p:cNvSpPr>
            <a:spLocks noGrp="1"/>
          </p:cNvSpPr>
          <p:nvPr>
            <p:ph type="sldNum" sz="quarter" idx="12"/>
          </p:nvPr>
        </p:nvSpPr>
        <p:spPr>
          <a:xfrm>
            <a:off x="146304" y="6208776"/>
            <a:ext cx="457200" cy="457200"/>
          </a:xfrm>
        </p:spPr>
        <p:txBody>
          <a:bodyPr/>
          <a:lstStyle/>
          <a:p>
            <a:fld id="{24E12768-075D-4803-8E12-CDE3205B6AAE}" type="slidenum">
              <a:rPr lang="ar-SA" smtClean="0"/>
              <a:t>‹#›</a:t>
            </a:fld>
            <a:endParaRPr lang="ar-SA"/>
          </a:p>
        </p:txBody>
      </p:sp>
      <p:sp>
        <p:nvSpPr>
          <p:cNvPr id="11" name="مستطيل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مستطيل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مستطيل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عنصر نائب للصورة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ar-SA"/>
              <a:t>انقر فوق الأيقونة لإضافة صورة</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p>
            <a:pPr lvl="0" eaLnBrk="1" latinLnBrk="0" hangingPunct="1"/>
            <a:r>
              <a:rPr lang="ar-SA"/>
              <a:t>انقر لتحرير أنماط النص الرئيسي</a:t>
            </a:r>
          </a:p>
          <a:p>
            <a:pPr lvl="1" eaLnBrk="1" latinLnBrk="0" hangingPunct="1"/>
            <a:r>
              <a:rPr lang="ar-SA"/>
              <a:t>المستوى الثاني</a:t>
            </a:r>
          </a:p>
          <a:p>
            <a:pPr lvl="2" eaLnBrk="1" latinLnBrk="0" hangingPunct="1"/>
            <a:r>
              <a:rPr lang="ar-SA"/>
              <a:t>المستوى الثالث</a:t>
            </a:r>
          </a:p>
          <a:p>
            <a:pPr lvl="3" eaLnBrk="1" latinLnBrk="0" hangingPunct="1"/>
            <a:r>
              <a:rPr lang="ar-SA"/>
              <a:t>المستوى الرابع</a:t>
            </a:r>
          </a:p>
          <a:p>
            <a:pPr lvl="4" eaLnBrk="1" latinLnBrk="0" hangingPunct="1"/>
            <a:r>
              <a:rPr lang="ar-SA"/>
              <a:t>المستوى الخامس</a:t>
            </a:r>
            <a:endParaRPr kumimoji="0" lang="en-US"/>
          </a:p>
        </p:txBody>
      </p:sp>
      <p:sp>
        <p:nvSpPr>
          <p:cNvPr id="4" name="عنصر نائب للتاريخ 3"/>
          <p:cNvSpPr>
            <a:spLocks noGrp="1"/>
          </p:cNvSpPr>
          <p:nvPr>
            <p:ph type="dt" sz="half" idx="10"/>
          </p:nvPr>
        </p:nvSpPr>
        <p:spPr/>
        <p:txBody>
          <a:bodyPr/>
          <a:lstStyle/>
          <a:p>
            <a:fld id="{F758E99E-0909-418A-96D6-A4D53AFA6D4B}" type="datetime1">
              <a:rPr lang="ar-SA" smtClean="0"/>
              <a:t>15/07/1444</a:t>
            </a:fld>
            <a:endParaRPr lang="ar-SA"/>
          </a:p>
        </p:txBody>
      </p:sp>
      <p:sp>
        <p:nvSpPr>
          <p:cNvPr id="5" name="عنصر نائب للتذييل 4"/>
          <p:cNvSpPr>
            <a:spLocks noGrp="1"/>
          </p:cNvSpPr>
          <p:nvPr>
            <p:ph type="ftr" sz="quarter" idx="11"/>
          </p:nvPr>
        </p:nvSpPr>
        <p:spPr/>
        <p:txBody>
          <a:bodyPr/>
          <a:lstStyle/>
          <a:p>
            <a:r>
              <a:rPr lang="en-US"/>
              <a:t>Dr. Hatem Elaydi, IUG, Spring 2017, Chapter 7</a:t>
            </a:r>
            <a:endParaRPr lang="ar-SA"/>
          </a:p>
        </p:txBody>
      </p:sp>
      <p:sp>
        <p:nvSpPr>
          <p:cNvPr id="6" name="عنصر نائب لرقم الشريحة 5"/>
          <p:cNvSpPr>
            <a:spLocks noGrp="1"/>
          </p:cNvSpPr>
          <p:nvPr>
            <p:ph type="sldNum" sz="quarter" idx="12"/>
          </p:nvPr>
        </p:nvSpPr>
        <p:spPr/>
        <p:txBody>
          <a:bodyPr/>
          <a:lstStyle/>
          <a:p>
            <a:fld id="{24E12768-075D-4803-8E12-CDE3205B6AAE}"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41"/>
            <a:ext cx="2011680" cy="5851525"/>
          </a:xfrm>
        </p:spPr>
        <p:txBody>
          <a:bodyPr vert="eaVert"/>
          <a:lstStyle/>
          <a:p>
            <a:r>
              <a:rPr kumimoji="0" lang="ar-SA"/>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914400" y="274640"/>
            <a:ext cx="5562600" cy="5851525"/>
          </a:xfrm>
        </p:spPr>
        <p:txBody>
          <a:bodyPr vert="eaVert"/>
          <a:lstStyle/>
          <a:p>
            <a:pPr lvl="0" eaLnBrk="1" latinLnBrk="0" hangingPunct="1"/>
            <a:r>
              <a:rPr lang="ar-SA"/>
              <a:t>انقر لتحرير أنماط النص الرئيسي</a:t>
            </a:r>
          </a:p>
          <a:p>
            <a:pPr lvl="1" eaLnBrk="1" latinLnBrk="0" hangingPunct="1"/>
            <a:r>
              <a:rPr lang="ar-SA"/>
              <a:t>المستوى الثاني</a:t>
            </a:r>
          </a:p>
          <a:p>
            <a:pPr lvl="2" eaLnBrk="1" latinLnBrk="0" hangingPunct="1"/>
            <a:r>
              <a:rPr lang="ar-SA"/>
              <a:t>المستوى الثالث</a:t>
            </a:r>
          </a:p>
          <a:p>
            <a:pPr lvl="3" eaLnBrk="1" latinLnBrk="0" hangingPunct="1"/>
            <a:r>
              <a:rPr lang="ar-SA"/>
              <a:t>المستوى الرابع</a:t>
            </a:r>
          </a:p>
          <a:p>
            <a:pPr lvl="4" eaLnBrk="1" latinLnBrk="0" hangingPunct="1"/>
            <a:r>
              <a:rPr lang="ar-SA"/>
              <a:t>المستوى الخامس</a:t>
            </a:r>
            <a:endParaRPr kumimoji="0" lang="en-US"/>
          </a:p>
        </p:txBody>
      </p:sp>
      <p:sp>
        <p:nvSpPr>
          <p:cNvPr id="4" name="عنصر نائب للتاريخ 3"/>
          <p:cNvSpPr>
            <a:spLocks noGrp="1"/>
          </p:cNvSpPr>
          <p:nvPr>
            <p:ph type="dt" sz="half" idx="10"/>
          </p:nvPr>
        </p:nvSpPr>
        <p:spPr/>
        <p:txBody>
          <a:bodyPr/>
          <a:lstStyle/>
          <a:p>
            <a:fld id="{99A449D3-FE5C-4863-85F1-DE45F83FE2BE}" type="datetime1">
              <a:rPr lang="ar-SA" smtClean="0"/>
              <a:t>15/07/1444</a:t>
            </a:fld>
            <a:endParaRPr lang="ar-SA"/>
          </a:p>
        </p:txBody>
      </p:sp>
      <p:sp>
        <p:nvSpPr>
          <p:cNvPr id="5" name="عنصر نائب للتذييل 4"/>
          <p:cNvSpPr>
            <a:spLocks noGrp="1"/>
          </p:cNvSpPr>
          <p:nvPr>
            <p:ph type="ftr" sz="quarter" idx="11"/>
          </p:nvPr>
        </p:nvSpPr>
        <p:spPr/>
        <p:txBody>
          <a:bodyPr/>
          <a:lstStyle/>
          <a:p>
            <a:r>
              <a:rPr lang="en-US"/>
              <a:t>Dr. Hatem Elaydi, IUG, Spring 2017, Chapter 7</a:t>
            </a:r>
            <a:endParaRPr lang="ar-SA"/>
          </a:p>
        </p:txBody>
      </p:sp>
      <p:sp>
        <p:nvSpPr>
          <p:cNvPr id="6" name="عنصر نائب لرقم الشريحة 5"/>
          <p:cNvSpPr>
            <a:spLocks noGrp="1"/>
          </p:cNvSpPr>
          <p:nvPr>
            <p:ph type="sldNum" sz="quarter" idx="12"/>
          </p:nvPr>
        </p:nvSpPr>
        <p:spPr/>
        <p:txBody>
          <a:bodyPr/>
          <a:lstStyle/>
          <a:p>
            <a:fld id="{24E12768-075D-4803-8E12-CDE3205B6AAE}"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مستطيل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مستطيل مستدير الزوايا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عنصر نائب للعنوان 21"/>
          <p:cNvSpPr>
            <a:spLocks noGrp="1"/>
          </p:cNvSpPr>
          <p:nvPr>
            <p:ph type="title"/>
          </p:nvPr>
        </p:nvSpPr>
        <p:spPr>
          <a:xfrm>
            <a:off x="914400" y="274638"/>
            <a:ext cx="7772400" cy="1143000"/>
          </a:xfrm>
          <a:prstGeom prst="rect">
            <a:avLst/>
          </a:prstGeom>
        </p:spPr>
        <p:txBody>
          <a:bodyPr bIns="91440" anchor="b" anchorCtr="0">
            <a:normAutofit/>
          </a:bodyPr>
          <a:lstStyle/>
          <a:p>
            <a:r>
              <a:rPr kumimoji="0" lang="ar-SA"/>
              <a:t>انقر لتحرير نمط العنوان الرئيسي</a:t>
            </a:r>
            <a:endParaRPr kumimoji="0" lang="en-US"/>
          </a:p>
        </p:txBody>
      </p:sp>
      <p:sp>
        <p:nvSpPr>
          <p:cNvPr id="13" name="عنصر نائب للنص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ar-SA"/>
              <a:t>انقر لتحرير أنماط النص الرئيسي</a:t>
            </a:r>
          </a:p>
          <a:p>
            <a:pPr lvl="1" eaLnBrk="1" latinLnBrk="0" hangingPunct="1"/>
            <a:r>
              <a:rPr kumimoji="0" lang="ar-SA"/>
              <a:t>المستوى الثاني</a:t>
            </a:r>
          </a:p>
          <a:p>
            <a:pPr lvl="2" eaLnBrk="1" latinLnBrk="0" hangingPunct="1"/>
            <a:r>
              <a:rPr kumimoji="0" lang="ar-SA"/>
              <a:t>المستوى الثالث</a:t>
            </a:r>
          </a:p>
          <a:p>
            <a:pPr lvl="3" eaLnBrk="1" latinLnBrk="0" hangingPunct="1"/>
            <a:r>
              <a:rPr kumimoji="0" lang="ar-SA"/>
              <a:t>المستوى الرابع</a:t>
            </a:r>
          </a:p>
          <a:p>
            <a:pPr lvl="4" eaLnBrk="1" latinLnBrk="0" hangingPunct="1"/>
            <a:r>
              <a:rPr kumimoji="0" lang="ar-SA"/>
              <a:t>المستوى الخامس</a:t>
            </a:r>
            <a:endParaRPr kumimoji="0" lang="en-US"/>
          </a:p>
        </p:txBody>
      </p:sp>
      <p:sp>
        <p:nvSpPr>
          <p:cNvPr id="14" name="عنصر نائب للتاريخ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EEBD1489-6FA0-4208-B125-1BDC4B5D78C2}" type="datetime1">
              <a:rPr lang="ar-SA" smtClean="0"/>
              <a:t>15/07/1444</a:t>
            </a:fld>
            <a:endParaRPr lang="ar-SA"/>
          </a:p>
        </p:txBody>
      </p:sp>
      <p:sp>
        <p:nvSpPr>
          <p:cNvPr id="3" name="عنصر نائب للتذييل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r>
              <a:rPr lang="en-US"/>
              <a:t>Dr. Hatem Elaydi, IUG, Spring 2017, Chapter 7</a:t>
            </a:r>
            <a:endParaRPr lang="ar-SA"/>
          </a:p>
        </p:txBody>
      </p:sp>
      <p:sp>
        <p:nvSpPr>
          <p:cNvPr id="23" name="عنصر نائب لرقم الشريحة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24E12768-075D-4803-8E12-CDE3205B6AAE}" type="slidenum">
              <a:rPr lang="ar-SA" smtClean="0"/>
              <a:t>‹#›</a:t>
            </a:fld>
            <a:endParaRPr lang="ar-SA"/>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dt="0"/>
  <p:txStyles>
    <p:titleStyle>
      <a:lvl1pPr algn="l" rtl="1" eaLnBrk="1" latinLnBrk="0" hangingPunct="1">
        <a:spcBef>
          <a:spcPct val="0"/>
        </a:spcBef>
        <a:buNone/>
        <a:defRPr kumimoji="0" sz="4000" kern="1200">
          <a:solidFill>
            <a:schemeClr val="tx2"/>
          </a:solidFill>
          <a:latin typeface="+mj-lt"/>
          <a:ea typeface="+mj-ea"/>
          <a:cs typeface="+mj-cs"/>
        </a:defRPr>
      </a:lvl1pPr>
    </p:titleStyle>
    <p:bodyStyle>
      <a:lvl1pPr marL="274320" indent="-274320" algn="r" rtl="1"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r" rtl="1"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r" rtl="1"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r" rtl="1"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r" rtl="1"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r" rtl="1"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r" rtl="1"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r" rtl="1"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r" rtl="1"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normAutofit/>
          </a:bodyPr>
          <a:lstStyle/>
          <a:p>
            <a:r>
              <a:rPr lang="en-US" b="1" dirty="0">
                <a:solidFill>
                  <a:srgbClr val="C00000"/>
                </a:solidFill>
                <a:effectLst>
                  <a:outerShdw blurRad="38100" dist="38100" dir="2700000" algn="tl">
                    <a:srgbClr val="000000">
                      <a:alpha val="43137"/>
                    </a:srgbClr>
                  </a:outerShdw>
                </a:effectLst>
              </a:rPr>
              <a:t>Engineering Technical English</a:t>
            </a:r>
          </a:p>
          <a:p>
            <a:r>
              <a:rPr lang="en-US" b="1" dirty="0">
                <a:solidFill>
                  <a:srgbClr val="00B050"/>
                </a:solidFill>
              </a:rPr>
              <a:t>Islamic University of Gaza</a:t>
            </a:r>
          </a:p>
          <a:p>
            <a:r>
              <a:rPr lang="en-US" dirty="0">
                <a:solidFill>
                  <a:schemeClr val="accent6">
                    <a:lumMod val="75000"/>
                  </a:schemeClr>
                </a:solidFill>
              </a:rPr>
              <a:t>  2023</a:t>
            </a:r>
          </a:p>
        </p:txBody>
      </p:sp>
      <p:sp>
        <p:nvSpPr>
          <p:cNvPr id="2" name="Title 1"/>
          <p:cNvSpPr>
            <a:spLocks noGrp="1"/>
          </p:cNvSpPr>
          <p:nvPr>
            <p:ph type="ctrTitle"/>
          </p:nvPr>
        </p:nvSpPr>
        <p:spPr/>
        <p:txBody>
          <a:bodyPr/>
          <a:lstStyle/>
          <a:p>
            <a:r>
              <a:rPr lang="en-US" b="1" dirty="0">
                <a:solidFill>
                  <a:srgbClr val="FFFF00"/>
                </a:solidFill>
              </a:rPr>
              <a:t>Unit 9: Area, Size, and Mass</a:t>
            </a:r>
            <a:endParaRPr lang="en-US" dirty="0">
              <a:solidFill>
                <a:srgbClr val="FFFF00"/>
              </a:solidFill>
            </a:endParaRPr>
          </a:p>
        </p:txBody>
      </p:sp>
    </p:spTree>
    <p:extLst>
      <p:ext uri="{BB962C8B-B14F-4D97-AF65-F5344CB8AC3E}">
        <p14:creationId xmlns:p14="http://schemas.microsoft.com/office/powerpoint/2010/main" val="31949218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0"/>
            <a:r>
              <a:rPr lang="en-US" b="1" dirty="0">
                <a:solidFill>
                  <a:srgbClr val="FF0000"/>
                </a:solidFill>
              </a:rPr>
              <a:t>A. Area</a:t>
            </a:r>
            <a:endParaRPr lang="ar-SA" b="1" dirty="0">
              <a:solidFill>
                <a:srgbClr val="FF0000"/>
              </a:solidFill>
            </a:endParaRPr>
          </a:p>
        </p:txBody>
      </p:sp>
      <p:sp>
        <p:nvSpPr>
          <p:cNvPr id="5" name="عنصر نائب لرقم الشريحة 4"/>
          <p:cNvSpPr>
            <a:spLocks noGrp="1"/>
          </p:cNvSpPr>
          <p:nvPr>
            <p:ph type="sldNum" sz="quarter" idx="12"/>
          </p:nvPr>
        </p:nvSpPr>
        <p:spPr/>
        <p:txBody>
          <a:bodyPr/>
          <a:lstStyle/>
          <a:p>
            <a:fld id="{24E12768-075D-4803-8E12-CDE3205B6AAE}" type="slidenum">
              <a:rPr lang="ar-SA" smtClean="0"/>
              <a:t>2</a:t>
            </a:fld>
            <a:endParaRPr lang="ar-SA"/>
          </a:p>
        </p:txBody>
      </p:sp>
      <p:sp>
        <p:nvSpPr>
          <p:cNvPr id="3" name="عنصر نائب للمحتوى 2"/>
          <p:cNvSpPr>
            <a:spLocks noGrp="1"/>
          </p:cNvSpPr>
          <p:nvPr>
            <p:ph sz="quarter" idx="1"/>
          </p:nvPr>
        </p:nvSpPr>
        <p:spPr>
          <a:xfrm>
            <a:off x="395536" y="1340768"/>
            <a:ext cx="8291264" cy="4679032"/>
          </a:xfrm>
        </p:spPr>
        <p:txBody>
          <a:bodyPr>
            <a:noAutofit/>
          </a:bodyPr>
          <a:lstStyle/>
          <a:p>
            <a:pPr algn="just" rtl="0"/>
            <a:r>
              <a:rPr lang="en-US" sz="2400" dirty="0"/>
              <a:t>The sizes of electrical wires are specified by a number which gives an area in </a:t>
            </a:r>
            <a:r>
              <a:rPr lang="en-US" sz="2400" b="1" dirty="0">
                <a:solidFill>
                  <a:srgbClr val="00B050"/>
                </a:solidFill>
              </a:rPr>
              <a:t>square </a:t>
            </a:r>
            <a:r>
              <a:rPr lang="en-US" sz="2400" b="1" dirty="0" err="1">
                <a:solidFill>
                  <a:srgbClr val="00B050"/>
                </a:solidFill>
              </a:rPr>
              <a:t>millimetres</a:t>
            </a:r>
            <a:r>
              <a:rPr lang="en-US" sz="2400" dirty="0"/>
              <a:t>. For example, in a home, a 6 mm</a:t>
            </a:r>
            <a:r>
              <a:rPr lang="en-US" sz="2400" baseline="30000" dirty="0"/>
              <a:t>2</a:t>
            </a:r>
            <a:r>
              <a:rPr lang="en-US" sz="2400" dirty="0"/>
              <a:t> wire may be specified to supply an electric oven in a kitchen. This number gives the </a:t>
            </a:r>
            <a:r>
              <a:rPr lang="en-US" sz="2400" b="1" dirty="0">
                <a:solidFill>
                  <a:srgbClr val="00B050"/>
                </a:solidFill>
              </a:rPr>
              <a:t>cross-sectional area </a:t>
            </a:r>
            <a:r>
              <a:rPr lang="en-US" sz="2400" dirty="0"/>
              <a:t>of the conductor. Increasing the cross-sectional area allows the conductor to carry more current safely, without overheating. </a:t>
            </a:r>
            <a:endParaRPr lang="ar-SA" sz="2400" dirty="0"/>
          </a:p>
        </p:txBody>
      </p:sp>
      <p:pic>
        <p:nvPicPr>
          <p:cNvPr id="6" name="Picture 5">
            <a:extLst>
              <a:ext uri="{FF2B5EF4-FFF2-40B4-BE49-F238E27FC236}">
                <a16:creationId xmlns:a16="http://schemas.microsoft.com/office/drawing/2014/main" id="{A5D1AAAC-8E9C-946F-85BE-B61216B3AFB7}"/>
              </a:ext>
            </a:extLst>
          </p:cNvPr>
          <p:cNvPicPr>
            <a:picLocks noChangeAspect="1"/>
          </p:cNvPicPr>
          <p:nvPr/>
        </p:nvPicPr>
        <p:blipFill>
          <a:blip r:embed="rId2"/>
          <a:stretch>
            <a:fillRect/>
          </a:stretch>
        </p:blipFill>
        <p:spPr>
          <a:xfrm>
            <a:off x="755576" y="3590925"/>
            <a:ext cx="5067300" cy="3076575"/>
          </a:xfrm>
          <a:prstGeom prst="rect">
            <a:avLst/>
          </a:prstGeom>
        </p:spPr>
      </p:pic>
    </p:spTree>
    <p:extLst>
      <p:ext uri="{BB962C8B-B14F-4D97-AF65-F5344CB8AC3E}">
        <p14:creationId xmlns:p14="http://schemas.microsoft.com/office/powerpoint/2010/main" val="16108682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rtl="0"/>
            <a:r>
              <a:rPr lang="ar-SA" sz="3200" b="1" dirty="0">
                <a:solidFill>
                  <a:srgbClr val="FF0000"/>
                </a:solidFill>
              </a:rPr>
              <a:t> </a:t>
            </a:r>
            <a:r>
              <a:rPr lang="en-US" sz="3200" b="1" dirty="0">
                <a:solidFill>
                  <a:srgbClr val="FF0000"/>
                </a:solidFill>
              </a:rPr>
              <a:t>A. Area</a:t>
            </a:r>
            <a:endParaRPr lang="ar-SA" sz="3200" dirty="0"/>
          </a:p>
        </p:txBody>
      </p:sp>
      <p:sp>
        <p:nvSpPr>
          <p:cNvPr id="4" name="عنصر نائب لرقم الشريحة 3"/>
          <p:cNvSpPr>
            <a:spLocks noGrp="1"/>
          </p:cNvSpPr>
          <p:nvPr>
            <p:ph type="sldNum" sz="quarter" idx="12"/>
          </p:nvPr>
        </p:nvSpPr>
        <p:spPr/>
        <p:txBody>
          <a:bodyPr/>
          <a:lstStyle/>
          <a:p>
            <a:fld id="{24E12768-075D-4803-8E12-CDE3205B6AAE}" type="slidenum">
              <a:rPr lang="ar-SA" smtClean="0"/>
              <a:t>3</a:t>
            </a:fld>
            <a:endParaRPr lang="ar-SA"/>
          </a:p>
        </p:txBody>
      </p:sp>
      <p:sp>
        <p:nvSpPr>
          <p:cNvPr id="5" name="عنصر نائب للمحتوى 4"/>
          <p:cNvSpPr>
            <a:spLocks noGrp="1"/>
          </p:cNvSpPr>
          <p:nvPr>
            <p:ph sz="quarter" idx="1"/>
          </p:nvPr>
        </p:nvSpPr>
        <p:spPr>
          <a:xfrm>
            <a:off x="914400" y="1447800"/>
            <a:ext cx="8229600" cy="4572000"/>
          </a:xfrm>
        </p:spPr>
        <p:txBody>
          <a:bodyPr>
            <a:normAutofit/>
          </a:bodyPr>
          <a:lstStyle/>
          <a:p>
            <a:pPr algn="l" rtl="0"/>
            <a:r>
              <a:rPr lang="en-US" sz="2400" dirty="0"/>
              <a:t>In high-voltage power lines, it is not only the cross-sectional area of conductors that is important, but also their </a:t>
            </a:r>
            <a:r>
              <a:rPr lang="en-US" sz="2400" b="1" dirty="0">
                <a:solidFill>
                  <a:srgbClr val="00B050"/>
                </a:solidFill>
              </a:rPr>
              <a:t>surface area </a:t>
            </a:r>
            <a:r>
              <a:rPr lang="en-US" sz="2400" dirty="0"/>
              <a:t>- the amount of surface that is in contact with the air, to allow cooling. Therefore, instead of using single cables with </a:t>
            </a:r>
            <a:r>
              <a:rPr lang="en-US" sz="2400" b="1" dirty="0">
                <a:solidFill>
                  <a:srgbClr val="00B050"/>
                </a:solidFill>
              </a:rPr>
              <a:t>large sections </a:t>
            </a:r>
            <a:r>
              <a:rPr lang="en-US" sz="2400" dirty="0"/>
              <a:t>for each conductor, power lines often use groups of two, three or four </a:t>
            </a:r>
            <a:r>
              <a:rPr lang="en-US" sz="2400" b="1" dirty="0">
                <a:solidFill>
                  <a:srgbClr val="00B050"/>
                </a:solidFill>
              </a:rPr>
              <a:t>small-section </a:t>
            </a:r>
            <a:r>
              <a:rPr lang="en-US" sz="2400" dirty="0"/>
              <a:t>cables, to give more surface area than a single, large-section cable. </a:t>
            </a:r>
          </a:p>
        </p:txBody>
      </p:sp>
      <p:pic>
        <p:nvPicPr>
          <p:cNvPr id="8" name="Picture 7">
            <a:extLst>
              <a:ext uri="{FF2B5EF4-FFF2-40B4-BE49-F238E27FC236}">
                <a16:creationId xmlns:a16="http://schemas.microsoft.com/office/drawing/2014/main" id="{D9A4E48F-A971-0B2F-CFA0-7F2DDD6997D2}"/>
              </a:ext>
            </a:extLst>
          </p:cNvPr>
          <p:cNvPicPr>
            <a:picLocks noChangeAspect="1"/>
          </p:cNvPicPr>
          <p:nvPr/>
        </p:nvPicPr>
        <p:blipFill>
          <a:blip r:embed="rId2"/>
          <a:stretch>
            <a:fillRect/>
          </a:stretch>
        </p:blipFill>
        <p:spPr>
          <a:xfrm>
            <a:off x="2915816" y="3828992"/>
            <a:ext cx="3960440" cy="2722322"/>
          </a:xfrm>
          <a:prstGeom prst="rect">
            <a:avLst/>
          </a:prstGeom>
        </p:spPr>
      </p:pic>
    </p:spTree>
    <p:extLst>
      <p:ext uri="{BB962C8B-B14F-4D97-AF65-F5344CB8AC3E}">
        <p14:creationId xmlns:p14="http://schemas.microsoft.com/office/powerpoint/2010/main" val="3056768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914400" y="274638"/>
            <a:ext cx="7618040" cy="778098"/>
          </a:xfrm>
        </p:spPr>
        <p:txBody>
          <a:bodyPr>
            <a:normAutofit/>
          </a:bodyPr>
          <a:lstStyle/>
          <a:p>
            <a:r>
              <a:rPr lang="en-US" sz="3200" b="1" dirty="0">
                <a:solidFill>
                  <a:srgbClr val="FF0000"/>
                </a:solidFill>
              </a:rPr>
              <a:t>B. Weight, mass, volume, and density</a:t>
            </a:r>
            <a:endParaRPr lang="ar-SA" sz="3200" dirty="0"/>
          </a:p>
        </p:txBody>
      </p:sp>
      <p:sp>
        <p:nvSpPr>
          <p:cNvPr id="5" name="عنصر نائب لرقم الشريحة 4"/>
          <p:cNvSpPr>
            <a:spLocks noGrp="1"/>
          </p:cNvSpPr>
          <p:nvPr>
            <p:ph type="sldNum" sz="quarter" idx="12"/>
          </p:nvPr>
        </p:nvSpPr>
        <p:spPr/>
        <p:txBody>
          <a:bodyPr/>
          <a:lstStyle/>
          <a:p>
            <a:fld id="{24E12768-075D-4803-8E12-CDE3205B6AAE}" type="slidenum">
              <a:rPr lang="ar-SA" smtClean="0"/>
              <a:t>4</a:t>
            </a:fld>
            <a:endParaRPr lang="ar-SA"/>
          </a:p>
        </p:txBody>
      </p:sp>
      <p:sp>
        <p:nvSpPr>
          <p:cNvPr id="3" name="عنصر نائب للمحتوى 2"/>
          <p:cNvSpPr>
            <a:spLocks noGrp="1"/>
          </p:cNvSpPr>
          <p:nvPr>
            <p:ph sz="quarter" idx="1"/>
          </p:nvPr>
        </p:nvSpPr>
        <p:spPr>
          <a:xfrm>
            <a:off x="467544" y="980728"/>
            <a:ext cx="8496944" cy="5040560"/>
          </a:xfrm>
        </p:spPr>
        <p:txBody>
          <a:bodyPr>
            <a:noAutofit/>
          </a:bodyPr>
          <a:lstStyle/>
          <a:p>
            <a:pPr algn="just" rtl="0"/>
            <a:r>
              <a:rPr lang="en-US" sz="2800" dirty="0"/>
              <a:t>In everyday language, the term </a:t>
            </a:r>
            <a:r>
              <a:rPr lang="en-US" sz="2800" b="1" dirty="0">
                <a:solidFill>
                  <a:srgbClr val="0070C0"/>
                </a:solidFill>
              </a:rPr>
              <a:t>weight</a:t>
            </a:r>
            <a:r>
              <a:rPr lang="en-US" sz="2800" dirty="0"/>
              <a:t> means how heavy things are (how much they weigh), and grams and kilograms are used as units of </a:t>
            </a:r>
            <a:r>
              <a:rPr lang="en-US" sz="2800" b="1" dirty="0">
                <a:solidFill>
                  <a:srgbClr val="0070C0"/>
                </a:solidFill>
              </a:rPr>
              <a:t>weight</a:t>
            </a:r>
            <a:r>
              <a:rPr lang="en-US" sz="2800" dirty="0"/>
              <a:t>. But in physics and in engineering, grams and kilograms are units of </a:t>
            </a:r>
            <a:r>
              <a:rPr lang="en-US" sz="2800" b="1" dirty="0">
                <a:solidFill>
                  <a:srgbClr val="0070C0"/>
                </a:solidFill>
              </a:rPr>
              <a:t>mass</a:t>
            </a:r>
            <a:r>
              <a:rPr lang="en-US" sz="2800" dirty="0"/>
              <a:t>. Whether an object is on earth - where it is subjected to </a:t>
            </a:r>
            <a:r>
              <a:rPr lang="en-US" sz="2800" b="1" dirty="0">
                <a:solidFill>
                  <a:srgbClr val="0070C0"/>
                </a:solidFill>
              </a:rPr>
              <a:t>gravity</a:t>
            </a:r>
            <a:r>
              <a:rPr lang="en-US" sz="2800" dirty="0"/>
              <a:t> (the pull of the earth) - or floating </a:t>
            </a:r>
            <a:r>
              <a:rPr lang="en-US" sz="2800" b="1" dirty="0">
                <a:solidFill>
                  <a:srgbClr val="0070C0"/>
                </a:solidFill>
              </a:rPr>
              <a:t>weightless</a:t>
            </a:r>
            <a:r>
              <a:rPr lang="en-US" sz="2800" dirty="0"/>
              <a:t> in space, its mass is always the same.</a:t>
            </a:r>
          </a:p>
        </p:txBody>
      </p:sp>
      <p:pic>
        <p:nvPicPr>
          <p:cNvPr id="1026" name="Picture 2" descr="Explainer: How do mass and weight differ?">
            <a:extLst>
              <a:ext uri="{FF2B5EF4-FFF2-40B4-BE49-F238E27FC236}">
                <a16:creationId xmlns:a16="http://schemas.microsoft.com/office/drawing/2014/main" id="{2EFA27B0-45E2-4D08-7B4F-2638EE6BD9D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33972" y="3725436"/>
            <a:ext cx="5076056" cy="28579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639551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914400" y="274638"/>
            <a:ext cx="7618040" cy="778098"/>
          </a:xfrm>
        </p:spPr>
        <p:txBody>
          <a:bodyPr>
            <a:normAutofit/>
          </a:bodyPr>
          <a:lstStyle/>
          <a:p>
            <a:r>
              <a:rPr lang="en-US" sz="3200" b="1" dirty="0">
                <a:solidFill>
                  <a:srgbClr val="FF0000"/>
                </a:solidFill>
              </a:rPr>
              <a:t>B. Weight, mass, volume, and density</a:t>
            </a:r>
            <a:endParaRPr lang="ar-SA" sz="3200" dirty="0"/>
          </a:p>
        </p:txBody>
      </p:sp>
      <p:sp>
        <p:nvSpPr>
          <p:cNvPr id="5" name="عنصر نائب لرقم الشريحة 4"/>
          <p:cNvSpPr>
            <a:spLocks noGrp="1"/>
          </p:cNvSpPr>
          <p:nvPr>
            <p:ph type="sldNum" sz="quarter" idx="12"/>
          </p:nvPr>
        </p:nvSpPr>
        <p:spPr/>
        <p:txBody>
          <a:bodyPr/>
          <a:lstStyle/>
          <a:p>
            <a:fld id="{24E12768-075D-4803-8E12-CDE3205B6AAE}" type="slidenum">
              <a:rPr lang="ar-SA" smtClean="0"/>
              <a:t>5</a:t>
            </a:fld>
            <a:endParaRPr lang="ar-SA"/>
          </a:p>
        </p:txBody>
      </p:sp>
      <p:sp>
        <p:nvSpPr>
          <p:cNvPr id="3" name="عنصر نائب للمحتوى 2"/>
          <p:cNvSpPr>
            <a:spLocks noGrp="1"/>
          </p:cNvSpPr>
          <p:nvPr>
            <p:ph sz="quarter" idx="1"/>
          </p:nvPr>
        </p:nvSpPr>
        <p:spPr>
          <a:xfrm>
            <a:off x="467544" y="980728"/>
            <a:ext cx="8496944" cy="5040560"/>
          </a:xfrm>
        </p:spPr>
        <p:txBody>
          <a:bodyPr>
            <a:noAutofit/>
          </a:bodyPr>
          <a:lstStyle/>
          <a:p>
            <a:pPr algn="just" rtl="0"/>
            <a:r>
              <a:rPr lang="en-US" sz="2800" dirty="0"/>
              <a:t>The mass of an object depends on: </a:t>
            </a:r>
          </a:p>
          <a:p>
            <a:pPr marL="514350" indent="-514350" algn="just" rtl="0">
              <a:buFont typeface="+mj-lt"/>
              <a:buAutoNum type="arabicPeriod"/>
            </a:pPr>
            <a:r>
              <a:rPr lang="en-US" sz="2800" dirty="0"/>
              <a:t>the </a:t>
            </a:r>
            <a:r>
              <a:rPr lang="en-US" sz="2800" b="1" dirty="0">
                <a:solidFill>
                  <a:srgbClr val="0070C0"/>
                </a:solidFill>
              </a:rPr>
              <a:t>volume</a:t>
            </a:r>
            <a:r>
              <a:rPr lang="en-US" sz="2800" dirty="0"/>
              <a:t> of the object, measured in </a:t>
            </a:r>
            <a:r>
              <a:rPr lang="en-US" sz="2800" b="1" dirty="0">
                <a:solidFill>
                  <a:srgbClr val="0070C0"/>
                </a:solidFill>
              </a:rPr>
              <a:t>cubic </a:t>
            </a:r>
            <a:r>
              <a:rPr lang="en-US" sz="2800" b="1" dirty="0" err="1">
                <a:solidFill>
                  <a:srgbClr val="0070C0"/>
                </a:solidFill>
              </a:rPr>
              <a:t>metres</a:t>
            </a:r>
            <a:r>
              <a:rPr lang="en-US" sz="2800" b="1" dirty="0">
                <a:solidFill>
                  <a:srgbClr val="0070C0"/>
                </a:solidFill>
              </a:rPr>
              <a:t> </a:t>
            </a:r>
            <a:r>
              <a:rPr lang="en-US" sz="2800" dirty="0"/>
              <a:t>(m</a:t>
            </a:r>
            <a:r>
              <a:rPr lang="en-US" sz="2800" baseline="30000" dirty="0"/>
              <a:t>3</a:t>
            </a:r>
            <a:r>
              <a:rPr lang="en-US" sz="2800" dirty="0"/>
              <a:t>) - as an object's volume increases, its mass increases </a:t>
            </a:r>
          </a:p>
          <a:p>
            <a:pPr marL="514350" indent="-514350" algn="just" rtl="0">
              <a:buFont typeface="+mj-lt"/>
              <a:buAutoNum type="arabicPeriod"/>
            </a:pPr>
            <a:r>
              <a:rPr lang="en-US" sz="2800" dirty="0"/>
              <a:t>the </a:t>
            </a:r>
            <a:r>
              <a:rPr lang="en-US" sz="2800" b="1" dirty="0">
                <a:solidFill>
                  <a:srgbClr val="0070C0"/>
                </a:solidFill>
              </a:rPr>
              <a:t>density</a:t>
            </a:r>
            <a:r>
              <a:rPr lang="en-US" sz="2800" dirty="0"/>
              <a:t> of the object, measured in </a:t>
            </a:r>
            <a:r>
              <a:rPr lang="en-US" sz="2800" b="1" dirty="0">
                <a:solidFill>
                  <a:srgbClr val="0070C0"/>
                </a:solidFill>
              </a:rPr>
              <a:t>kilograms per cubic </a:t>
            </a:r>
            <a:r>
              <a:rPr lang="en-US" sz="2800" b="1" dirty="0" err="1">
                <a:solidFill>
                  <a:srgbClr val="0070C0"/>
                </a:solidFill>
              </a:rPr>
              <a:t>metre</a:t>
            </a:r>
            <a:r>
              <a:rPr lang="en-US" sz="2800" dirty="0"/>
              <a:t> (kg/m</a:t>
            </a:r>
            <a:r>
              <a:rPr lang="en-US" sz="2800" baseline="30000" dirty="0"/>
              <a:t>3</a:t>
            </a:r>
            <a:r>
              <a:rPr lang="en-US" sz="2800" dirty="0"/>
              <a:t>) - as density increases, mass </a:t>
            </a:r>
            <a:r>
              <a:rPr lang="en-US" sz="2800" b="1" dirty="0">
                <a:solidFill>
                  <a:srgbClr val="0070C0"/>
                </a:solidFill>
              </a:rPr>
              <a:t>per unit of volume</a:t>
            </a:r>
            <a:r>
              <a:rPr lang="en-US" sz="2800" dirty="0"/>
              <a:t> increases. </a:t>
            </a:r>
          </a:p>
        </p:txBody>
      </p:sp>
      <p:pic>
        <p:nvPicPr>
          <p:cNvPr id="1026" name="Picture 2" descr="Explainer: How do mass and weight differ?">
            <a:extLst>
              <a:ext uri="{FF2B5EF4-FFF2-40B4-BE49-F238E27FC236}">
                <a16:creationId xmlns:a16="http://schemas.microsoft.com/office/drawing/2014/main" id="{2EFA27B0-45E2-4D08-7B4F-2638EE6BD9D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33972" y="3725436"/>
            <a:ext cx="5076056" cy="28579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827004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914400" y="274638"/>
            <a:ext cx="7618040" cy="778098"/>
          </a:xfrm>
        </p:spPr>
        <p:txBody>
          <a:bodyPr>
            <a:normAutofit/>
          </a:bodyPr>
          <a:lstStyle/>
          <a:p>
            <a:r>
              <a:rPr lang="en-US" sz="3200" b="1" dirty="0">
                <a:solidFill>
                  <a:srgbClr val="FF0000"/>
                </a:solidFill>
              </a:rPr>
              <a:t>B. Weight, mass, volume, and density</a:t>
            </a:r>
            <a:endParaRPr lang="ar-SA" sz="3200" dirty="0"/>
          </a:p>
        </p:txBody>
      </p:sp>
      <p:sp>
        <p:nvSpPr>
          <p:cNvPr id="5" name="عنصر نائب لرقم الشريحة 4"/>
          <p:cNvSpPr>
            <a:spLocks noGrp="1"/>
          </p:cNvSpPr>
          <p:nvPr>
            <p:ph type="sldNum" sz="quarter" idx="12"/>
          </p:nvPr>
        </p:nvSpPr>
        <p:spPr/>
        <p:txBody>
          <a:bodyPr/>
          <a:lstStyle/>
          <a:p>
            <a:fld id="{24E12768-075D-4803-8E12-CDE3205B6AAE}" type="slidenum">
              <a:rPr lang="ar-SA" smtClean="0"/>
              <a:t>6</a:t>
            </a:fld>
            <a:endParaRPr lang="ar-SA"/>
          </a:p>
        </p:txBody>
      </p:sp>
      <p:sp>
        <p:nvSpPr>
          <p:cNvPr id="3" name="عنصر نائب للمحتوى 2"/>
          <p:cNvSpPr>
            <a:spLocks noGrp="1"/>
          </p:cNvSpPr>
          <p:nvPr>
            <p:ph sz="quarter" idx="1"/>
          </p:nvPr>
        </p:nvSpPr>
        <p:spPr>
          <a:xfrm>
            <a:off x="467544" y="980728"/>
            <a:ext cx="8496944" cy="5040560"/>
          </a:xfrm>
        </p:spPr>
        <p:txBody>
          <a:bodyPr>
            <a:noAutofit/>
          </a:bodyPr>
          <a:lstStyle/>
          <a:p>
            <a:pPr algn="just" rtl="0"/>
            <a:r>
              <a:rPr lang="en-US" sz="2800" dirty="0"/>
              <a:t>The mass of an object depends on: </a:t>
            </a:r>
          </a:p>
          <a:p>
            <a:pPr marL="514350" indent="-514350" algn="just" rtl="0">
              <a:buFont typeface="+mj-lt"/>
              <a:buAutoNum type="arabicPeriod"/>
            </a:pPr>
            <a:r>
              <a:rPr lang="en-US" sz="2800" dirty="0"/>
              <a:t>the </a:t>
            </a:r>
            <a:r>
              <a:rPr lang="en-US" sz="2800" b="1" dirty="0">
                <a:solidFill>
                  <a:srgbClr val="0070C0"/>
                </a:solidFill>
              </a:rPr>
              <a:t>volume</a:t>
            </a:r>
            <a:r>
              <a:rPr lang="en-US" sz="2800" dirty="0"/>
              <a:t> of the object, measured in </a:t>
            </a:r>
            <a:r>
              <a:rPr lang="en-US" sz="2800" b="1" dirty="0">
                <a:solidFill>
                  <a:srgbClr val="0070C0"/>
                </a:solidFill>
              </a:rPr>
              <a:t>cubic </a:t>
            </a:r>
            <a:r>
              <a:rPr lang="en-US" sz="2800" b="1" dirty="0" err="1">
                <a:solidFill>
                  <a:srgbClr val="0070C0"/>
                </a:solidFill>
              </a:rPr>
              <a:t>metres</a:t>
            </a:r>
            <a:r>
              <a:rPr lang="en-US" sz="2800" b="1" dirty="0">
                <a:solidFill>
                  <a:srgbClr val="0070C0"/>
                </a:solidFill>
              </a:rPr>
              <a:t> </a:t>
            </a:r>
            <a:r>
              <a:rPr lang="en-US" sz="2800" dirty="0"/>
              <a:t>(m</a:t>
            </a:r>
            <a:r>
              <a:rPr lang="en-US" sz="2800" baseline="30000" dirty="0"/>
              <a:t>3</a:t>
            </a:r>
            <a:r>
              <a:rPr lang="en-US" sz="2800" dirty="0"/>
              <a:t>) - as an object's volume increases, its mass increases </a:t>
            </a:r>
          </a:p>
          <a:p>
            <a:pPr marL="514350" indent="-514350" algn="just" rtl="0">
              <a:buFont typeface="+mj-lt"/>
              <a:buAutoNum type="arabicPeriod"/>
            </a:pPr>
            <a:r>
              <a:rPr lang="en-US" sz="2800" dirty="0"/>
              <a:t>the </a:t>
            </a:r>
            <a:r>
              <a:rPr lang="en-US" sz="2800" b="1" dirty="0">
                <a:solidFill>
                  <a:srgbClr val="0070C0"/>
                </a:solidFill>
              </a:rPr>
              <a:t>density</a:t>
            </a:r>
            <a:r>
              <a:rPr lang="en-US" sz="2800" dirty="0"/>
              <a:t> of the object, measured in </a:t>
            </a:r>
            <a:r>
              <a:rPr lang="en-US" sz="2800" b="1" dirty="0">
                <a:solidFill>
                  <a:srgbClr val="0070C0"/>
                </a:solidFill>
              </a:rPr>
              <a:t>kilograms per cubic </a:t>
            </a:r>
            <a:r>
              <a:rPr lang="en-US" sz="2800" b="1" dirty="0" err="1">
                <a:solidFill>
                  <a:srgbClr val="0070C0"/>
                </a:solidFill>
              </a:rPr>
              <a:t>metre</a:t>
            </a:r>
            <a:r>
              <a:rPr lang="en-US" sz="2800" dirty="0"/>
              <a:t> (kg/m</a:t>
            </a:r>
            <a:r>
              <a:rPr lang="en-US" sz="2800" baseline="30000" dirty="0"/>
              <a:t>3</a:t>
            </a:r>
            <a:r>
              <a:rPr lang="en-US" sz="2800" dirty="0"/>
              <a:t>) - as density increases, mass </a:t>
            </a:r>
            <a:r>
              <a:rPr lang="en-US" sz="2800" b="1" dirty="0">
                <a:solidFill>
                  <a:srgbClr val="0070C0"/>
                </a:solidFill>
              </a:rPr>
              <a:t>per unit of volume</a:t>
            </a:r>
            <a:r>
              <a:rPr lang="en-US" sz="2800" dirty="0"/>
              <a:t> increases. </a:t>
            </a:r>
          </a:p>
        </p:txBody>
      </p:sp>
      <p:pic>
        <p:nvPicPr>
          <p:cNvPr id="2050" name="Picture 2" descr="Untitled Document">
            <a:extLst>
              <a:ext uri="{FF2B5EF4-FFF2-40B4-BE49-F238E27FC236}">
                <a16:creationId xmlns:a16="http://schemas.microsoft.com/office/drawing/2014/main" id="{9198DCB1-1348-D73B-18D2-B00C1D40CC1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55776" y="4077071"/>
            <a:ext cx="4464496" cy="19532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094195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914400" y="274638"/>
            <a:ext cx="7618040" cy="778098"/>
          </a:xfrm>
        </p:spPr>
        <p:txBody>
          <a:bodyPr>
            <a:normAutofit/>
          </a:bodyPr>
          <a:lstStyle/>
          <a:p>
            <a:r>
              <a:rPr lang="en-US" sz="3200" b="1" dirty="0">
                <a:solidFill>
                  <a:srgbClr val="FF0000"/>
                </a:solidFill>
              </a:rPr>
              <a:t>B. Weight, mass, volume, and density</a:t>
            </a:r>
            <a:endParaRPr lang="ar-SA" sz="3200" dirty="0"/>
          </a:p>
        </p:txBody>
      </p:sp>
      <p:sp>
        <p:nvSpPr>
          <p:cNvPr id="5" name="عنصر نائب لرقم الشريحة 4"/>
          <p:cNvSpPr>
            <a:spLocks noGrp="1"/>
          </p:cNvSpPr>
          <p:nvPr>
            <p:ph type="sldNum" sz="quarter" idx="12"/>
          </p:nvPr>
        </p:nvSpPr>
        <p:spPr/>
        <p:txBody>
          <a:bodyPr/>
          <a:lstStyle/>
          <a:p>
            <a:fld id="{24E12768-075D-4803-8E12-CDE3205B6AAE}" type="slidenum">
              <a:rPr lang="ar-SA" smtClean="0"/>
              <a:t>7</a:t>
            </a:fld>
            <a:endParaRPr lang="ar-SA"/>
          </a:p>
        </p:txBody>
      </p:sp>
      <p:sp>
        <p:nvSpPr>
          <p:cNvPr id="3" name="عنصر نائب للمحتوى 2"/>
          <p:cNvSpPr>
            <a:spLocks noGrp="1"/>
          </p:cNvSpPr>
          <p:nvPr>
            <p:ph sz="quarter" idx="1"/>
          </p:nvPr>
        </p:nvSpPr>
        <p:spPr>
          <a:xfrm>
            <a:off x="467544" y="980728"/>
            <a:ext cx="8496944" cy="5040560"/>
          </a:xfrm>
        </p:spPr>
        <p:txBody>
          <a:bodyPr>
            <a:noAutofit/>
          </a:bodyPr>
          <a:lstStyle/>
          <a:p>
            <a:pPr algn="just" rtl="0"/>
            <a:r>
              <a:rPr lang="en-US" sz="2800" dirty="0"/>
              <a:t>The mass of an object is the object's volume multiplied by its density. The weight of an object is the force exerted on the object's mass by gravity. </a:t>
            </a:r>
          </a:p>
          <a:p>
            <a:pPr algn="just" rtl="0"/>
            <a:r>
              <a:rPr lang="en-US" sz="2800" dirty="0"/>
              <a:t>Some materials are very </a:t>
            </a:r>
            <a:r>
              <a:rPr lang="en-US" sz="2800" b="1" dirty="0">
                <a:solidFill>
                  <a:srgbClr val="0070C0"/>
                </a:solidFill>
              </a:rPr>
              <a:t>dense</a:t>
            </a:r>
            <a:r>
              <a:rPr lang="en-US" sz="2800" dirty="0"/>
              <a:t>, and therefore very heavy. An example is lead (Pb), which has a density of 11,340 kg/m3. Other materials, such as expanded polystyrene (which can have a density as low as 10 kg/m3), are very </a:t>
            </a:r>
            <a:r>
              <a:rPr lang="en-US" sz="2800" b="1" dirty="0">
                <a:solidFill>
                  <a:srgbClr val="0070C0"/>
                </a:solidFill>
              </a:rPr>
              <a:t>lightweight</a:t>
            </a:r>
            <a:r>
              <a:rPr lang="en-US" sz="2800" dirty="0"/>
              <a:t>. </a:t>
            </a:r>
          </a:p>
        </p:txBody>
      </p:sp>
    </p:spTree>
    <p:extLst>
      <p:ext uri="{BB962C8B-B14F-4D97-AF65-F5344CB8AC3E}">
        <p14:creationId xmlns:p14="http://schemas.microsoft.com/office/powerpoint/2010/main" val="34512558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95390" y="326084"/>
            <a:ext cx="8784976" cy="1746350"/>
          </a:xfrm>
        </p:spPr>
        <p:txBody>
          <a:bodyPr>
            <a:normAutofit/>
          </a:bodyPr>
          <a:lstStyle/>
          <a:p>
            <a:pPr rtl="0"/>
            <a:r>
              <a:rPr lang="en-US" sz="2400" b="1" dirty="0">
                <a:solidFill>
                  <a:srgbClr val="002060"/>
                </a:solidFill>
              </a:rPr>
              <a:t>9.1 The component below is made of mild steel. It has a radius of 40 mm and it is 1,200 mm long. Complete the calculations using the words in the box. Look at A and B opposite to help you. </a:t>
            </a:r>
            <a:br>
              <a:rPr lang="en-US" sz="3100" dirty="0">
                <a:solidFill>
                  <a:srgbClr val="FF0000"/>
                </a:solidFill>
              </a:rPr>
            </a:br>
            <a:r>
              <a:rPr lang="en-US" sz="3100" dirty="0">
                <a:solidFill>
                  <a:srgbClr val="FF0000"/>
                </a:solidFill>
              </a:rPr>
              <a:t>. </a:t>
            </a:r>
            <a:endParaRPr lang="ar-SA" dirty="0">
              <a:solidFill>
                <a:srgbClr val="FF0000"/>
              </a:solidFill>
            </a:endParaRPr>
          </a:p>
        </p:txBody>
      </p:sp>
      <p:sp>
        <p:nvSpPr>
          <p:cNvPr id="6" name="عنصر نائب لرقم الشريحة 5"/>
          <p:cNvSpPr>
            <a:spLocks noGrp="1"/>
          </p:cNvSpPr>
          <p:nvPr>
            <p:ph type="sldNum" sz="quarter" idx="12"/>
          </p:nvPr>
        </p:nvSpPr>
        <p:spPr/>
        <p:txBody>
          <a:bodyPr/>
          <a:lstStyle/>
          <a:p>
            <a:fld id="{24E12768-075D-4803-8E12-CDE3205B6AAE}" type="slidenum">
              <a:rPr lang="ar-SA" smtClean="0"/>
              <a:t>8</a:t>
            </a:fld>
            <a:endParaRPr lang="ar-SA"/>
          </a:p>
        </p:txBody>
      </p:sp>
      <p:pic>
        <p:nvPicPr>
          <p:cNvPr id="11" name="Picture 10">
            <a:extLst>
              <a:ext uri="{FF2B5EF4-FFF2-40B4-BE49-F238E27FC236}">
                <a16:creationId xmlns:a16="http://schemas.microsoft.com/office/drawing/2014/main" id="{6A1ABF4B-D750-CDA3-A856-EA928711C081}"/>
              </a:ext>
            </a:extLst>
          </p:cNvPr>
          <p:cNvPicPr>
            <a:picLocks noChangeAspect="1"/>
          </p:cNvPicPr>
          <p:nvPr/>
        </p:nvPicPr>
        <p:blipFill>
          <a:blip r:embed="rId2"/>
          <a:stretch>
            <a:fillRect/>
          </a:stretch>
        </p:blipFill>
        <p:spPr>
          <a:xfrm>
            <a:off x="441387" y="1636862"/>
            <a:ext cx="8477250" cy="790575"/>
          </a:xfrm>
          <a:prstGeom prst="rect">
            <a:avLst/>
          </a:prstGeom>
        </p:spPr>
      </p:pic>
      <p:sp>
        <p:nvSpPr>
          <p:cNvPr id="13" name="TextBox 12">
            <a:extLst>
              <a:ext uri="{FF2B5EF4-FFF2-40B4-BE49-F238E27FC236}">
                <a16:creationId xmlns:a16="http://schemas.microsoft.com/office/drawing/2014/main" id="{C75FF73B-A324-B6BD-E459-F68E9EE0B350}"/>
              </a:ext>
            </a:extLst>
          </p:cNvPr>
          <p:cNvSpPr txBox="1"/>
          <p:nvPr/>
        </p:nvSpPr>
        <p:spPr>
          <a:xfrm>
            <a:off x="733872" y="2538561"/>
            <a:ext cx="7992888" cy="461665"/>
          </a:xfrm>
          <a:prstGeom prst="rect">
            <a:avLst/>
          </a:prstGeom>
          <a:solidFill>
            <a:srgbClr val="002060"/>
          </a:solidFill>
        </p:spPr>
        <p:txBody>
          <a:bodyPr wrap="square" rtlCol="0">
            <a:spAutoFit/>
          </a:bodyPr>
          <a:lstStyle/>
          <a:p>
            <a:pPr algn="l" rtl="0"/>
            <a:r>
              <a:rPr lang="en-US" sz="2400" b="1" dirty="0">
                <a:solidFill>
                  <a:schemeClr val="bg1"/>
                </a:solidFill>
              </a:rPr>
              <a:t>cross-sectional area, density ,mass, surface area, volume </a:t>
            </a:r>
          </a:p>
        </p:txBody>
      </p:sp>
      <mc:AlternateContent xmlns:mc="http://schemas.openxmlformats.org/markup-compatibility/2006">
        <mc:Choice xmlns:a14="http://schemas.microsoft.com/office/drawing/2010/main" Requires="a14">
          <p:sp>
            <p:nvSpPr>
              <p:cNvPr id="14" name="TextBox 13">
                <a:extLst>
                  <a:ext uri="{FF2B5EF4-FFF2-40B4-BE49-F238E27FC236}">
                    <a16:creationId xmlns:a16="http://schemas.microsoft.com/office/drawing/2014/main" id="{BAF39CBD-989F-18EB-ADF6-089A06B56722}"/>
                  </a:ext>
                </a:extLst>
              </p:cNvPr>
              <p:cNvSpPr txBox="1"/>
              <p:nvPr/>
            </p:nvSpPr>
            <p:spPr>
              <a:xfrm>
                <a:off x="749288" y="3099731"/>
                <a:ext cx="8071184" cy="2800767"/>
              </a:xfrm>
              <a:prstGeom prst="rect">
                <a:avLst/>
              </a:prstGeom>
              <a:solidFill>
                <a:srgbClr val="CCECFF"/>
              </a:solidFill>
            </p:spPr>
            <p:txBody>
              <a:bodyPr wrap="square" rtlCol="0">
                <a:spAutoFit/>
              </a:bodyPr>
              <a:lstStyle/>
              <a:p>
                <a:pPr algn="l" rtl="0"/>
                <a:r>
                  <a:rPr lang="en-US" sz="2200" dirty="0">
                    <a:latin typeface="+mj-lt"/>
                  </a:rPr>
                  <a:t>[1] -------------------- o</a:t>
                </a:r>
                <a:r>
                  <a:rPr lang="nl-NL" sz="2200" dirty="0">
                    <a:latin typeface="+mj-lt"/>
                  </a:rPr>
                  <a:t>f mild steel: 7,850 kg/m</a:t>
                </a:r>
                <a:r>
                  <a:rPr lang="nl-NL" sz="2200" baseline="30000" dirty="0">
                    <a:latin typeface="+mj-lt"/>
                  </a:rPr>
                  <a:t>3</a:t>
                </a:r>
                <a:r>
                  <a:rPr lang="nl-NL" sz="2200" dirty="0">
                    <a:latin typeface="+mj-lt"/>
                  </a:rPr>
                  <a:t> .</a:t>
                </a:r>
              </a:p>
              <a:p>
                <a:pPr algn="l" rtl="0"/>
                <a:r>
                  <a:rPr lang="nl-NL" sz="2200" dirty="0">
                    <a:latin typeface="+mj-lt"/>
                  </a:rPr>
                  <a:t>[2] </a:t>
                </a:r>
                <a:r>
                  <a:rPr lang="en-US" sz="2200" dirty="0">
                    <a:latin typeface="+mj-lt"/>
                  </a:rPr>
                  <a:t>-------------------- </a:t>
                </a:r>
                <a14:m>
                  <m:oMath xmlns:m="http://schemas.openxmlformats.org/officeDocument/2006/math">
                    <m:r>
                      <a:rPr lang="en-US" sz="2200" b="0" i="0" smtClean="0">
                        <a:latin typeface="+mj-lt"/>
                      </a:rPr>
                      <m:t>=</m:t>
                    </m:r>
                    <m:r>
                      <a:rPr lang="en-US" sz="2200" b="0" i="1" smtClean="0">
                        <a:latin typeface="+mj-lt"/>
                      </a:rPr>
                      <m:t>𝜋</m:t>
                    </m:r>
                    <m:sSup>
                      <m:sSupPr>
                        <m:ctrlPr>
                          <a:rPr lang="en-US" sz="2200" b="0" i="1" smtClean="0">
                            <a:latin typeface="+mj-lt"/>
                          </a:rPr>
                        </m:ctrlPr>
                      </m:sSupPr>
                      <m:e>
                        <m:r>
                          <a:rPr lang="en-US" sz="2200" b="0" i="1" smtClean="0">
                            <a:latin typeface="+mj-lt"/>
                          </a:rPr>
                          <m:t>𝑟</m:t>
                        </m:r>
                      </m:e>
                      <m:sup>
                        <m:r>
                          <a:rPr lang="en-US" sz="2200" b="0" i="1" smtClean="0">
                            <a:latin typeface="+mj-lt"/>
                          </a:rPr>
                          <m:t>2</m:t>
                        </m:r>
                      </m:sup>
                    </m:sSup>
                    <m:r>
                      <a:rPr lang="en-US" sz="2200" i="1">
                        <a:latin typeface="+mj-lt"/>
                      </a:rPr>
                      <m:t>=</m:t>
                    </m:r>
                    <m:r>
                      <a:rPr lang="en-US" sz="2200" i="1">
                        <a:latin typeface="+mj-lt"/>
                      </a:rPr>
                      <m:t>3</m:t>
                    </m:r>
                    <m:r>
                      <a:rPr lang="en-US" sz="2200" i="1">
                        <a:latin typeface="+mj-lt"/>
                      </a:rPr>
                      <m:t>.</m:t>
                    </m:r>
                    <m:r>
                      <a:rPr lang="en-US" sz="2200" i="1">
                        <a:latin typeface="+mj-lt"/>
                      </a:rPr>
                      <m:t>14</m:t>
                    </m:r>
                    <m:r>
                      <a:rPr lang="en-US" sz="2200" i="1">
                        <a:latin typeface="+mj-lt"/>
                      </a:rPr>
                      <m:t> ×</m:t>
                    </m:r>
                    <m:r>
                      <a:rPr lang="en-US" sz="2200" i="1">
                        <a:latin typeface="+mj-lt"/>
                      </a:rPr>
                      <m:t>40</m:t>
                    </m:r>
                    <m:r>
                      <a:rPr lang="en-US" sz="2200" i="1" baseline="30000">
                        <a:latin typeface="+mj-lt"/>
                      </a:rPr>
                      <m:t>2</m:t>
                    </m:r>
                    <m:r>
                      <a:rPr lang="en-US" sz="2200" b="0" i="1" smtClean="0">
                        <a:latin typeface="+mj-lt"/>
                      </a:rPr>
                      <m:t>=</m:t>
                    </m:r>
                    <m:r>
                      <a:rPr lang="en-US" sz="2200" i="1">
                        <a:latin typeface="+mj-lt"/>
                      </a:rPr>
                      <m:t>5</m:t>
                    </m:r>
                    <m:r>
                      <a:rPr lang="en-US" sz="2200" b="0" i="1" smtClean="0">
                        <a:latin typeface="+mj-lt"/>
                      </a:rPr>
                      <m:t>,</m:t>
                    </m:r>
                    <m:r>
                      <a:rPr lang="en-US" sz="2200" i="1">
                        <a:latin typeface="+mj-lt"/>
                      </a:rPr>
                      <m:t>024</m:t>
                    </m:r>
                    <m:r>
                      <a:rPr lang="en-US" sz="2200" i="1">
                        <a:latin typeface="+mj-lt"/>
                      </a:rPr>
                      <m:t> </m:t>
                    </m:r>
                    <m:r>
                      <m:rPr>
                        <m:sty m:val="p"/>
                      </m:rPr>
                      <a:rPr lang="en-US" sz="2200" i="0">
                        <a:latin typeface="+mj-lt"/>
                      </a:rPr>
                      <m:t>mm</m:t>
                    </m:r>
                    <m:r>
                      <a:rPr lang="en-US" sz="2200" i="1" baseline="30000">
                        <a:latin typeface="+mj-lt"/>
                      </a:rPr>
                      <m:t>2</m:t>
                    </m:r>
                    <m:r>
                      <a:rPr lang="en-US" sz="2200" i="1">
                        <a:latin typeface="+mj-lt"/>
                      </a:rPr>
                      <m:t> = </m:t>
                    </m:r>
                    <m:r>
                      <a:rPr lang="en-US" sz="2200" i="1">
                        <a:latin typeface="+mj-lt"/>
                      </a:rPr>
                      <m:t>0</m:t>
                    </m:r>
                    <m:r>
                      <a:rPr lang="en-US" sz="2200" i="1">
                        <a:latin typeface="+mj-lt"/>
                      </a:rPr>
                      <m:t>.</m:t>
                    </m:r>
                    <m:r>
                      <a:rPr lang="en-US" sz="2200" i="1">
                        <a:latin typeface="+mj-lt"/>
                      </a:rPr>
                      <m:t>005024</m:t>
                    </m:r>
                    <m:r>
                      <a:rPr lang="en-US" sz="2200" i="1">
                        <a:latin typeface="+mj-lt"/>
                      </a:rPr>
                      <m:t> </m:t>
                    </m:r>
                    <m:r>
                      <m:rPr>
                        <m:sty m:val="p"/>
                      </m:rPr>
                      <a:rPr lang="en-US" sz="2200" i="0">
                        <a:latin typeface="+mj-lt"/>
                      </a:rPr>
                      <m:t>m</m:t>
                    </m:r>
                    <m:r>
                      <a:rPr lang="en-US" sz="2200" i="1" baseline="30000">
                        <a:latin typeface="+mj-lt"/>
                      </a:rPr>
                      <m:t>2</m:t>
                    </m:r>
                    <m:r>
                      <a:rPr lang="en-US" sz="2200" b="0" i="1" smtClean="0">
                        <a:latin typeface="+mj-lt"/>
                      </a:rPr>
                      <m:t>.</m:t>
                    </m:r>
                  </m:oMath>
                </a14:m>
                <a:endParaRPr lang="en-US" sz="2200" b="0" dirty="0">
                  <a:latin typeface="+mj-lt"/>
                </a:endParaRPr>
              </a:p>
              <a:p>
                <a:pPr algn="l" rtl="0"/>
                <a:r>
                  <a:rPr lang="nl-NL" sz="2200" dirty="0">
                    <a:latin typeface="+mj-lt"/>
                  </a:rPr>
                  <a:t>[3] </a:t>
                </a:r>
                <a:r>
                  <a:rPr lang="en-US" sz="2200" dirty="0">
                    <a:latin typeface="+mj-lt"/>
                  </a:rPr>
                  <a:t>--------------------= 0.005024 m</a:t>
                </a:r>
                <a:r>
                  <a:rPr lang="en-US" sz="2200" baseline="30000" dirty="0">
                    <a:latin typeface="+mj-lt"/>
                  </a:rPr>
                  <a:t>2</a:t>
                </a:r>
                <a:r>
                  <a:rPr lang="en-US" sz="2200" dirty="0">
                    <a:latin typeface="+mj-lt"/>
                  </a:rPr>
                  <a:t>×1.2m = 0.0060288 m</a:t>
                </a:r>
                <a:r>
                  <a:rPr lang="en-US" sz="2200" baseline="30000" dirty="0">
                    <a:latin typeface="+mj-lt"/>
                  </a:rPr>
                  <a:t>3</a:t>
                </a:r>
                <a:r>
                  <a:rPr lang="en-US" sz="2200" dirty="0">
                    <a:latin typeface="+mj-lt"/>
                  </a:rPr>
                  <a:t> .</a:t>
                </a:r>
              </a:p>
              <a:p>
                <a:pPr algn="l" rtl="0"/>
                <a:r>
                  <a:rPr lang="en-US" sz="2200" dirty="0">
                    <a:latin typeface="+mj-lt"/>
                  </a:rPr>
                  <a:t>[4] --------------------=</a:t>
                </a:r>
                <a:r>
                  <a:rPr lang="nn-NO" sz="2200" dirty="0">
                    <a:latin typeface="+mj-lt"/>
                  </a:rPr>
                  <a:t>0.0060288 m</a:t>
                </a:r>
                <a:r>
                  <a:rPr lang="nn-NO" sz="2200" baseline="30000" dirty="0">
                    <a:latin typeface="+mj-lt"/>
                  </a:rPr>
                  <a:t>3 ×</a:t>
                </a:r>
                <a:r>
                  <a:rPr lang="nn-NO" sz="2200" dirty="0">
                    <a:latin typeface="+mj-lt"/>
                  </a:rPr>
                  <a:t> 7,850 kg/m</a:t>
                </a:r>
                <a:r>
                  <a:rPr lang="nn-NO" sz="2200" baseline="30000" dirty="0">
                    <a:latin typeface="+mj-lt"/>
                  </a:rPr>
                  <a:t>3</a:t>
                </a:r>
                <a:r>
                  <a:rPr lang="nn-NO" sz="2200" dirty="0">
                    <a:latin typeface="+mj-lt"/>
                  </a:rPr>
                  <a:t> = 47.32608 kg </a:t>
                </a:r>
              </a:p>
              <a:p>
                <a:pPr algn="l" rtl="0"/>
                <a:r>
                  <a:rPr lang="nl-NL" sz="2200" dirty="0">
                    <a:latin typeface="+mj-lt"/>
                  </a:rPr>
                  <a:t>[5] Circumference: </a:t>
                </a:r>
                <a14:m>
                  <m:oMath xmlns:m="http://schemas.openxmlformats.org/officeDocument/2006/math">
                    <m:r>
                      <a:rPr lang="en-US" sz="2200" b="0" i="1" smtClean="0">
                        <a:latin typeface="+mj-lt"/>
                      </a:rPr>
                      <m:t>2</m:t>
                    </m:r>
                    <m:r>
                      <a:rPr lang="en-US" sz="2200" b="0" i="1" smtClean="0">
                        <a:latin typeface="+mj-lt"/>
                      </a:rPr>
                      <m:t>𝜋</m:t>
                    </m:r>
                    <m:r>
                      <a:rPr lang="en-US" sz="2200" b="0" i="1" smtClean="0">
                        <a:latin typeface="+mj-lt"/>
                      </a:rPr>
                      <m:t>𝑟</m:t>
                    </m:r>
                  </m:oMath>
                </a14:m>
                <a:r>
                  <a:rPr lang="az-Cyrl-AZ" sz="2200" dirty="0">
                    <a:latin typeface="+mj-lt"/>
                  </a:rPr>
                  <a:t>= 3.14×</a:t>
                </a:r>
                <a:r>
                  <a:rPr lang="nl-NL" sz="2200" dirty="0">
                    <a:latin typeface="+mj-lt"/>
                  </a:rPr>
                  <a:t>40 mm = 251 mm = 0.251 m,</a:t>
                </a:r>
              </a:p>
              <a:p>
                <a:pPr algn="l" rtl="0"/>
                <a:r>
                  <a:rPr lang="nl-NL" sz="2200" dirty="0">
                    <a:latin typeface="+mj-lt"/>
                  </a:rPr>
                  <a:t>      Total </a:t>
                </a:r>
                <a:r>
                  <a:rPr lang="en-US" sz="2200" dirty="0">
                    <a:latin typeface="+mj-lt"/>
                  </a:rPr>
                  <a:t>-------------------- to be painted: 0.251m ×1.2m+0.005 m</a:t>
                </a:r>
                <a:r>
                  <a:rPr lang="en-US" sz="2200" baseline="30000" dirty="0">
                    <a:latin typeface="+mj-lt"/>
                  </a:rPr>
                  <a:t>2</a:t>
                </a:r>
                <a:r>
                  <a:rPr lang="en-US" sz="2200" dirty="0">
                    <a:latin typeface="+mj-lt"/>
                  </a:rPr>
                  <a:t> +0.005 m</a:t>
                </a:r>
                <a:r>
                  <a:rPr lang="en-US" sz="2200" baseline="30000" dirty="0">
                    <a:latin typeface="+mj-lt"/>
                  </a:rPr>
                  <a:t>2 </a:t>
                </a:r>
                <a:r>
                  <a:rPr lang="en-US" sz="2200" dirty="0">
                    <a:latin typeface="+mj-lt"/>
                  </a:rPr>
                  <a:t>= 0.311 m</a:t>
                </a:r>
                <a:r>
                  <a:rPr lang="en-US" sz="2200" baseline="30000" dirty="0">
                    <a:latin typeface="+mj-lt"/>
                  </a:rPr>
                  <a:t>2</a:t>
                </a:r>
                <a:r>
                  <a:rPr lang="en-US" sz="2200" dirty="0">
                    <a:latin typeface="+mj-lt"/>
                  </a:rPr>
                  <a:t> </a:t>
                </a:r>
              </a:p>
            </p:txBody>
          </p:sp>
        </mc:Choice>
        <mc:Fallback>
          <p:sp>
            <p:nvSpPr>
              <p:cNvPr id="14" name="TextBox 13">
                <a:extLst>
                  <a:ext uri="{FF2B5EF4-FFF2-40B4-BE49-F238E27FC236}">
                    <a16:creationId xmlns:a16="http://schemas.microsoft.com/office/drawing/2014/main" id="{BAF39CBD-989F-18EB-ADF6-089A06B56722}"/>
                  </a:ext>
                </a:extLst>
              </p:cNvPr>
              <p:cNvSpPr txBox="1">
                <a:spLocks noRot="1" noChangeAspect="1" noMove="1" noResize="1" noEditPoints="1" noAdjustHandles="1" noChangeArrowheads="1" noChangeShapeType="1" noTextEdit="1"/>
              </p:cNvSpPr>
              <p:nvPr/>
            </p:nvSpPr>
            <p:spPr>
              <a:xfrm>
                <a:off x="749288" y="3099731"/>
                <a:ext cx="8071184" cy="2800767"/>
              </a:xfrm>
              <a:prstGeom prst="rect">
                <a:avLst/>
              </a:prstGeom>
              <a:blipFill>
                <a:blip r:embed="rId3"/>
                <a:stretch>
                  <a:fillRect l="-982" t="-1304" b="-3478"/>
                </a:stretch>
              </a:blipFill>
            </p:spPr>
            <p:txBody>
              <a:bodyPr/>
              <a:lstStyle/>
              <a:p>
                <a:r>
                  <a:rPr lang="en-US">
                    <a:noFill/>
                  </a:rPr>
                  <a:t> </a:t>
                </a:r>
              </a:p>
            </p:txBody>
          </p:sp>
        </mc:Fallback>
      </mc:AlternateContent>
    </p:spTree>
    <p:extLst>
      <p:ext uri="{BB962C8B-B14F-4D97-AF65-F5344CB8AC3E}">
        <p14:creationId xmlns:p14="http://schemas.microsoft.com/office/powerpoint/2010/main" val="11949724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34480" y="-55696"/>
            <a:ext cx="8784976" cy="1806772"/>
          </a:xfrm>
        </p:spPr>
        <p:txBody>
          <a:bodyPr>
            <a:normAutofit/>
          </a:bodyPr>
          <a:lstStyle/>
          <a:p>
            <a:pPr rtl="0"/>
            <a:r>
              <a:rPr lang="en-US" sz="2400" b="1" dirty="0">
                <a:solidFill>
                  <a:srgbClr val="002060"/>
                </a:solidFill>
              </a:rPr>
              <a:t>9.2 Now write the whole words for the unit abbreviations in the calculation in 9.1 above. </a:t>
            </a:r>
            <a:br>
              <a:rPr lang="en-US" sz="2400" b="1" dirty="0">
                <a:solidFill>
                  <a:srgbClr val="002060"/>
                </a:solidFill>
              </a:rPr>
            </a:br>
            <a:r>
              <a:rPr lang="en-US" sz="3100" dirty="0">
                <a:solidFill>
                  <a:srgbClr val="FF0000"/>
                </a:solidFill>
              </a:rPr>
              <a:t> </a:t>
            </a:r>
            <a:endParaRPr lang="ar-SA" dirty="0">
              <a:solidFill>
                <a:srgbClr val="FF0000"/>
              </a:solidFill>
            </a:endParaRPr>
          </a:p>
        </p:txBody>
      </p:sp>
      <p:sp>
        <p:nvSpPr>
          <p:cNvPr id="6" name="عنصر نائب لرقم الشريحة 5"/>
          <p:cNvSpPr>
            <a:spLocks noGrp="1"/>
          </p:cNvSpPr>
          <p:nvPr>
            <p:ph type="sldNum" sz="quarter" idx="12"/>
          </p:nvPr>
        </p:nvSpPr>
        <p:spPr/>
        <p:txBody>
          <a:bodyPr/>
          <a:lstStyle/>
          <a:p>
            <a:fld id="{24E12768-075D-4803-8E12-CDE3205B6AAE}" type="slidenum">
              <a:rPr lang="ar-SA" smtClean="0"/>
              <a:t>9</a:t>
            </a:fld>
            <a:endParaRPr lang="ar-SA"/>
          </a:p>
        </p:txBody>
      </p:sp>
      <p:sp>
        <p:nvSpPr>
          <p:cNvPr id="14" name="TextBox 13">
            <a:extLst>
              <a:ext uri="{FF2B5EF4-FFF2-40B4-BE49-F238E27FC236}">
                <a16:creationId xmlns:a16="http://schemas.microsoft.com/office/drawing/2014/main" id="{BAF39CBD-989F-18EB-ADF6-089A06B56722}"/>
              </a:ext>
            </a:extLst>
          </p:cNvPr>
          <p:cNvSpPr txBox="1"/>
          <p:nvPr/>
        </p:nvSpPr>
        <p:spPr>
          <a:xfrm>
            <a:off x="671455" y="1373943"/>
            <a:ext cx="1880264" cy="5172698"/>
          </a:xfrm>
          <a:prstGeom prst="rect">
            <a:avLst/>
          </a:prstGeom>
          <a:solidFill>
            <a:srgbClr val="CCCCFF"/>
          </a:solidFill>
        </p:spPr>
        <p:txBody>
          <a:bodyPr wrap="square" rtlCol="0">
            <a:spAutoFit/>
          </a:bodyPr>
          <a:lstStyle/>
          <a:p>
            <a:pPr marL="514350" indent="-514350" algn="l" rtl="0">
              <a:lnSpc>
                <a:spcPct val="150000"/>
              </a:lnSpc>
              <a:buFont typeface="+mj-lt"/>
              <a:buAutoNum type="arabicPeriod"/>
            </a:pPr>
            <a:r>
              <a:rPr lang="en-US" sz="3200" dirty="0">
                <a:latin typeface="+mj-lt"/>
              </a:rPr>
              <a:t>m</a:t>
            </a:r>
          </a:p>
          <a:p>
            <a:pPr marL="514350" indent="-514350" algn="l" rtl="0">
              <a:lnSpc>
                <a:spcPct val="150000"/>
              </a:lnSpc>
              <a:buFont typeface="+mj-lt"/>
              <a:buAutoNum type="arabicPeriod"/>
            </a:pPr>
            <a:r>
              <a:rPr lang="en-US" sz="3200" dirty="0">
                <a:latin typeface="+mj-lt"/>
              </a:rPr>
              <a:t>mm </a:t>
            </a:r>
          </a:p>
          <a:p>
            <a:pPr marL="514350" indent="-514350" algn="l" rtl="0">
              <a:lnSpc>
                <a:spcPct val="150000"/>
              </a:lnSpc>
              <a:buFont typeface="+mj-lt"/>
              <a:buAutoNum type="arabicPeriod"/>
            </a:pPr>
            <a:r>
              <a:rPr lang="en-US" sz="3200" dirty="0">
                <a:latin typeface="+mj-lt"/>
              </a:rPr>
              <a:t>mm</a:t>
            </a:r>
            <a:r>
              <a:rPr lang="en-US" sz="3200" baseline="30000" dirty="0">
                <a:latin typeface="+mj-lt"/>
              </a:rPr>
              <a:t>2</a:t>
            </a:r>
          </a:p>
          <a:p>
            <a:pPr marL="514350" indent="-514350" algn="l" rtl="0">
              <a:lnSpc>
                <a:spcPct val="150000"/>
              </a:lnSpc>
              <a:buFont typeface="+mj-lt"/>
              <a:buAutoNum type="arabicPeriod"/>
            </a:pPr>
            <a:r>
              <a:rPr lang="en-US" sz="3200" dirty="0">
                <a:latin typeface="+mj-lt"/>
              </a:rPr>
              <a:t>m</a:t>
            </a:r>
            <a:r>
              <a:rPr lang="en-US" sz="3200" baseline="30000" dirty="0">
                <a:latin typeface="+mj-lt"/>
              </a:rPr>
              <a:t>2</a:t>
            </a:r>
          </a:p>
          <a:p>
            <a:pPr marL="514350" indent="-514350" algn="l" rtl="0">
              <a:lnSpc>
                <a:spcPct val="150000"/>
              </a:lnSpc>
              <a:buFont typeface="+mj-lt"/>
              <a:buAutoNum type="arabicPeriod"/>
            </a:pPr>
            <a:r>
              <a:rPr lang="en-US" sz="3200" dirty="0">
                <a:latin typeface="+mj-lt"/>
              </a:rPr>
              <a:t>m</a:t>
            </a:r>
            <a:r>
              <a:rPr lang="en-US" sz="3200" baseline="30000" dirty="0">
                <a:latin typeface="+mj-lt"/>
              </a:rPr>
              <a:t>3</a:t>
            </a:r>
          </a:p>
          <a:p>
            <a:pPr marL="514350" indent="-514350" algn="l" rtl="0">
              <a:lnSpc>
                <a:spcPct val="150000"/>
              </a:lnSpc>
              <a:buFont typeface="+mj-lt"/>
              <a:buAutoNum type="arabicPeriod"/>
            </a:pPr>
            <a:r>
              <a:rPr lang="en-US" sz="3200" dirty="0">
                <a:latin typeface="+mj-lt"/>
              </a:rPr>
              <a:t>kg</a:t>
            </a:r>
          </a:p>
          <a:p>
            <a:pPr marL="514350" indent="-514350" algn="l" rtl="0">
              <a:lnSpc>
                <a:spcPct val="150000"/>
              </a:lnSpc>
              <a:buFont typeface="+mj-lt"/>
              <a:buAutoNum type="arabicPeriod"/>
            </a:pPr>
            <a:r>
              <a:rPr lang="en-US" sz="3200" dirty="0">
                <a:latin typeface="+mj-lt"/>
              </a:rPr>
              <a:t>kg/m</a:t>
            </a:r>
            <a:r>
              <a:rPr lang="en-US" sz="3200" baseline="30000" dirty="0">
                <a:latin typeface="+mj-lt"/>
              </a:rPr>
              <a:t>3</a:t>
            </a:r>
          </a:p>
        </p:txBody>
      </p:sp>
      <p:sp>
        <p:nvSpPr>
          <p:cNvPr id="3" name="TextBox 2">
            <a:extLst>
              <a:ext uri="{FF2B5EF4-FFF2-40B4-BE49-F238E27FC236}">
                <a16:creationId xmlns:a16="http://schemas.microsoft.com/office/drawing/2014/main" id="{3628F3FC-1974-ABF1-528D-69C38842EDFF}"/>
              </a:ext>
            </a:extLst>
          </p:cNvPr>
          <p:cNvSpPr txBox="1"/>
          <p:nvPr/>
        </p:nvSpPr>
        <p:spPr>
          <a:xfrm>
            <a:off x="2661310" y="1520243"/>
            <a:ext cx="1376208" cy="523220"/>
          </a:xfrm>
          <a:prstGeom prst="rect">
            <a:avLst/>
          </a:prstGeom>
          <a:solidFill>
            <a:srgbClr val="7030A0"/>
          </a:solidFill>
        </p:spPr>
        <p:txBody>
          <a:bodyPr wrap="square" rtlCol="0">
            <a:spAutoFit/>
          </a:bodyPr>
          <a:lstStyle/>
          <a:p>
            <a:pPr algn="l"/>
            <a:r>
              <a:rPr lang="en-US" sz="2800" b="1" dirty="0" err="1">
                <a:solidFill>
                  <a:schemeClr val="bg1"/>
                </a:solidFill>
              </a:rPr>
              <a:t>metres</a:t>
            </a:r>
            <a:endParaRPr lang="en-US" sz="2800" b="1" dirty="0">
              <a:solidFill>
                <a:schemeClr val="bg1"/>
              </a:solidFill>
            </a:endParaRPr>
          </a:p>
        </p:txBody>
      </p:sp>
      <p:sp>
        <p:nvSpPr>
          <p:cNvPr id="7" name="TextBox 6">
            <a:extLst>
              <a:ext uri="{FF2B5EF4-FFF2-40B4-BE49-F238E27FC236}">
                <a16:creationId xmlns:a16="http://schemas.microsoft.com/office/drawing/2014/main" id="{26FA0ABC-0B6C-CE37-1DD9-45D5ADBD4833}"/>
              </a:ext>
            </a:extLst>
          </p:cNvPr>
          <p:cNvSpPr txBox="1"/>
          <p:nvPr/>
        </p:nvSpPr>
        <p:spPr>
          <a:xfrm>
            <a:off x="2624740" y="2403872"/>
            <a:ext cx="2163284" cy="523220"/>
          </a:xfrm>
          <a:prstGeom prst="rect">
            <a:avLst/>
          </a:prstGeom>
          <a:solidFill>
            <a:srgbClr val="7030A0"/>
          </a:solidFill>
        </p:spPr>
        <p:txBody>
          <a:bodyPr wrap="square" rtlCol="0">
            <a:spAutoFit/>
          </a:bodyPr>
          <a:lstStyle/>
          <a:p>
            <a:pPr algn="l"/>
            <a:r>
              <a:rPr lang="en-US" sz="2800" b="1" dirty="0" err="1">
                <a:solidFill>
                  <a:schemeClr val="bg1"/>
                </a:solidFill>
              </a:rPr>
              <a:t>millimetres</a:t>
            </a:r>
            <a:r>
              <a:rPr lang="en-US" sz="2400" b="1" dirty="0">
                <a:solidFill>
                  <a:schemeClr val="bg1"/>
                </a:solidFill>
              </a:rPr>
              <a:t> </a:t>
            </a:r>
          </a:p>
        </p:txBody>
      </p:sp>
      <p:sp>
        <p:nvSpPr>
          <p:cNvPr id="9" name="TextBox 8">
            <a:extLst>
              <a:ext uri="{FF2B5EF4-FFF2-40B4-BE49-F238E27FC236}">
                <a16:creationId xmlns:a16="http://schemas.microsoft.com/office/drawing/2014/main" id="{68F08B05-DE42-810C-6FB6-5E4D11D6E34D}"/>
              </a:ext>
            </a:extLst>
          </p:cNvPr>
          <p:cNvSpPr txBox="1"/>
          <p:nvPr/>
        </p:nvSpPr>
        <p:spPr>
          <a:xfrm>
            <a:off x="2613177" y="3155615"/>
            <a:ext cx="3326976" cy="523220"/>
          </a:xfrm>
          <a:prstGeom prst="rect">
            <a:avLst/>
          </a:prstGeom>
          <a:solidFill>
            <a:srgbClr val="7030A0"/>
          </a:solidFill>
        </p:spPr>
        <p:txBody>
          <a:bodyPr wrap="square" rtlCol="0">
            <a:spAutoFit/>
          </a:bodyPr>
          <a:lstStyle/>
          <a:p>
            <a:pPr algn="l"/>
            <a:r>
              <a:rPr lang="en-US" sz="2800" b="1" dirty="0">
                <a:solidFill>
                  <a:schemeClr val="bg1"/>
                </a:solidFill>
              </a:rPr>
              <a:t>squared </a:t>
            </a:r>
            <a:r>
              <a:rPr lang="en-US" sz="2800" b="1" dirty="0" err="1">
                <a:solidFill>
                  <a:schemeClr val="bg1"/>
                </a:solidFill>
              </a:rPr>
              <a:t>millimetres</a:t>
            </a:r>
            <a:r>
              <a:rPr lang="en-US" sz="2800" b="1" dirty="0">
                <a:solidFill>
                  <a:schemeClr val="bg1"/>
                </a:solidFill>
              </a:rPr>
              <a:t> </a:t>
            </a:r>
          </a:p>
        </p:txBody>
      </p:sp>
      <p:sp>
        <p:nvSpPr>
          <p:cNvPr id="10" name="TextBox 9">
            <a:extLst>
              <a:ext uri="{FF2B5EF4-FFF2-40B4-BE49-F238E27FC236}">
                <a16:creationId xmlns:a16="http://schemas.microsoft.com/office/drawing/2014/main" id="{BF717DAA-B263-2343-805F-62DA0A1621AE}"/>
              </a:ext>
            </a:extLst>
          </p:cNvPr>
          <p:cNvSpPr txBox="1"/>
          <p:nvPr/>
        </p:nvSpPr>
        <p:spPr>
          <a:xfrm>
            <a:off x="2607092" y="3843741"/>
            <a:ext cx="2612980" cy="523220"/>
          </a:xfrm>
          <a:prstGeom prst="rect">
            <a:avLst/>
          </a:prstGeom>
          <a:solidFill>
            <a:srgbClr val="7030A0"/>
          </a:solidFill>
        </p:spPr>
        <p:txBody>
          <a:bodyPr wrap="square" rtlCol="0">
            <a:spAutoFit/>
          </a:bodyPr>
          <a:lstStyle/>
          <a:p>
            <a:pPr algn="l"/>
            <a:r>
              <a:rPr lang="en-US" sz="2800" b="1" dirty="0">
                <a:solidFill>
                  <a:schemeClr val="bg1"/>
                </a:solidFill>
              </a:rPr>
              <a:t>squared </a:t>
            </a:r>
            <a:r>
              <a:rPr lang="en-US" sz="2800" b="1" dirty="0" err="1">
                <a:solidFill>
                  <a:schemeClr val="bg1"/>
                </a:solidFill>
              </a:rPr>
              <a:t>metres</a:t>
            </a:r>
            <a:r>
              <a:rPr lang="en-US" sz="2800" b="1" dirty="0">
                <a:solidFill>
                  <a:schemeClr val="bg1"/>
                </a:solidFill>
              </a:rPr>
              <a:t> </a:t>
            </a:r>
          </a:p>
        </p:txBody>
      </p:sp>
      <p:sp>
        <p:nvSpPr>
          <p:cNvPr id="12" name="TextBox 11">
            <a:extLst>
              <a:ext uri="{FF2B5EF4-FFF2-40B4-BE49-F238E27FC236}">
                <a16:creationId xmlns:a16="http://schemas.microsoft.com/office/drawing/2014/main" id="{536D1E8B-EFAD-4097-8AC5-A1DB8FE1B107}"/>
              </a:ext>
            </a:extLst>
          </p:cNvPr>
          <p:cNvSpPr txBox="1"/>
          <p:nvPr/>
        </p:nvSpPr>
        <p:spPr>
          <a:xfrm>
            <a:off x="2607092" y="4574518"/>
            <a:ext cx="2307300" cy="523220"/>
          </a:xfrm>
          <a:prstGeom prst="rect">
            <a:avLst/>
          </a:prstGeom>
          <a:solidFill>
            <a:srgbClr val="7030A0"/>
          </a:solidFill>
        </p:spPr>
        <p:txBody>
          <a:bodyPr wrap="square" rtlCol="0">
            <a:spAutoFit/>
          </a:bodyPr>
          <a:lstStyle/>
          <a:p>
            <a:pPr algn="l"/>
            <a:r>
              <a:rPr lang="en-US" sz="2800" b="1" dirty="0">
                <a:solidFill>
                  <a:schemeClr val="bg1"/>
                </a:solidFill>
              </a:rPr>
              <a:t>cubic </a:t>
            </a:r>
            <a:r>
              <a:rPr lang="en-US" sz="2800" b="1" dirty="0" err="1">
                <a:solidFill>
                  <a:schemeClr val="bg1"/>
                </a:solidFill>
              </a:rPr>
              <a:t>metres</a:t>
            </a:r>
            <a:r>
              <a:rPr lang="en-US" sz="2800" b="1" dirty="0">
                <a:solidFill>
                  <a:schemeClr val="bg1"/>
                </a:solidFill>
              </a:rPr>
              <a:t> </a:t>
            </a:r>
          </a:p>
        </p:txBody>
      </p:sp>
      <p:sp>
        <p:nvSpPr>
          <p:cNvPr id="15" name="TextBox 14">
            <a:extLst>
              <a:ext uri="{FF2B5EF4-FFF2-40B4-BE49-F238E27FC236}">
                <a16:creationId xmlns:a16="http://schemas.microsoft.com/office/drawing/2014/main" id="{42824D91-3411-7748-3149-DF455C2DDFE4}"/>
              </a:ext>
            </a:extLst>
          </p:cNvPr>
          <p:cNvSpPr txBox="1"/>
          <p:nvPr/>
        </p:nvSpPr>
        <p:spPr>
          <a:xfrm>
            <a:off x="2661310" y="5377778"/>
            <a:ext cx="2307300" cy="523220"/>
          </a:xfrm>
          <a:prstGeom prst="rect">
            <a:avLst/>
          </a:prstGeom>
          <a:solidFill>
            <a:srgbClr val="7030A0"/>
          </a:solidFill>
        </p:spPr>
        <p:txBody>
          <a:bodyPr wrap="square" rtlCol="0">
            <a:spAutoFit/>
          </a:bodyPr>
          <a:lstStyle/>
          <a:p>
            <a:pPr algn="l"/>
            <a:r>
              <a:rPr lang="en-US" sz="2800" b="1" dirty="0">
                <a:solidFill>
                  <a:schemeClr val="bg1"/>
                </a:solidFill>
              </a:rPr>
              <a:t>kilograms</a:t>
            </a:r>
          </a:p>
        </p:txBody>
      </p:sp>
      <p:sp>
        <p:nvSpPr>
          <p:cNvPr id="16" name="TextBox 15">
            <a:extLst>
              <a:ext uri="{FF2B5EF4-FFF2-40B4-BE49-F238E27FC236}">
                <a16:creationId xmlns:a16="http://schemas.microsoft.com/office/drawing/2014/main" id="{9D2C6410-86C9-D24B-DAFD-F22F116DA643}"/>
              </a:ext>
            </a:extLst>
          </p:cNvPr>
          <p:cNvSpPr txBox="1"/>
          <p:nvPr/>
        </p:nvSpPr>
        <p:spPr>
          <a:xfrm>
            <a:off x="2619668" y="6004573"/>
            <a:ext cx="4256588" cy="523220"/>
          </a:xfrm>
          <a:prstGeom prst="rect">
            <a:avLst/>
          </a:prstGeom>
          <a:solidFill>
            <a:srgbClr val="7030A0"/>
          </a:solidFill>
        </p:spPr>
        <p:txBody>
          <a:bodyPr wrap="square" rtlCol="0">
            <a:spAutoFit/>
          </a:bodyPr>
          <a:lstStyle/>
          <a:p>
            <a:pPr algn="l"/>
            <a:r>
              <a:rPr lang="en-US" sz="2800" b="1" dirty="0">
                <a:solidFill>
                  <a:schemeClr val="bg1"/>
                </a:solidFill>
              </a:rPr>
              <a:t>kilograms per cubic </a:t>
            </a:r>
            <a:r>
              <a:rPr lang="en-US" sz="2800" b="1" dirty="0" err="1">
                <a:solidFill>
                  <a:schemeClr val="bg1"/>
                </a:solidFill>
              </a:rPr>
              <a:t>metre</a:t>
            </a:r>
            <a:r>
              <a:rPr lang="en-US" sz="2800" b="1" dirty="0">
                <a:solidFill>
                  <a:schemeClr val="bg1"/>
                </a:solidFill>
              </a:rPr>
              <a:t> </a:t>
            </a:r>
          </a:p>
        </p:txBody>
      </p:sp>
    </p:spTree>
    <p:extLst>
      <p:ext uri="{BB962C8B-B14F-4D97-AF65-F5344CB8AC3E}">
        <p14:creationId xmlns:p14="http://schemas.microsoft.com/office/powerpoint/2010/main" val="18402161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animBg="1"/>
      <p:bldP spid="9" grpId="0" animBg="1"/>
      <p:bldP spid="10" grpId="0" animBg="1"/>
      <p:bldP spid="12" grpId="0" animBg="1"/>
      <p:bldP spid="15" grpId="0" animBg="1"/>
      <p:bldP spid="1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79512" y="197768"/>
            <a:ext cx="8784976" cy="1143000"/>
          </a:xfrm>
        </p:spPr>
        <p:txBody>
          <a:bodyPr>
            <a:noAutofit/>
          </a:bodyPr>
          <a:lstStyle/>
          <a:p>
            <a:pPr rtl="0"/>
            <a:r>
              <a:rPr lang="en-US" sz="2400" b="1" dirty="0">
                <a:solidFill>
                  <a:srgbClr val="FF0000"/>
                </a:solidFill>
              </a:rPr>
              <a:t>9.3 Complete the extract from an article about satellite design using the words in the box. Look </a:t>
            </a:r>
            <a:endParaRPr lang="ar-SA" sz="2400" b="1" dirty="0">
              <a:solidFill>
                <a:srgbClr val="FF0000"/>
              </a:solidFill>
            </a:endParaRPr>
          </a:p>
        </p:txBody>
      </p:sp>
      <p:sp>
        <p:nvSpPr>
          <p:cNvPr id="3" name="عنصر نائب للمحتوى 2"/>
          <p:cNvSpPr>
            <a:spLocks noGrp="1"/>
          </p:cNvSpPr>
          <p:nvPr>
            <p:ph sz="quarter" idx="1"/>
          </p:nvPr>
        </p:nvSpPr>
        <p:spPr>
          <a:xfrm>
            <a:off x="251520" y="1988841"/>
            <a:ext cx="8640960" cy="2808312"/>
          </a:xfrm>
        </p:spPr>
        <p:txBody>
          <a:bodyPr>
            <a:noAutofit/>
          </a:bodyPr>
          <a:lstStyle/>
          <a:p>
            <a:pPr algn="l" rtl="0"/>
            <a:r>
              <a:rPr lang="en-US" sz="2800" dirty="0"/>
              <a:t>Satellites need to be designed to cope with two very different phases: deployment (the journey into space by rocket) and operation (working in space). </a:t>
            </a:r>
          </a:p>
          <a:p>
            <a:pPr algn="l" rtl="0"/>
            <a:r>
              <a:rPr lang="en-US" sz="2800" dirty="0"/>
              <a:t>For the first phase, engineers are faced with the problem that every (1)...... ............of volume taken up within the rocket will add millions of dollars to its ticket into space. </a:t>
            </a:r>
          </a:p>
        </p:txBody>
      </p:sp>
      <p:sp>
        <p:nvSpPr>
          <p:cNvPr id="4" name="مستطيل 3"/>
          <p:cNvSpPr/>
          <p:nvPr/>
        </p:nvSpPr>
        <p:spPr>
          <a:xfrm>
            <a:off x="611560" y="1340768"/>
            <a:ext cx="8136904" cy="461665"/>
          </a:xfrm>
          <a:prstGeom prst="rect">
            <a:avLst/>
          </a:prstGeom>
          <a:solidFill>
            <a:srgbClr val="002060"/>
          </a:solidFill>
        </p:spPr>
        <p:style>
          <a:lnRef idx="2">
            <a:schemeClr val="accent3"/>
          </a:lnRef>
          <a:fillRef idx="1">
            <a:schemeClr val="lt1"/>
          </a:fillRef>
          <a:effectRef idx="0">
            <a:schemeClr val="accent3"/>
          </a:effectRef>
          <a:fontRef idx="minor">
            <a:schemeClr val="dk1"/>
          </a:fontRef>
        </p:style>
        <p:txBody>
          <a:bodyPr wrap="square">
            <a:spAutoFit/>
          </a:bodyPr>
          <a:lstStyle/>
          <a:p>
            <a:pPr algn="l" rtl="0"/>
            <a:r>
              <a:rPr lang="en-US" sz="2400" b="1" dirty="0">
                <a:solidFill>
                  <a:schemeClr val="bg1"/>
                </a:solidFill>
              </a:rPr>
              <a:t>cubic , gravity , lightweight, mass, square, weigh, weightless ,    </a:t>
            </a:r>
          </a:p>
        </p:txBody>
      </p:sp>
      <p:sp>
        <p:nvSpPr>
          <p:cNvPr id="6" name="عنصر نائب لرقم الشريحة 5"/>
          <p:cNvSpPr>
            <a:spLocks noGrp="1"/>
          </p:cNvSpPr>
          <p:nvPr>
            <p:ph type="sldNum" sz="quarter" idx="12"/>
          </p:nvPr>
        </p:nvSpPr>
        <p:spPr/>
        <p:txBody>
          <a:bodyPr/>
          <a:lstStyle/>
          <a:p>
            <a:fld id="{24E12768-075D-4803-8E12-CDE3205B6AAE}" type="slidenum">
              <a:rPr lang="ar-SA" smtClean="0"/>
              <a:t>10</a:t>
            </a:fld>
            <a:endParaRPr lang="ar-SA"/>
          </a:p>
        </p:txBody>
      </p:sp>
      <p:pic>
        <p:nvPicPr>
          <p:cNvPr id="3074" name="Picture 2" descr="What Is a Satellite? | NASA">
            <a:extLst>
              <a:ext uri="{FF2B5EF4-FFF2-40B4-BE49-F238E27FC236}">
                <a16:creationId xmlns:a16="http://schemas.microsoft.com/office/drawing/2014/main" id="{A0F7AE65-A7E6-352A-B93C-B285AE60E74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36096" y="4734095"/>
            <a:ext cx="2808312" cy="193949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31185AB7-E698-C28F-CBF6-B79E78716004}"/>
              </a:ext>
            </a:extLst>
          </p:cNvPr>
          <p:cNvSpPr txBox="1"/>
          <p:nvPr/>
        </p:nvSpPr>
        <p:spPr>
          <a:xfrm>
            <a:off x="1691680" y="4950539"/>
            <a:ext cx="2160240" cy="523220"/>
          </a:xfrm>
          <a:prstGeom prst="rect">
            <a:avLst/>
          </a:prstGeom>
          <a:solidFill>
            <a:srgbClr val="7030A0"/>
          </a:solidFill>
        </p:spPr>
        <p:txBody>
          <a:bodyPr wrap="square" rtlCol="0">
            <a:spAutoFit/>
          </a:bodyPr>
          <a:lstStyle/>
          <a:p>
            <a:pPr algn="l"/>
            <a:r>
              <a:rPr lang="en-US" sz="2800" b="1" dirty="0">
                <a:solidFill>
                  <a:schemeClr val="bg1"/>
                </a:solidFill>
              </a:rPr>
              <a:t>(1) cubic</a:t>
            </a:r>
          </a:p>
        </p:txBody>
      </p:sp>
    </p:spTree>
    <p:extLst>
      <p:ext uri="{BB962C8B-B14F-4D97-AF65-F5344CB8AC3E}">
        <p14:creationId xmlns:p14="http://schemas.microsoft.com/office/powerpoint/2010/main" val="23707649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79512" y="197768"/>
            <a:ext cx="8784976" cy="1143000"/>
          </a:xfrm>
        </p:spPr>
        <p:txBody>
          <a:bodyPr>
            <a:noAutofit/>
          </a:bodyPr>
          <a:lstStyle/>
          <a:p>
            <a:pPr rtl="0"/>
            <a:r>
              <a:rPr lang="en-US" sz="2400" b="1" dirty="0">
                <a:solidFill>
                  <a:srgbClr val="FF0000"/>
                </a:solidFill>
              </a:rPr>
              <a:t>9.3 Complete the extract from an article about satellite design using the words in the box. Look </a:t>
            </a:r>
            <a:endParaRPr lang="ar-SA" sz="2400" b="1" dirty="0">
              <a:solidFill>
                <a:srgbClr val="FF0000"/>
              </a:solidFill>
            </a:endParaRPr>
          </a:p>
        </p:txBody>
      </p:sp>
      <p:sp>
        <p:nvSpPr>
          <p:cNvPr id="3" name="عنصر نائب للمحتوى 2"/>
          <p:cNvSpPr>
            <a:spLocks noGrp="1"/>
          </p:cNvSpPr>
          <p:nvPr>
            <p:ph sz="quarter" idx="1"/>
          </p:nvPr>
        </p:nvSpPr>
        <p:spPr>
          <a:xfrm>
            <a:off x="251520" y="1988841"/>
            <a:ext cx="8640960" cy="3066728"/>
          </a:xfrm>
        </p:spPr>
        <p:txBody>
          <a:bodyPr>
            <a:noAutofit/>
          </a:bodyPr>
          <a:lstStyle/>
          <a:p>
            <a:pPr algn="just" rtl="0"/>
            <a:r>
              <a:rPr lang="en-US" sz="2800" dirty="0"/>
              <a:t>And each extra gram of (2)........ added to the craft will increase the fuel needed to propel it upwards against the pull of (3)..... ...................That extra fuel, in turn, will (4)................... a little more, further adding to the total weight of the craft. With the cost of kilograms so high, the satellite must therefore be as (5) -----------as possible. </a:t>
            </a:r>
          </a:p>
        </p:txBody>
      </p:sp>
      <p:sp>
        <p:nvSpPr>
          <p:cNvPr id="4" name="مستطيل 3"/>
          <p:cNvSpPr/>
          <p:nvPr/>
        </p:nvSpPr>
        <p:spPr>
          <a:xfrm>
            <a:off x="611560" y="1340768"/>
            <a:ext cx="8136904" cy="461665"/>
          </a:xfrm>
          <a:prstGeom prst="rect">
            <a:avLst/>
          </a:prstGeom>
          <a:solidFill>
            <a:srgbClr val="002060"/>
          </a:solidFill>
        </p:spPr>
        <p:style>
          <a:lnRef idx="2">
            <a:schemeClr val="accent3"/>
          </a:lnRef>
          <a:fillRef idx="1">
            <a:schemeClr val="lt1"/>
          </a:fillRef>
          <a:effectRef idx="0">
            <a:schemeClr val="accent3"/>
          </a:effectRef>
          <a:fontRef idx="minor">
            <a:schemeClr val="dk1"/>
          </a:fontRef>
        </p:style>
        <p:txBody>
          <a:bodyPr wrap="square">
            <a:spAutoFit/>
          </a:bodyPr>
          <a:lstStyle/>
          <a:p>
            <a:pPr algn="l" rtl="0"/>
            <a:r>
              <a:rPr lang="en-US" sz="2400" b="1" dirty="0">
                <a:solidFill>
                  <a:schemeClr val="bg1"/>
                </a:solidFill>
              </a:rPr>
              <a:t>cubic , gravity , lightweight, mass, square, weigh, weightless ,    </a:t>
            </a:r>
          </a:p>
        </p:txBody>
      </p:sp>
      <p:sp>
        <p:nvSpPr>
          <p:cNvPr id="6" name="عنصر نائب لرقم الشريحة 5"/>
          <p:cNvSpPr>
            <a:spLocks noGrp="1"/>
          </p:cNvSpPr>
          <p:nvPr>
            <p:ph type="sldNum" sz="quarter" idx="12"/>
          </p:nvPr>
        </p:nvSpPr>
        <p:spPr/>
        <p:txBody>
          <a:bodyPr/>
          <a:lstStyle/>
          <a:p>
            <a:fld id="{24E12768-075D-4803-8E12-CDE3205B6AAE}" type="slidenum">
              <a:rPr lang="ar-SA" smtClean="0"/>
              <a:t>11</a:t>
            </a:fld>
            <a:endParaRPr lang="ar-SA"/>
          </a:p>
        </p:txBody>
      </p:sp>
      <p:pic>
        <p:nvPicPr>
          <p:cNvPr id="4098" name="Picture 2" descr="Predicting the impact of space radiation on satellite electrical systems |  ANSTO">
            <a:extLst>
              <a:ext uri="{FF2B5EF4-FFF2-40B4-BE49-F238E27FC236}">
                <a16:creationId xmlns:a16="http://schemas.microsoft.com/office/drawing/2014/main" id="{870D6D0A-A6CF-E6F4-40D9-5AE0DEE55162}"/>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r="37942"/>
          <a:stretch/>
        </p:blipFill>
        <p:spPr bwMode="auto">
          <a:xfrm rot="10800000" flipV="1">
            <a:off x="558998" y="4611832"/>
            <a:ext cx="3062120" cy="1985724"/>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Six ways satellites make the world a better place">
            <a:extLst>
              <a:ext uri="{FF2B5EF4-FFF2-40B4-BE49-F238E27FC236}">
                <a16:creationId xmlns:a16="http://schemas.microsoft.com/office/drawing/2014/main" id="{F6958FB9-9E46-CF57-87B0-4357C4FD238B}"/>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20344"/>
          <a:stretch/>
        </p:blipFill>
        <p:spPr bwMode="auto">
          <a:xfrm>
            <a:off x="6114014" y="4621817"/>
            <a:ext cx="2492896" cy="1985725"/>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AWS software does cloud-based data analysis on a satellite">
            <a:extLst>
              <a:ext uri="{FF2B5EF4-FFF2-40B4-BE49-F238E27FC236}">
                <a16:creationId xmlns:a16="http://schemas.microsoft.com/office/drawing/2014/main" id="{892A12DD-8D3A-8FDE-0ADB-C4F9A9B61398}"/>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0445" r="14578"/>
          <a:stretch/>
        </p:blipFill>
        <p:spPr bwMode="auto">
          <a:xfrm>
            <a:off x="3521726" y="4611832"/>
            <a:ext cx="2592288" cy="1985724"/>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1FE8C87A-2595-7F1C-E4C8-F498F6F22AEC}"/>
              </a:ext>
            </a:extLst>
          </p:cNvPr>
          <p:cNvSpPr txBox="1"/>
          <p:nvPr/>
        </p:nvSpPr>
        <p:spPr>
          <a:xfrm>
            <a:off x="526138" y="95776"/>
            <a:ext cx="2160240" cy="523220"/>
          </a:xfrm>
          <a:prstGeom prst="rect">
            <a:avLst/>
          </a:prstGeom>
          <a:solidFill>
            <a:srgbClr val="7030A0"/>
          </a:solidFill>
        </p:spPr>
        <p:txBody>
          <a:bodyPr wrap="square" rtlCol="0">
            <a:spAutoFit/>
          </a:bodyPr>
          <a:lstStyle/>
          <a:p>
            <a:pPr algn="l"/>
            <a:r>
              <a:rPr lang="en-US" sz="2800" b="1" dirty="0">
                <a:solidFill>
                  <a:schemeClr val="bg1"/>
                </a:solidFill>
              </a:rPr>
              <a:t>(1) mass</a:t>
            </a:r>
          </a:p>
        </p:txBody>
      </p:sp>
      <p:sp>
        <p:nvSpPr>
          <p:cNvPr id="7" name="TextBox 6">
            <a:extLst>
              <a:ext uri="{FF2B5EF4-FFF2-40B4-BE49-F238E27FC236}">
                <a16:creationId xmlns:a16="http://schemas.microsoft.com/office/drawing/2014/main" id="{B132C1EF-F5BD-E637-15FD-78D32A84EB3A}"/>
              </a:ext>
            </a:extLst>
          </p:cNvPr>
          <p:cNvSpPr txBox="1"/>
          <p:nvPr/>
        </p:nvSpPr>
        <p:spPr>
          <a:xfrm>
            <a:off x="2843808" y="126405"/>
            <a:ext cx="2160240" cy="523220"/>
          </a:xfrm>
          <a:prstGeom prst="rect">
            <a:avLst/>
          </a:prstGeom>
          <a:solidFill>
            <a:srgbClr val="7030A0"/>
          </a:solidFill>
        </p:spPr>
        <p:txBody>
          <a:bodyPr wrap="square" rtlCol="0">
            <a:spAutoFit/>
          </a:bodyPr>
          <a:lstStyle/>
          <a:p>
            <a:pPr algn="l"/>
            <a:r>
              <a:rPr lang="en-US" sz="2800" b="1" dirty="0">
                <a:solidFill>
                  <a:schemeClr val="bg1"/>
                </a:solidFill>
              </a:rPr>
              <a:t>(2) gravity</a:t>
            </a:r>
          </a:p>
        </p:txBody>
      </p:sp>
      <p:sp>
        <p:nvSpPr>
          <p:cNvPr id="8" name="TextBox 7">
            <a:extLst>
              <a:ext uri="{FF2B5EF4-FFF2-40B4-BE49-F238E27FC236}">
                <a16:creationId xmlns:a16="http://schemas.microsoft.com/office/drawing/2014/main" id="{7073E653-94D0-B452-3324-75AF6D88EF4A}"/>
              </a:ext>
            </a:extLst>
          </p:cNvPr>
          <p:cNvSpPr txBox="1"/>
          <p:nvPr/>
        </p:nvSpPr>
        <p:spPr>
          <a:xfrm>
            <a:off x="5200222" y="149133"/>
            <a:ext cx="2160240" cy="523220"/>
          </a:xfrm>
          <a:prstGeom prst="rect">
            <a:avLst/>
          </a:prstGeom>
          <a:solidFill>
            <a:srgbClr val="7030A0"/>
          </a:solidFill>
        </p:spPr>
        <p:txBody>
          <a:bodyPr wrap="square" rtlCol="0">
            <a:spAutoFit/>
          </a:bodyPr>
          <a:lstStyle/>
          <a:p>
            <a:pPr algn="l"/>
            <a:r>
              <a:rPr lang="en-US" sz="2800" b="1" dirty="0">
                <a:solidFill>
                  <a:schemeClr val="bg1"/>
                </a:solidFill>
              </a:rPr>
              <a:t>(4) weigh</a:t>
            </a:r>
          </a:p>
        </p:txBody>
      </p:sp>
      <p:sp>
        <p:nvSpPr>
          <p:cNvPr id="9" name="TextBox 8">
            <a:extLst>
              <a:ext uri="{FF2B5EF4-FFF2-40B4-BE49-F238E27FC236}">
                <a16:creationId xmlns:a16="http://schemas.microsoft.com/office/drawing/2014/main" id="{F513885D-0943-255A-9F36-2836B96FA03E}"/>
              </a:ext>
            </a:extLst>
          </p:cNvPr>
          <p:cNvSpPr txBox="1"/>
          <p:nvPr/>
        </p:nvSpPr>
        <p:spPr>
          <a:xfrm>
            <a:off x="558998" y="769268"/>
            <a:ext cx="2572842" cy="523220"/>
          </a:xfrm>
          <a:prstGeom prst="rect">
            <a:avLst/>
          </a:prstGeom>
          <a:solidFill>
            <a:srgbClr val="7030A0"/>
          </a:solidFill>
        </p:spPr>
        <p:txBody>
          <a:bodyPr wrap="square" rtlCol="0">
            <a:spAutoFit/>
          </a:bodyPr>
          <a:lstStyle/>
          <a:p>
            <a:pPr algn="l"/>
            <a:r>
              <a:rPr lang="en-US" sz="2800" b="1" dirty="0">
                <a:solidFill>
                  <a:schemeClr val="bg1"/>
                </a:solidFill>
              </a:rPr>
              <a:t>(5) lightweight</a:t>
            </a:r>
          </a:p>
        </p:txBody>
      </p:sp>
    </p:spTree>
    <p:extLst>
      <p:ext uri="{BB962C8B-B14F-4D97-AF65-F5344CB8AC3E}">
        <p14:creationId xmlns:p14="http://schemas.microsoft.com/office/powerpoint/2010/main" val="2105297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8" grpId="0" animBg="1"/>
      <p:bldP spid="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79512" y="197768"/>
            <a:ext cx="8784976" cy="1143000"/>
          </a:xfrm>
        </p:spPr>
        <p:txBody>
          <a:bodyPr>
            <a:noAutofit/>
          </a:bodyPr>
          <a:lstStyle/>
          <a:p>
            <a:pPr rtl="0"/>
            <a:r>
              <a:rPr lang="en-US" sz="2400" b="1" dirty="0">
                <a:solidFill>
                  <a:srgbClr val="FF0000"/>
                </a:solidFill>
              </a:rPr>
              <a:t>9.3 Complete the extract from an article about satellite design using the words in the box. Look </a:t>
            </a:r>
            <a:endParaRPr lang="ar-SA" sz="2400" b="1" dirty="0">
              <a:solidFill>
                <a:srgbClr val="FF0000"/>
              </a:solidFill>
            </a:endParaRPr>
          </a:p>
        </p:txBody>
      </p:sp>
      <p:sp>
        <p:nvSpPr>
          <p:cNvPr id="3" name="عنصر نائب للمحتوى 2"/>
          <p:cNvSpPr>
            <a:spLocks noGrp="1"/>
          </p:cNvSpPr>
          <p:nvPr>
            <p:ph sz="quarter" idx="1"/>
          </p:nvPr>
        </p:nvSpPr>
        <p:spPr>
          <a:xfrm>
            <a:off x="251520" y="1988841"/>
            <a:ext cx="8640960" cy="3066728"/>
          </a:xfrm>
        </p:spPr>
        <p:txBody>
          <a:bodyPr>
            <a:noAutofit/>
          </a:bodyPr>
          <a:lstStyle/>
          <a:p>
            <a:pPr algn="just" rtl="0"/>
            <a:r>
              <a:rPr lang="en-US" sz="2800" dirty="0"/>
              <a:t>In the second phase, with the orbiting satellite now (6)……. </a:t>
            </a:r>
          </a:p>
          <a:p>
            <a:pPr algn="just" rtl="0"/>
            <a:r>
              <a:rPr lang="en-US" sz="2800" dirty="0"/>
              <a:t>its mass is practically irrelevant. As for the amount of space occupied, the situation is completely reversed. The satellite's solar panels, which transform sunlight into battery power, must unfold to cover as wide an area as possible - opening out to cover an area of several (7)......</a:t>
            </a:r>
            <a:r>
              <a:rPr lang="en-US" sz="2800" dirty="0" err="1"/>
              <a:t>metres</a:t>
            </a:r>
            <a:r>
              <a:rPr lang="en-US" sz="2800" dirty="0"/>
              <a:t> in order to maximize their exposure to the sun. </a:t>
            </a:r>
          </a:p>
        </p:txBody>
      </p:sp>
      <p:sp>
        <p:nvSpPr>
          <p:cNvPr id="4" name="مستطيل 3"/>
          <p:cNvSpPr/>
          <p:nvPr/>
        </p:nvSpPr>
        <p:spPr>
          <a:xfrm>
            <a:off x="611560" y="1340768"/>
            <a:ext cx="8136904" cy="461665"/>
          </a:xfrm>
          <a:prstGeom prst="rect">
            <a:avLst/>
          </a:prstGeom>
          <a:solidFill>
            <a:srgbClr val="002060"/>
          </a:solidFill>
        </p:spPr>
        <p:style>
          <a:lnRef idx="2">
            <a:schemeClr val="accent3"/>
          </a:lnRef>
          <a:fillRef idx="1">
            <a:schemeClr val="lt1"/>
          </a:fillRef>
          <a:effectRef idx="0">
            <a:schemeClr val="accent3"/>
          </a:effectRef>
          <a:fontRef idx="minor">
            <a:schemeClr val="dk1"/>
          </a:fontRef>
        </p:style>
        <p:txBody>
          <a:bodyPr wrap="square">
            <a:spAutoFit/>
          </a:bodyPr>
          <a:lstStyle/>
          <a:p>
            <a:pPr algn="l" rtl="0"/>
            <a:r>
              <a:rPr lang="en-US" sz="2400" b="1" dirty="0">
                <a:solidFill>
                  <a:schemeClr val="bg1"/>
                </a:solidFill>
              </a:rPr>
              <a:t>cubic , gravity , lightweight, mass, square, weigh, weightless     </a:t>
            </a:r>
          </a:p>
        </p:txBody>
      </p:sp>
      <p:sp>
        <p:nvSpPr>
          <p:cNvPr id="6" name="عنصر نائب لرقم الشريحة 5"/>
          <p:cNvSpPr>
            <a:spLocks noGrp="1"/>
          </p:cNvSpPr>
          <p:nvPr>
            <p:ph type="sldNum" sz="quarter" idx="12"/>
          </p:nvPr>
        </p:nvSpPr>
        <p:spPr/>
        <p:txBody>
          <a:bodyPr/>
          <a:lstStyle/>
          <a:p>
            <a:fld id="{24E12768-075D-4803-8E12-CDE3205B6AAE}" type="slidenum">
              <a:rPr lang="ar-SA" smtClean="0"/>
              <a:t>12</a:t>
            </a:fld>
            <a:endParaRPr lang="ar-SA"/>
          </a:p>
        </p:txBody>
      </p:sp>
      <p:sp>
        <p:nvSpPr>
          <p:cNvPr id="5" name="TextBox 4">
            <a:extLst>
              <a:ext uri="{FF2B5EF4-FFF2-40B4-BE49-F238E27FC236}">
                <a16:creationId xmlns:a16="http://schemas.microsoft.com/office/drawing/2014/main" id="{189A0EA6-3B07-D103-163C-F8F13D9409FF}"/>
              </a:ext>
            </a:extLst>
          </p:cNvPr>
          <p:cNvSpPr txBox="1"/>
          <p:nvPr/>
        </p:nvSpPr>
        <p:spPr>
          <a:xfrm>
            <a:off x="526138" y="95776"/>
            <a:ext cx="2461686" cy="523220"/>
          </a:xfrm>
          <a:prstGeom prst="rect">
            <a:avLst/>
          </a:prstGeom>
          <a:solidFill>
            <a:srgbClr val="7030A0"/>
          </a:solidFill>
        </p:spPr>
        <p:txBody>
          <a:bodyPr wrap="square" rtlCol="0">
            <a:spAutoFit/>
          </a:bodyPr>
          <a:lstStyle/>
          <a:p>
            <a:pPr algn="l"/>
            <a:r>
              <a:rPr lang="en-US" sz="2800" b="1" dirty="0">
                <a:solidFill>
                  <a:schemeClr val="bg1"/>
                </a:solidFill>
              </a:rPr>
              <a:t>(6) weightless</a:t>
            </a:r>
          </a:p>
        </p:txBody>
      </p:sp>
      <p:sp>
        <p:nvSpPr>
          <p:cNvPr id="7" name="TextBox 6">
            <a:extLst>
              <a:ext uri="{FF2B5EF4-FFF2-40B4-BE49-F238E27FC236}">
                <a16:creationId xmlns:a16="http://schemas.microsoft.com/office/drawing/2014/main" id="{96743877-5C85-889C-14E0-65A868DAAE19}"/>
              </a:ext>
            </a:extLst>
          </p:cNvPr>
          <p:cNvSpPr txBox="1"/>
          <p:nvPr/>
        </p:nvSpPr>
        <p:spPr>
          <a:xfrm>
            <a:off x="3599892" y="118325"/>
            <a:ext cx="2160240" cy="523220"/>
          </a:xfrm>
          <a:prstGeom prst="rect">
            <a:avLst/>
          </a:prstGeom>
          <a:solidFill>
            <a:srgbClr val="7030A0"/>
          </a:solidFill>
        </p:spPr>
        <p:txBody>
          <a:bodyPr wrap="square" rtlCol="0">
            <a:spAutoFit/>
          </a:bodyPr>
          <a:lstStyle/>
          <a:p>
            <a:pPr algn="l"/>
            <a:r>
              <a:rPr lang="en-US" sz="2800" b="1" dirty="0">
                <a:solidFill>
                  <a:schemeClr val="bg1"/>
                </a:solidFill>
              </a:rPr>
              <a:t>(7) square</a:t>
            </a:r>
          </a:p>
        </p:txBody>
      </p:sp>
    </p:spTree>
    <p:extLst>
      <p:ext uri="{BB962C8B-B14F-4D97-AF65-F5344CB8AC3E}">
        <p14:creationId xmlns:p14="http://schemas.microsoft.com/office/powerpoint/2010/main" val="39521715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موازنة">
  <a:themeElements>
    <a:clrScheme name="موازنة">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موازنة">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موازنة">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81</TotalTime>
  <Words>1033</Words>
  <Application>Microsoft Office PowerPoint</Application>
  <PresentationFormat>On-screen Show (4:3)</PresentationFormat>
  <Paragraphs>73</Paragraphs>
  <Slides>12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Arial</vt:lpstr>
      <vt:lpstr>Calibri</vt:lpstr>
      <vt:lpstr>Franklin Gothic Book</vt:lpstr>
      <vt:lpstr>Perpetua</vt:lpstr>
      <vt:lpstr>Wingdings 2</vt:lpstr>
      <vt:lpstr>موازنة</vt:lpstr>
      <vt:lpstr>Unit 9: Area, Size, and Mass</vt:lpstr>
      <vt:lpstr>A. Area</vt:lpstr>
      <vt:lpstr> A. Area</vt:lpstr>
      <vt:lpstr>B. Weight, mass, volume, and density</vt:lpstr>
      <vt:lpstr>B. Weight, mass, volume, and density</vt:lpstr>
      <vt:lpstr>B. Weight, mass, volume, and density</vt:lpstr>
      <vt:lpstr>B. Weight, mass, volume, and density</vt:lpstr>
      <vt:lpstr>9.1 The component below is made of mild steel. It has a radius of 40 mm and it is 1,200 mm long. Complete the calculations using the words in the box. Look at A and B opposite to help you.  . </vt:lpstr>
      <vt:lpstr>9.2 Now write the whole words for the unit abbreviations in the calculation in 9.1 above.   </vt:lpstr>
      <vt:lpstr>9.3 Complete the extract from an article about satellite design using the words in the box. Look </vt:lpstr>
      <vt:lpstr>9.3 Complete the extract from an article about satellite design using the words in the box. Look </vt:lpstr>
      <vt:lpstr>9.3 Complete the extract from an article about satellite design using the words in the box. Look </vt:lpstr>
    </vt:vector>
  </TitlesOfParts>
  <Company>Ahmed-Under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 Drawings</dc:title>
  <dc:creator>Hatem Ali Elaydi</dc:creator>
  <cp:lastModifiedBy>Ammar M. Abu Hudrouss</cp:lastModifiedBy>
  <cp:revision>56</cp:revision>
  <dcterms:created xsi:type="dcterms:W3CDTF">2017-01-25T20:02:11Z</dcterms:created>
  <dcterms:modified xsi:type="dcterms:W3CDTF">2023-02-05T07:27:43Z</dcterms:modified>
</cp:coreProperties>
</file>