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72" r:id="rId1"/>
    <p:sldMasterId id="2147483684" r:id="rId2"/>
  </p:sldMasterIdLst>
  <p:notesMasterIdLst>
    <p:notesMasterId r:id="rId17"/>
  </p:notesMasterIdLst>
  <p:sldIdLst>
    <p:sldId id="277" r:id="rId3"/>
    <p:sldId id="278" r:id="rId4"/>
    <p:sldId id="257" r:id="rId5"/>
    <p:sldId id="280" r:id="rId6"/>
    <p:sldId id="275" r:id="rId7"/>
    <p:sldId id="258" r:id="rId8"/>
    <p:sldId id="259" r:id="rId9"/>
    <p:sldId id="276" r:id="rId10"/>
    <p:sldId id="270" r:id="rId11"/>
    <p:sldId id="271" r:id="rId12"/>
    <p:sldId id="273" r:id="rId13"/>
    <p:sldId id="281" r:id="rId14"/>
    <p:sldId id="274" r:id="rId15"/>
    <p:sldId id="279" r:id="rId16"/>
  </p:sldIdLst>
  <p:sldSz cx="9144000" cy="6858000" type="screen4x3"/>
  <p:notesSz cx="6858000" cy="9144000"/>
  <p:custDataLst>
    <p:tags r:id="rId18"/>
  </p:custDataLst>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99"/>
    <a:srgbClr val="FF99CC"/>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85435" autoAdjust="0"/>
  </p:normalViewPr>
  <p:slideViewPr>
    <p:cSldViewPr>
      <p:cViewPr varScale="1">
        <p:scale>
          <a:sx n="98" d="100"/>
          <a:sy n="98" d="100"/>
        </p:scale>
        <p:origin x="197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1E0CF41-A926-40FB-B39B-3BC3B36F9AFB}" type="datetimeFigureOut">
              <a:rPr lang="ar-SA" smtClean="0"/>
              <a:t>10/06/1441</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5C0BEB4-8BE3-47FD-B065-9D25D9A3D3B4}" type="slidenum">
              <a:rPr lang="ar-SA" smtClean="0"/>
              <a:t>‹#›</a:t>
            </a:fld>
            <a:endParaRPr lang="ar-SA"/>
          </a:p>
        </p:txBody>
      </p:sp>
    </p:spTree>
    <p:extLst>
      <p:ext uri="{BB962C8B-B14F-4D97-AF65-F5344CB8AC3E}">
        <p14:creationId xmlns:p14="http://schemas.microsoft.com/office/powerpoint/2010/main" val="119996420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A3266261-1BC7-45BE-9B95-A1936EDF9D3B}"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611321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AFCA9F56-C455-4365-B1CA-78E375E9F2C4}"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479287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CAB1F00F-5B7B-406F-B0AF-E9FC97064E1A}"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280197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7" name="Rectangle 6"/>
          <p:cNvSpPr>
            <a:spLocks noGrp="1" noChangeArrowheads="1"/>
          </p:cNvSpPr>
          <p:nvPr>
            <p:ph type="sldNum" sz="quarter" idx="12"/>
          </p:nvPr>
        </p:nvSpPr>
        <p:spPr>
          <a:ln/>
        </p:spPr>
        <p:txBody>
          <a:bodyPr/>
          <a:lstStyle>
            <a:lvl1pPr>
              <a:defRPr/>
            </a:lvl1pPr>
          </a:lstStyle>
          <a:p>
            <a:pPr>
              <a:defRPr/>
            </a:pPr>
            <a:fld id="{E88C3FC4-0738-419C-AF61-48987028861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300807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9" name="Rectangle 6"/>
          <p:cNvSpPr>
            <a:spLocks noGrp="1" noChangeArrowheads="1"/>
          </p:cNvSpPr>
          <p:nvPr>
            <p:ph type="sldNum" sz="quarter" idx="12"/>
          </p:nvPr>
        </p:nvSpPr>
        <p:spPr>
          <a:ln/>
        </p:spPr>
        <p:txBody>
          <a:bodyPr/>
          <a:lstStyle>
            <a:lvl1pPr>
              <a:defRPr/>
            </a:lvl1pPr>
          </a:lstStyle>
          <a:p>
            <a:pPr>
              <a:defRPr/>
            </a:pPr>
            <a:fld id="{FE8F8F95-212C-48AD-B97C-126C86398167}"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877843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5" name="Rectangle 6"/>
          <p:cNvSpPr>
            <a:spLocks noGrp="1" noChangeArrowheads="1"/>
          </p:cNvSpPr>
          <p:nvPr>
            <p:ph type="sldNum" sz="quarter" idx="12"/>
          </p:nvPr>
        </p:nvSpPr>
        <p:spPr>
          <a:ln/>
        </p:spPr>
        <p:txBody>
          <a:bodyPr/>
          <a:lstStyle>
            <a:lvl1pPr>
              <a:defRPr/>
            </a:lvl1pPr>
          </a:lstStyle>
          <a:p>
            <a:pPr>
              <a:defRPr/>
            </a:pPr>
            <a:fld id="{6E3436D9-583A-475C-BAC7-9CBD3509BA83}"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592220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4" name="Rectangle 6"/>
          <p:cNvSpPr>
            <a:spLocks noGrp="1" noChangeArrowheads="1"/>
          </p:cNvSpPr>
          <p:nvPr>
            <p:ph type="sldNum" sz="quarter" idx="12"/>
          </p:nvPr>
        </p:nvSpPr>
        <p:spPr>
          <a:ln/>
        </p:spPr>
        <p:txBody>
          <a:bodyPr/>
          <a:lstStyle>
            <a:lvl1pPr>
              <a:defRPr/>
            </a:lvl1pPr>
          </a:lstStyle>
          <a:p>
            <a:pPr>
              <a:defRPr/>
            </a:pPr>
            <a:fld id="{C7E1A0A1-D184-45AC-8BE0-7B2D9A084A52}"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709275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7" name="Rectangle 6"/>
          <p:cNvSpPr>
            <a:spLocks noGrp="1" noChangeArrowheads="1"/>
          </p:cNvSpPr>
          <p:nvPr>
            <p:ph type="sldNum" sz="quarter" idx="12"/>
          </p:nvPr>
        </p:nvSpPr>
        <p:spPr>
          <a:ln/>
        </p:spPr>
        <p:txBody>
          <a:bodyPr/>
          <a:lstStyle>
            <a:lvl1pPr>
              <a:defRPr/>
            </a:lvl1pPr>
          </a:lstStyle>
          <a:p>
            <a:pPr>
              <a:defRPr/>
            </a:pPr>
            <a:fld id="{1F1CC07E-199B-4953-9A23-EB4BB32A114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4054052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7" name="Rectangle 6"/>
          <p:cNvSpPr>
            <a:spLocks noGrp="1" noChangeArrowheads="1"/>
          </p:cNvSpPr>
          <p:nvPr>
            <p:ph type="sldNum" sz="quarter" idx="12"/>
          </p:nvPr>
        </p:nvSpPr>
        <p:spPr>
          <a:ln/>
        </p:spPr>
        <p:txBody>
          <a:bodyPr/>
          <a:lstStyle>
            <a:lvl1pPr>
              <a:defRPr/>
            </a:lvl1pPr>
          </a:lstStyle>
          <a:p>
            <a:pPr>
              <a:defRPr/>
            </a:pPr>
            <a:fld id="{30425F8D-451D-43B3-AE1E-7EC8164BCE48}"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297278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7FEF8AD0-DACC-4E0B-9C35-73DED274980B}"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188422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CB0A39F6-E0F1-4196-A1E8-4809EE2B7675}"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8571418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grpSp>
          <p:nvGrpSpPr>
            <p:cNvPr id="5" name="Group 3"/>
            <p:cNvGrpSpPr>
              <a:grpSpLocks/>
            </p:cNvGrpSpPr>
            <p:nvPr/>
          </p:nvGrpSpPr>
          <p:grpSpPr bwMode="auto">
            <a:xfrm>
              <a:off x="0" y="0"/>
              <a:ext cx="5760" cy="4320"/>
              <a:chOff x="0" y="0"/>
              <a:chExt cx="5760" cy="4320"/>
            </a:xfrm>
          </p:grpSpPr>
          <p:sp>
            <p:nvSpPr>
              <p:cNvPr id="15" name="Rectangle 4"/>
              <p:cNvSpPr>
                <a:spLocks noChangeArrowheads="1"/>
              </p:cNvSpPr>
              <p:nvPr/>
            </p:nvSpPr>
            <p:spPr bwMode="ltGray">
              <a:xfrm>
                <a:off x="2112" y="0"/>
                <a:ext cx="3648" cy="96"/>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eaLnBrk="1" fontAlgn="base" hangingPunct="1">
                  <a:spcBef>
                    <a:spcPct val="0"/>
                  </a:spcBef>
                  <a:spcAft>
                    <a:spcPct val="0"/>
                  </a:spcAft>
                  <a:defRPr/>
                </a:pPr>
                <a:endParaRPr lang="en-US" altLang="en-US" sz="2800" b="1" u="sng">
                  <a:solidFill>
                    <a:srgbClr val="40458C"/>
                  </a:solidFill>
                  <a:cs typeface="Times New Roman" panose="02020603050405020304" pitchFamily="18" charset="0"/>
                </a:endParaRPr>
              </a:p>
            </p:txBody>
          </p:sp>
          <p:grpSp>
            <p:nvGrpSpPr>
              <p:cNvPr id="16" name="Group 5"/>
              <p:cNvGrpSpPr>
                <a:grpSpLocks/>
              </p:cNvGrpSpPr>
              <p:nvPr userDrawn="1"/>
            </p:nvGrpSpPr>
            <p:grpSpPr bwMode="auto">
              <a:xfrm>
                <a:off x="0" y="0"/>
                <a:ext cx="5760" cy="4320"/>
                <a:chOff x="0" y="0"/>
                <a:chExt cx="5760" cy="4320"/>
              </a:xfrm>
            </p:grpSpPr>
            <p:sp>
              <p:nvSpPr>
                <p:cNvPr id="18" name="Line 6"/>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9" name="Line 7"/>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 name="Line 8"/>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 name="Line 9"/>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2" name="Line 10"/>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3" name="Line 11"/>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4" name="Line 12"/>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5" name="Line 13"/>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6" name="Line 14"/>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7" name="Line 15"/>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8" name="Line 16"/>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9" name="Line 17"/>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0" name="Line 18"/>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1" name="Line 19"/>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2" name="Line 20"/>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3" name="Line 21"/>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4" name="Line 22"/>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5" name="Line 23"/>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6" name="Line 24"/>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7" name="Line 25"/>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8" name="Line 26"/>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9" name="Line 27"/>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0"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1"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2"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3"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4"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5"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6"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7"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8"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9"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0"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1"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2"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3"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4"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5"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6"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7"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8"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9"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0"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1"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2"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3"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4"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5"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6"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7"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8"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sp>
            <p:nvSpPr>
              <p:cNvPr id="17" name="Line 57"/>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6" name="Group 58"/>
            <p:cNvGrpSpPr>
              <a:grpSpLocks/>
            </p:cNvGrpSpPr>
            <p:nvPr userDrawn="1"/>
          </p:nvGrpSpPr>
          <p:grpSpPr bwMode="auto">
            <a:xfrm>
              <a:off x="3" y="559"/>
              <a:ext cx="4192" cy="1796"/>
              <a:chOff x="3" y="559"/>
              <a:chExt cx="4192" cy="1796"/>
            </a:xfrm>
          </p:grpSpPr>
          <p:sp>
            <p:nvSpPr>
              <p:cNvPr id="11" name="Line 59"/>
              <p:cNvSpPr>
                <a:spLocks noChangeShapeType="1"/>
              </p:cNvSpPr>
              <p:nvPr/>
            </p:nvSpPr>
            <p:spPr bwMode="ltGray">
              <a:xfrm>
                <a:off x="506" y="559"/>
                <a:ext cx="0" cy="1796"/>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2" name="Line 60"/>
              <p:cNvSpPr>
                <a:spLocks noChangeShapeType="1"/>
              </p:cNvSpPr>
              <p:nvPr/>
            </p:nvSpPr>
            <p:spPr bwMode="ltGray">
              <a:xfrm flipH="1" flipV="1">
                <a:off x="3" y="1924"/>
                <a:ext cx="32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3" name="Line 61"/>
              <p:cNvSpPr>
                <a:spLocks noChangeShapeType="1"/>
              </p:cNvSpPr>
              <p:nvPr/>
            </p:nvSpPr>
            <p:spPr bwMode="ltGray">
              <a:xfrm flipH="1" flipV="1">
                <a:off x="384" y="938"/>
                <a:ext cx="38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4" name="Arc 62"/>
              <p:cNvSpPr>
                <a:spLocks/>
              </p:cNvSpPr>
              <p:nvPr/>
            </p:nvSpPr>
            <p:spPr bwMode="ltGray">
              <a:xfrm rot="16200000" flipH="1">
                <a:off x="426" y="860"/>
                <a:ext cx="156" cy="157"/>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7" name="Group 63"/>
            <p:cNvGrpSpPr>
              <a:grpSpLocks/>
            </p:cNvGrpSpPr>
            <p:nvPr userDrawn="1"/>
          </p:nvGrpSpPr>
          <p:grpSpPr bwMode="auto">
            <a:xfrm>
              <a:off x="1480" y="1952"/>
              <a:ext cx="3808" cy="1812"/>
              <a:chOff x="1480" y="1952"/>
              <a:chExt cx="3808" cy="1812"/>
            </a:xfrm>
          </p:grpSpPr>
          <p:sp>
            <p:nvSpPr>
              <p:cNvPr id="8" name="Line 64"/>
              <p:cNvSpPr>
                <a:spLocks noChangeShapeType="1"/>
              </p:cNvSpPr>
              <p:nvPr/>
            </p:nvSpPr>
            <p:spPr bwMode="ltGray">
              <a:xfrm flipV="1">
                <a:off x="1480" y="3442"/>
                <a:ext cx="38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9" name="Line 65"/>
              <p:cNvSpPr>
                <a:spLocks noChangeShapeType="1"/>
              </p:cNvSpPr>
              <p:nvPr/>
            </p:nvSpPr>
            <p:spPr bwMode="ltGray">
              <a:xfrm flipH="1">
                <a:off x="5172" y="1952"/>
                <a:ext cx="0" cy="181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0" name="Arc 66"/>
              <p:cNvSpPr>
                <a:spLocks/>
              </p:cNvSpPr>
              <p:nvPr/>
            </p:nvSpPr>
            <p:spPr bwMode="ltGray">
              <a:xfrm rot="5400000">
                <a:off x="5097" y="3346"/>
                <a:ext cx="156" cy="157"/>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9283" name="Rectangle 67"/>
          <p:cNvSpPr>
            <a:spLocks noGrp="1" noChangeArrowheads="1"/>
          </p:cNvSpPr>
          <p:nvPr>
            <p:ph type="ctrTitle"/>
          </p:nvPr>
        </p:nvSpPr>
        <p:spPr>
          <a:xfrm>
            <a:off x="990600" y="1752600"/>
            <a:ext cx="7772400" cy="1143000"/>
          </a:xfrm>
        </p:spPr>
        <p:txBody>
          <a:bodyPr/>
          <a:lstStyle>
            <a:lvl1pPr>
              <a:defRPr/>
            </a:lvl1pPr>
          </a:lstStyle>
          <a:p>
            <a:pPr lvl="0"/>
            <a:r>
              <a:rPr lang="en-US" noProof="0"/>
              <a:t>Click to edit Master title style</a:t>
            </a:r>
          </a:p>
        </p:txBody>
      </p:sp>
      <p:sp>
        <p:nvSpPr>
          <p:cNvPr id="9284" name="Rectangle 68" descr="Rectangle: Click to edit Master text styles&#10;Second level&#10;Third level&#10;Fourth level&#10;Fifth level"/>
          <p:cNvSpPr>
            <a:spLocks noGrp="1" noChangeArrowheads="1"/>
          </p:cNvSpPr>
          <p:nvPr>
            <p:ph type="subTitle" idx="1"/>
          </p:nvPr>
        </p:nvSpPr>
        <p:spPr>
          <a:xfrm>
            <a:off x="990600" y="3309938"/>
            <a:ext cx="6400800" cy="1752600"/>
          </a:xfrm>
        </p:spPr>
        <p:txBody>
          <a:bodyPr/>
          <a:lstStyle>
            <a:lvl1pPr marL="0" indent="0">
              <a:buFont typeface="Wingdings" pitchFamily="2" charset="2"/>
              <a:buNone/>
              <a:defRPr/>
            </a:lvl1pPr>
          </a:lstStyle>
          <a:p>
            <a:pPr lvl="0"/>
            <a:r>
              <a:rPr lang="en-US" noProof="0"/>
              <a:t>Click to edit Master subtitle style</a:t>
            </a:r>
          </a:p>
        </p:txBody>
      </p:sp>
      <p:sp>
        <p:nvSpPr>
          <p:cNvPr id="69" name="Rectangle 69"/>
          <p:cNvSpPr>
            <a:spLocks noGrp="1" noChangeArrowheads="1"/>
          </p:cNvSpPr>
          <p:nvPr>
            <p:ph type="dt" sz="quarter" idx="10"/>
          </p:nvPr>
        </p:nvSpPr>
        <p:spPr/>
        <p:txBody>
          <a:bodyPr/>
          <a:lstStyle>
            <a:lvl1pPr>
              <a:defRPr>
                <a:cs typeface="Arial" charset="0"/>
              </a:defRPr>
            </a:lvl1pPr>
          </a:lstStyle>
          <a:p>
            <a:pPr>
              <a:defRPr/>
            </a:pPr>
            <a:endParaRPr lang="en-US"/>
          </a:p>
        </p:txBody>
      </p:sp>
      <p:sp>
        <p:nvSpPr>
          <p:cNvPr id="70" name="Rectangle 70"/>
          <p:cNvSpPr>
            <a:spLocks noGrp="1" noChangeArrowheads="1"/>
          </p:cNvSpPr>
          <p:nvPr>
            <p:ph type="ftr" sz="quarter" idx="11"/>
          </p:nvPr>
        </p:nvSpPr>
        <p:spPr/>
        <p:txBody>
          <a:bodyPr/>
          <a:lstStyle>
            <a:lvl1pPr algn="l">
              <a:defRPr>
                <a:cs typeface="Arial" charset="0"/>
              </a:defRPr>
            </a:lvl1pPr>
          </a:lstStyle>
          <a:p>
            <a:pPr>
              <a:defRPr/>
            </a:pPr>
            <a:r>
              <a:rPr lang="en-US" dirty="0"/>
              <a:t>Jawdat Abu Taha</a:t>
            </a:r>
          </a:p>
        </p:txBody>
      </p:sp>
      <p:sp>
        <p:nvSpPr>
          <p:cNvPr id="71" name="Rectangle 71"/>
          <p:cNvSpPr>
            <a:spLocks noGrp="1" noChangeArrowheads="1"/>
          </p:cNvSpPr>
          <p:nvPr>
            <p:ph type="sldNum" sz="quarter" idx="12"/>
          </p:nvPr>
        </p:nvSpPr>
        <p:spPr/>
        <p:txBody>
          <a:bodyPr/>
          <a:lstStyle>
            <a:lvl1pPr>
              <a:defRPr smtClean="0">
                <a:cs typeface="Arial" pitchFamily="34" charset="0"/>
              </a:defRPr>
            </a:lvl1pPr>
          </a:lstStyle>
          <a:p>
            <a:pPr>
              <a:defRPr/>
            </a:pPr>
            <a:fld id="{C18F4CE5-0DBD-4367-B2C1-69EFBB8AFFD5}" type="slidenum">
              <a:rPr lang="en-US" altLang="en-US"/>
              <a:pPr>
                <a:defRPr/>
              </a:pPr>
              <a:t>‹#›</a:t>
            </a:fld>
            <a:endParaRPr lang="en-US" altLang="en-US"/>
          </a:p>
        </p:txBody>
      </p:sp>
    </p:spTree>
    <p:extLst>
      <p:ext uri="{BB962C8B-B14F-4D97-AF65-F5344CB8AC3E}">
        <p14:creationId xmlns:p14="http://schemas.microsoft.com/office/powerpoint/2010/main" val="19740211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0BBBC493-A687-4A5F-A4C1-EE0C90DBCDBA}" type="slidenum">
              <a:rPr lang="en-US" altLang="en-US"/>
              <a:pPr>
                <a:defRPr/>
              </a:pPr>
              <a:t>‹#›</a:t>
            </a:fld>
            <a:endParaRPr lang="en-US" altLang="en-US"/>
          </a:p>
        </p:txBody>
      </p:sp>
    </p:spTree>
    <p:extLst>
      <p:ext uri="{BB962C8B-B14F-4D97-AF65-F5344CB8AC3E}">
        <p14:creationId xmlns:p14="http://schemas.microsoft.com/office/powerpoint/2010/main" val="237108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2E6CA782-BD64-4BFE-8880-A99664F18C2A}" type="slidenum">
              <a:rPr lang="en-US" altLang="en-US"/>
              <a:pPr>
                <a:defRPr/>
              </a:pPr>
              <a:t>‹#›</a:t>
            </a:fld>
            <a:endParaRPr lang="en-US" altLang="en-US"/>
          </a:p>
        </p:txBody>
      </p:sp>
    </p:spTree>
    <p:extLst>
      <p:ext uri="{BB962C8B-B14F-4D97-AF65-F5344CB8AC3E}">
        <p14:creationId xmlns:p14="http://schemas.microsoft.com/office/powerpoint/2010/main" val="14038924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006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91F2F53D-F049-45E3-BD0E-06708B0BEC10}" type="slidenum">
              <a:rPr lang="en-US" altLang="en-US"/>
              <a:pPr>
                <a:defRPr/>
              </a:pPr>
              <a:t>‹#›</a:t>
            </a:fld>
            <a:endParaRPr lang="en-US" altLang="en-US"/>
          </a:p>
        </p:txBody>
      </p:sp>
    </p:spTree>
    <p:extLst>
      <p:ext uri="{BB962C8B-B14F-4D97-AF65-F5344CB8AC3E}">
        <p14:creationId xmlns:p14="http://schemas.microsoft.com/office/powerpoint/2010/main" val="842190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cs typeface="Arial" charset="0"/>
              </a:defRPr>
            </a:lvl1pPr>
          </a:lstStyle>
          <a:p>
            <a:pPr>
              <a:defRPr/>
            </a:pPr>
            <a:endParaRPr lang="en-US"/>
          </a:p>
        </p:txBody>
      </p:sp>
      <p:sp>
        <p:nvSpPr>
          <p:cNvPr id="8" name="Footer Placeholder 7"/>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9" name="Slide Number Placeholder 8"/>
          <p:cNvSpPr>
            <a:spLocks noGrp="1"/>
          </p:cNvSpPr>
          <p:nvPr>
            <p:ph type="sldNum" sz="quarter" idx="12"/>
          </p:nvPr>
        </p:nvSpPr>
        <p:spPr/>
        <p:txBody>
          <a:bodyPr/>
          <a:lstStyle>
            <a:lvl1pPr>
              <a:defRPr smtClean="0">
                <a:cs typeface="Arial" pitchFamily="34" charset="0"/>
              </a:defRPr>
            </a:lvl1pPr>
          </a:lstStyle>
          <a:p>
            <a:pPr>
              <a:defRPr/>
            </a:pPr>
            <a:fld id="{29487761-10E1-4C88-A13C-9B9C2CE3D7FB}" type="slidenum">
              <a:rPr lang="en-US" altLang="en-US"/>
              <a:pPr>
                <a:defRPr/>
              </a:pPr>
              <a:t>‹#›</a:t>
            </a:fld>
            <a:endParaRPr lang="en-US" altLang="en-US"/>
          </a:p>
        </p:txBody>
      </p:sp>
    </p:spTree>
    <p:extLst>
      <p:ext uri="{BB962C8B-B14F-4D97-AF65-F5344CB8AC3E}">
        <p14:creationId xmlns:p14="http://schemas.microsoft.com/office/powerpoint/2010/main" val="3319653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cs typeface="Arial" charset="0"/>
              </a:defRPr>
            </a:lvl1pPr>
          </a:lstStyle>
          <a:p>
            <a:pPr>
              <a:defRPr/>
            </a:pPr>
            <a:endParaRPr lang="en-US"/>
          </a:p>
        </p:txBody>
      </p:sp>
      <p:sp>
        <p:nvSpPr>
          <p:cNvPr id="4" name="Footer Placeholder 3"/>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5" name="Slide Number Placeholder 4"/>
          <p:cNvSpPr>
            <a:spLocks noGrp="1"/>
          </p:cNvSpPr>
          <p:nvPr>
            <p:ph type="sldNum" sz="quarter" idx="12"/>
          </p:nvPr>
        </p:nvSpPr>
        <p:spPr/>
        <p:txBody>
          <a:bodyPr/>
          <a:lstStyle>
            <a:lvl1pPr>
              <a:defRPr smtClean="0">
                <a:cs typeface="Arial" pitchFamily="34" charset="0"/>
              </a:defRPr>
            </a:lvl1pPr>
          </a:lstStyle>
          <a:p>
            <a:pPr>
              <a:defRPr/>
            </a:pPr>
            <a:fld id="{DD0A2118-7CDA-40E8-BC58-03F40DA3CB6F}" type="slidenum">
              <a:rPr lang="en-US" altLang="en-US"/>
              <a:pPr>
                <a:defRPr/>
              </a:pPr>
              <a:t>‹#›</a:t>
            </a:fld>
            <a:endParaRPr lang="en-US" altLang="en-US"/>
          </a:p>
        </p:txBody>
      </p:sp>
    </p:spTree>
    <p:extLst>
      <p:ext uri="{BB962C8B-B14F-4D97-AF65-F5344CB8AC3E}">
        <p14:creationId xmlns:p14="http://schemas.microsoft.com/office/powerpoint/2010/main" val="39919482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cs typeface="Arial" charset="0"/>
              </a:defRPr>
            </a:lvl1pPr>
          </a:lstStyle>
          <a:p>
            <a:pPr>
              <a:defRPr/>
            </a:pPr>
            <a:endParaRPr lang="en-US"/>
          </a:p>
        </p:txBody>
      </p:sp>
      <p:sp>
        <p:nvSpPr>
          <p:cNvPr id="3" name="Footer Placeholder 2"/>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4" name="Slide Number Placeholder 3"/>
          <p:cNvSpPr>
            <a:spLocks noGrp="1"/>
          </p:cNvSpPr>
          <p:nvPr>
            <p:ph type="sldNum" sz="quarter" idx="12"/>
          </p:nvPr>
        </p:nvSpPr>
        <p:spPr/>
        <p:txBody>
          <a:bodyPr/>
          <a:lstStyle>
            <a:lvl1pPr>
              <a:defRPr smtClean="0">
                <a:cs typeface="Arial" pitchFamily="34" charset="0"/>
              </a:defRPr>
            </a:lvl1pPr>
          </a:lstStyle>
          <a:p>
            <a:pPr>
              <a:defRPr/>
            </a:pPr>
            <a:fld id="{78A8A7AF-715C-4594-BE7C-A261216F47C9}" type="slidenum">
              <a:rPr lang="en-US" altLang="en-US"/>
              <a:pPr>
                <a:defRPr/>
              </a:pPr>
              <a:t>‹#›</a:t>
            </a:fld>
            <a:endParaRPr lang="en-US" altLang="en-US"/>
          </a:p>
        </p:txBody>
      </p:sp>
    </p:spTree>
    <p:extLst>
      <p:ext uri="{BB962C8B-B14F-4D97-AF65-F5344CB8AC3E}">
        <p14:creationId xmlns:p14="http://schemas.microsoft.com/office/powerpoint/2010/main" val="7621178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52333CB3-D6C0-412F-A8EB-D83C4A381AEB}" type="slidenum">
              <a:rPr lang="en-US" altLang="en-US"/>
              <a:pPr>
                <a:defRPr/>
              </a:pPr>
              <a:t>‹#›</a:t>
            </a:fld>
            <a:endParaRPr lang="en-US" altLang="en-US"/>
          </a:p>
        </p:txBody>
      </p:sp>
    </p:spTree>
    <p:extLst>
      <p:ext uri="{BB962C8B-B14F-4D97-AF65-F5344CB8AC3E}">
        <p14:creationId xmlns:p14="http://schemas.microsoft.com/office/powerpoint/2010/main" val="40143129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A05D3C18-0F29-42E7-9FEF-573114B96DDB}" type="slidenum">
              <a:rPr lang="en-US" altLang="en-US"/>
              <a:pPr>
                <a:defRPr/>
              </a:pPr>
              <a:t>‹#›</a:t>
            </a:fld>
            <a:endParaRPr lang="en-US" altLang="en-US"/>
          </a:p>
        </p:txBody>
      </p:sp>
    </p:spTree>
    <p:extLst>
      <p:ext uri="{BB962C8B-B14F-4D97-AF65-F5344CB8AC3E}">
        <p14:creationId xmlns:p14="http://schemas.microsoft.com/office/powerpoint/2010/main" val="18669789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4697B27E-A8D2-49D4-9E93-27AEF530E8EF}" type="slidenum">
              <a:rPr lang="en-US" altLang="en-US"/>
              <a:pPr>
                <a:defRPr/>
              </a:pPr>
              <a:t>‹#›</a:t>
            </a:fld>
            <a:endParaRPr lang="en-US" altLang="en-US"/>
          </a:p>
        </p:txBody>
      </p:sp>
    </p:spTree>
    <p:extLst>
      <p:ext uri="{BB962C8B-B14F-4D97-AF65-F5344CB8AC3E}">
        <p14:creationId xmlns:p14="http://schemas.microsoft.com/office/powerpoint/2010/main" val="548541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04800"/>
            <a:ext cx="200025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04800"/>
            <a:ext cx="584835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A372E8AA-46D1-4942-9549-76E8E9BACA76}" type="slidenum">
              <a:rPr lang="en-US" altLang="en-US"/>
              <a:pPr>
                <a:defRPr/>
              </a:pPr>
              <a:t>‹#›</a:t>
            </a:fld>
            <a:endParaRPr lang="en-US" altLang="en-US"/>
          </a:p>
        </p:txBody>
      </p:sp>
    </p:spTree>
    <p:extLst>
      <p:ext uri="{BB962C8B-B14F-4D97-AF65-F5344CB8AC3E}">
        <p14:creationId xmlns:p14="http://schemas.microsoft.com/office/powerpoint/2010/main" val="1898867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lipArt Placeholder 2"/>
          <p:cNvSpPr>
            <a:spLocks noGrp="1"/>
          </p:cNvSpPr>
          <p:nvPr>
            <p:ph type="clipArt" sz="half" idx="1"/>
          </p:nvPr>
        </p:nvSpPr>
        <p:spPr>
          <a:xfrm>
            <a:off x="457200" y="1600204"/>
            <a:ext cx="4038600" cy="4525963"/>
          </a:xfrm>
        </p:spPr>
        <p:txBody>
          <a:bodyPr/>
          <a:lstStyle/>
          <a:p>
            <a:pPr lvl="0"/>
            <a:endParaRPr lang="en-US" noProof="0"/>
          </a:p>
        </p:txBody>
      </p:sp>
      <p:sp>
        <p:nvSpPr>
          <p:cNvPr id="4" name="Text Placeholder 3"/>
          <p:cNvSpPr>
            <a:spLocks noGrp="1"/>
          </p:cNvSpPr>
          <p:nvPr>
            <p:ph type="body" sz="half" idx="2"/>
          </p:nvPr>
        </p:nvSpPr>
        <p:spPr>
          <a:xfrm>
            <a:off x="4648200" y="1600204"/>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solidFill>
                  <a:srgbClr val="000000"/>
                </a:solidFill>
                <a:cs typeface="Arial" charset="0"/>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algn="l">
              <a:defRPr>
                <a:solidFill>
                  <a:srgbClr val="000000"/>
                </a:solidFill>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a:xfrm>
            <a:off x="6553200" y="6245225"/>
            <a:ext cx="2133600" cy="476250"/>
          </a:xfrm>
        </p:spPr>
        <p:txBody>
          <a:bodyPr/>
          <a:lstStyle>
            <a:lvl1pPr>
              <a:defRPr smtClean="0">
                <a:solidFill>
                  <a:srgbClr val="000000"/>
                </a:solidFill>
                <a:cs typeface="Arial" pitchFamily="34" charset="0"/>
              </a:defRPr>
            </a:lvl1pPr>
          </a:lstStyle>
          <a:p>
            <a:pPr>
              <a:defRPr/>
            </a:pPr>
            <a:fld id="{1FEF4E36-B70C-4541-92CE-6FB7A8329270}" type="slidenum">
              <a:rPr lang="en-US" altLang="en-US"/>
              <a:pPr>
                <a:defRPr/>
              </a:pPr>
              <a:t>‹#›</a:t>
            </a:fld>
            <a:endParaRPr lang="en-US" altLang="en-US"/>
          </a:p>
        </p:txBody>
      </p:sp>
    </p:spTree>
    <p:extLst>
      <p:ext uri="{BB962C8B-B14F-4D97-AF65-F5344CB8AC3E}">
        <p14:creationId xmlns:p14="http://schemas.microsoft.com/office/powerpoint/2010/main" val="25987797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hart Placeholder 2"/>
          <p:cNvSpPr>
            <a:spLocks noGrp="1"/>
          </p:cNvSpPr>
          <p:nvPr>
            <p:ph type="chart" idx="1"/>
          </p:nvPr>
        </p:nvSpPr>
        <p:spPr>
          <a:xfrm>
            <a:off x="457200" y="1600204"/>
            <a:ext cx="8229600" cy="4525963"/>
          </a:xfrm>
        </p:spPr>
        <p:txBody>
          <a:bodyPr/>
          <a:lstStyle/>
          <a:p>
            <a:pPr lvl="0"/>
            <a:endParaRPr lang="en-US" noProof="0"/>
          </a:p>
        </p:txBody>
      </p:sp>
      <p:sp>
        <p:nvSpPr>
          <p:cNvPr id="4" name="Date Placeholder 3"/>
          <p:cNvSpPr>
            <a:spLocks noGrp="1"/>
          </p:cNvSpPr>
          <p:nvPr>
            <p:ph type="dt" sz="half" idx="10"/>
          </p:nvPr>
        </p:nvSpPr>
        <p:spPr>
          <a:xfrm>
            <a:off x="457200" y="6245225"/>
            <a:ext cx="2133600" cy="476250"/>
          </a:xfrm>
        </p:spPr>
        <p:txBody>
          <a:bodyPr/>
          <a:lstStyle>
            <a:lvl1pPr>
              <a:defRPr>
                <a:solidFill>
                  <a:srgbClr val="000000"/>
                </a:solidFill>
                <a:cs typeface="Arial" charset="0"/>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p:spPr>
        <p:txBody>
          <a:bodyPr/>
          <a:lstStyle>
            <a:lvl1pPr algn="l">
              <a:defRPr>
                <a:solidFill>
                  <a:srgbClr val="000000"/>
                </a:solidFill>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a:xfrm>
            <a:off x="6553200" y="6245225"/>
            <a:ext cx="2133600" cy="476250"/>
          </a:xfrm>
        </p:spPr>
        <p:txBody>
          <a:bodyPr/>
          <a:lstStyle>
            <a:lvl1pPr>
              <a:defRPr smtClean="0">
                <a:solidFill>
                  <a:srgbClr val="000000"/>
                </a:solidFill>
                <a:cs typeface="Arial" pitchFamily="34" charset="0"/>
              </a:defRPr>
            </a:lvl1pPr>
          </a:lstStyle>
          <a:p>
            <a:pPr>
              <a:defRPr/>
            </a:pPr>
            <a:fld id="{176E5F8A-79F0-4F4F-A6DB-48AE607CA2F2}" type="slidenum">
              <a:rPr lang="en-US" altLang="en-US"/>
              <a:pPr>
                <a:defRPr/>
              </a:pPr>
              <a:t>‹#›</a:t>
            </a:fld>
            <a:endParaRPr lang="en-US" altLang="en-US"/>
          </a:p>
        </p:txBody>
      </p:sp>
    </p:spTree>
    <p:extLst>
      <p:ext uri="{BB962C8B-B14F-4D97-AF65-F5344CB8AC3E}">
        <p14:creationId xmlns:p14="http://schemas.microsoft.com/office/powerpoint/2010/main" val="28369393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63700" y="354016"/>
            <a:ext cx="5791200" cy="1057275"/>
          </a:xfrm>
        </p:spPr>
        <p:txBody>
          <a:bodyPr/>
          <a:lstStyle/>
          <a:p>
            <a:r>
              <a:rPr lang="en-US"/>
              <a:t>Click to edit Master title style</a:t>
            </a:r>
          </a:p>
        </p:txBody>
      </p:sp>
      <p:sp>
        <p:nvSpPr>
          <p:cNvPr id="3" name="Text Placeholder 2"/>
          <p:cNvSpPr>
            <a:spLocks noGrp="1"/>
          </p:cNvSpPr>
          <p:nvPr>
            <p:ph type="body" sz="half" idx="1"/>
          </p:nvPr>
        </p:nvSpPr>
        <p:spPr>
          <a:xfrm>
            <a:off x="381000" y="1524000"/>
            <a:ext cx="4070350"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03752" y="1524000"/>
            <a:ext cx="4070350"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86689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663700" y="354016"/>
            <a:ext cx="5791200" cy="1057275"/>
          </a:xfrm>
        </p:spPr>
        <p:txBody>
          <a:bodyPr/>
          <a:lstStyle/>
          <a:p>
            <a:r>
              <a:rPr lang="en-US"/>
              <a:t>Click to edit Master title style</a:t>
            </a:r>
          </a:p>
        </p:txBody>
      </p:sp>
      <p:sp>
        <p:nvSpPr>
          <p:cNvPr id="3" name="Content Placeholder 2"/>
          <p:cNvSpPr>
            <a:spLocks noGrp="1"/>
          </p:cNvSpPr>
          <p:nvPr>
            <p:ph sz="half" idx="1"/>
          </p:nvPr>
        </p:nvSpPr>
        <p:spPr>
          <a:xfrm>
            <a:off x="381000" y="1524000"/>
            <a:ext cx="4070350"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03752" y="1524000"/>
            <a:ext cx="4070350"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5859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2.png"/><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a:t>Haga clic para cambiar el estilo de título	</a:t>
            </a:r>
          </a:p>
        </p:txBody>
      </p:sp>
      <p:sp>
        <p:nvSpPr>
          <p:cNvPr id="1027" name="Rectangle 3"/>
          <p:cNvSpPr>
            <a:spLocks noGrp="1" noChangeArrowheads="1"/>
          </p:cNvSpPr>
          <p:nvPr>
            <p:ph type="body" idx="1"/>
          </p:nvPr>
        </p:nvSpPr>
        <p:spPr bwMode="auto">
          <a:xfrm>
            <a:off x="457200" y="1600204"/>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a:t>Haga clic para modificar el estilo de texto del patrón</a:t>
            </a:r>
          </a:p>
          <a:p>
            <a:pPr lvl="1"/>
            <a:r>
              <a:rPr lang="es-ES" altLang="en-US"/>
              <a:t>Segundo nivel</a:t>
            </a:r>
          </a:p>
          <a:p>
            <a:pPr lvl="2"/>
            <a:r>
              <a:rPr lang="es-ES" altLang="en-US"/>
              <a:t>Tercer nivel</a:t>
            </a:r>
          </a:p>
          <a:p>
            <a:pPr lvl="3"/>
            <a:r>
              <a:rPr lang="es-ES" altLang="en-US"/>
              <a:t>Cuarto nivel</a:t>
            </a:r>
          </a:p>
          <a:p>
            <a:pPr lvl="4"/>
            <a:r>
              <a:rPr lang="es-ES" altLang="en-US"/>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lgn="l" rtl="0"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rtl="0" fontAlgn="base">
              <a:spcBef>
                <a:spcPct val="0"/>
              </a:spcBef>
              <a:spcAft>
                <a:spcPct val="0"/>
              </a:spcAft>
              <a:defRPr/>
            </a:pPr>
            <a:r>
              <a:rPr lang="es-ES" dirty="0">
                <a:solidFill>
                  <a:srgbClr val="000000"/>
                </a:solidFill>
              </a:rPr>
              <a:t>Jawdat Abu Taha</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rtl="0" fontAlgn="base">
              <a:spcBef>
                <a:spcPct val="0"/>
              </a:spcBef>
              <a:spcAft>
                <a:spcPct val="0"/>
              </a:spcAft>
              <a:defRPr/>
            </a:pPr>
            <a:fld id="{D50EB5A0-4CF3-47D0-8DA3-6CCF688E3377}" type="slidenum">
              <a:rPr lang="es-ES" altLang="en-US">
                <a:solidFill>
                  <a:srgbClr val="000000"/>
                </a:solidFill>
              </a:rPr>
              <a:pPr rtl="0" fontAlgn="base">
                <a:spcBef>
                  <a:spcPct val="0"/>
                </a:spcBef>
                <a:spcAft>
                  <a:spcPct val="0"/>
                </a:spcAft>
                <a:defRPr/>
              </a:pPr>
              <a:t>‹#›</a:t>
            </a:fld>
            <a:endParaRPr lang="es-ES" altLang="en-US">
              <a:solidFill>
                <a:srgbClr val="000000"/>
              </a:solidFill>
            </a:endParaRPr>
          </a:p>
        </p:txBody>
      </p:sp>
    </p:spTree>
    <p:extLst>
      <p:ext uri="{BB962C8B-B14F-4D97-AF65-F5344CB8AC3E}">
        <p14:creationId xmlns:p14="http://schemas.microsoft.com/office/powerpoint/2010/main" val="17937986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9144000" cy="6858000"/>
            <a:chOff x="0" y="0"/>
            <a:chExt cx="5760" cy="4320"/>
          </a:xfrm>
        </p:grpSpPr>
        <p:grpSp>
          <p:nvGrpSpPr>
            <p:cNvPr id="2056" name="Group 3"/>
            <p:cNvGrpSpPr>
              <a:grpSpLocks/>
            </p:cNvGrpSpPr>
            <p:nvPr/>
          </p:nvGrpSpPr>
          <p:grpSpPr bwMode="auto">
            <a:xfrm>
              <a:off x="0" y="0"/>
              <a:ext cx="5760" cy="4320"/>
              <a:chOff x="0" y="0"/>
              <a:chExt cx="5760" cy="4320"/>
            </a:xfrm>
          </p:grpSpPr>
          <p:grpSp>
            <p:nvGrpSpPr>
              <p:cNvPr id="2063" name="Group 4"/>
              <p:cNvGrpSpPr>
                <a:grpSpLocks/>
              </p:cNvGrpSpPr>
              <p:nvPr/>
            </p:nvGrpSpPr>
            <p:grpSpPr bwMode="auto">
              <a:xfrm>
                <a:off x="0" y="192"/>
                <a:ext cx="5760" cy="4032"/>
                <a:chOff x="0" y="192"/>
                <a:chExt cx="5760" cy="4032"/>
              </a:xfrm>
            </p:grpSpPr>
            <p:sp>
              <p:nvSpPr>
                <p:cNvPr id="2094" name="Line 5"/>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5" name="Line 6"/>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6" name="Line 7"/>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7" name="Line 8"/>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8" name="Line 9"/>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9" name="Line 10"/>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0" name="Line 11"/>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1" name="Line 12"/>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2" name="Line 13"/>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3" name="Line 14"/>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4" name="Line 15"/>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5" name="Line 16"/>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6" name="Line 17"/>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7" name="Line 18"/>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8" name="Line 19"/>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9" name="Line 20"/>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0" name="Line 21"/>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1" name="Line 22"/>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2" name="Line 23"/>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3" name="Line 24"/>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4" name="Line 25"/>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5" name="Line 26"/>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2064" name="Group 27"/>
              <p:cNvGrpSpPr>
                <a:grpSpLocks/>
              </p:cNvGrpSpPr>
              <p:nvPr/>
            </p:nvGrpSpPr>
            <p:grpSpPr bwMode="auto">
              <a:xfrm>
                <a:off x="192" y="0"/>
                <a:ext cx="5376" cy="4320"/>
                <a:chOff x="192" y="0"/>
                <a:chExt cx="5376" cy="4320"/>
              </a:xfrm>
            </p:grpSpPr>
            <p:sp>
              <p:nvSpPr>
                <p:cNvPr id="2065"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6"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7"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8"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9"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0"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1"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2"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3"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4"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5"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6"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7"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8"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9"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0"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1"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2"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3"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4"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5"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6"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7"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8"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9"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0"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1"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2"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3"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2057" name="Rectangle 57" descr="60%"/>
            <p:cNvSpPr>
              <a:spLocks noChangeArrowheads="1"/>
            </p:cNvSpPr>
            <p:nvPr/>
          </p:nvSpPr>
          <p:spPr bwMode="ltGray">
            <a:xfrm>
              <a:off x="2112" y="0"/>
              <a:ext cx="3648" cy="96"/>
            </a:xfrm>
            <a:prstGeom prst="rect">
              <a:avLst/>
            </a:prstGeom>
            <a:pattFill prst="pct60">
              <a:fgClr>
                <a:schemeClr val="folHlink"/>
              </a:fgClr>
              <a:bgClr>
                <a:schemeClr val="bg1"/>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0" eaLnBrk="1" fontAlgn="base" hangingPunct="1">
                <a:spcBef>
                  <a:spcPct val="0"/>
                </a:spcBef>
                <a:spcAft>
                  <a:spcPct val="0"/>
                </a:spcAft>
                <a:defRPr/>
              </a:pPr>
              <a:endParaRPr lang="en-US" altLang="en-US" sz="2800" b="1" u="sng">
                <a:solidFill>
                  <a:srgbClr val="40458C"/>
                </a:solidFill>
                <a:cs typeface="Times New Roman" panose="02020603050405020304" pitchFamily="18" charset="0"/>
              </a:endParaRPr>
            </a:p>
          </p:txBody>
        </p:sp>
        <p:sp>
          <p:nvSpPr>
            <p:cNvPr id="2058" name="Line 58"/>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nvGrpSpPr>
            <p:cNvPr id="2059" name="Group 59"/>
            <p:cNvGrpSpPr>
              <a:grpSpLocks/>
            </p:cNvGrpSpPr>
            <p:nvPr/>
          </p:nvGrpSpPr>
          <p:grpSpPr bwMode="auto">
            <a:xfrm>
              <a:off x="261" y="892"/>
              <a:ext cx="1124" cy="1464"/>
              <a:chOff x="96" y="916"/>
              <a:chExt cx="2208" cy="2876"/>
            </a:xfrm>
          </p:grpSpPr>
          <p:sp>
            <p:nvSpPr>
              <p:cNvPr id="2060" name="Line 60"/>
              <p:cNvSpPr>
                <a:spLocks noChangeShapeType="1"/>
              </p:cNvSpPr>
              <p:nvPr/>
            </p:nvSpPr>
            <p:spPr bwMode="ltGray">
              <a:xfrm flipH="1">
                <a:off x="96" y="1037"/>
                <a:ext cx="22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1" name="Line 61"/>
              <p:cNvSpPr>
                <a:spLocks noChangeShapeType="1"/>
              </p:cNvSpPr>
              <p:nvPr/>
            </p:nvSpPr>
            <p:spPr bwMode="ltGray">
              <a:xfrm>
                <a:off x="336" y="920"/>
                <a:ext cx="0" cy="287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2" name="Arc 62"/>
              <p:cNvSpPr>
                <a:spLocks/>
              </p:cNvSpPr>
              <p:nvPr/>
            </p:nvSpPr>
            <p:spPr bwMode="ltGray">
              <a:xfrm flipH="1">
                <a:off x="217" y="916"/>
                <a:ext cx="239" cy="239"/>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2051" name="Rectangle 63"/>
          <p:cNvSpPr>
            <a:spLocks noGrp="1" noChangeArrowheads="1"/>
          </p:cNvSpPr>
          <p:nvPr>
            <p:ph type="title"/>
          </p:nvPr>
        </p:nvSpPr>
        <p:spPr bwMode="auto">
          <a:xfrm>
            <a:off x="609600" y="3048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2" name="Rectangle 64" descr="Rectangle: Click to edit Master text styles&#10;Second level&#10;Third level&#10;Fourth level&#10;Fifth level"/>
          <p:cNvSpPr>
            <a:spLocks noGrp="1" noChangeArrowheads="1"/>
          </p:cNvSpPr>
          <p:nvPr>
            <p:ph type="body" idx="1"/>
          </p:nvPr>
        </p:nvSpPr>
        <p:spPr bwMode="auto">
          <a:xfrm>
            <a:off x="838200" y="19050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257" name="Rectangle 65"/>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400" b="0" u="none">
                <a:solidFill>
                  <a:srgbClr val="40458C"/>
                </a:solidFill>
                <a:latin typeface="+mn-lt"/>
                <a:cs typeface="Times New Roman"/>
              </a:defRPr>
            </a:lvl1pPr>
          </a:lstStyle>
          <a:p>
            <a:pPr rtl="0" fontAlgn="base">
              <a:spcBef>
                <a:spcPct val="0"/>
              </a:spcBef>
              <a:spcAft>
                <a:spcPct val="0"/>
              </a:spcAft>
              <a:defRPr/>
            </a:pPr>
            <a:endParaRPr lang="en-US"/>
          </a:p>
        </p:txBody>
      </p:sp>
      <p:sp>
        <p:nvSpPr>
          <p:cNvPr id="8258" name="Rectangle 6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b="0" u="none">
                <a:solidFill>
                  <a:srgbClr val="40458C"/>
                </a:solidFill>
                <a:latin typeface="+mn-lt"/>
                <a:cs typeface="Times New Roman"/>
              </a:defRPr>
            </a:lvl1pPr>
          </a:lstStyle>
          <a:p>
            <a:pPr rtl="0" fontAlgn="base">
              <a:spcBef>
                <a:spcPct val="0"/>
              </a:spcBef>
              <a:spcAft>
                <a:spcPct val="0"/>
              </a:spcAft>
              <a:defRPr/>
            </a:pPr>
            <a:r>
              <a:rPr lang="en-US" dirty="0"/>
              <a:t>Jawdat Abu Taha</a:t>
            </a:r>
          </a:p>
        </p:txBody>
      </p:sp>
      <p:sp>
        <p:nvSpPr>
          <p:cNvPr id="8259" name="Rectangle 67"/>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smtClean="0">
                <a:solidFill>
                  <a:srgbClr val="40458C"/>
                </a:solidFill>
                <a:latin typeface="Tahoma" pitchFamily="34" charset="0"/>
                <a:cs typeface="Times New Roman" pitchFamily="18" charset="0"/>
              </a:defRPr>
            </a:lvl1pPr>
          </a:lstStyle>
          <a:p>
            <a:pPr rtl="0" fontAlgn="base">
              <a:spcBef>
                <a:spcPct val="0"/>
              </a:spcBef>
              <a:spcAft>
                <a:spcPct val="0"/>
              </a:spcAft>
              <a:defRPr/>
            </a:pPr>
            <a:fld id="{EFB9D454-4B25-4F14-A18B-B89370775433}" type="slidenum">
              <a:rPr lang="en-US" altLang="en-US"/>
              <a:pPr rtl="0" fontAlgn="base">
                <a:spcBef>
                  <a:spcPct val="0"/>
                </a:spcBef>
                <a:spcAft>
                  <a:spcPct val="0"/>
                </a:spcAft>
                <a:defRPr/>
              </a:pPr>
              <a:t>‹#›</a:t>
            </a:fld>
            <a:endParaRPr lang="en-US" altLang="en-US"/>
          </a:p>
        </p:txBody>
      </p:sp>
    </p:spTree>
    <p:extLst>
      <p:ext uri="{BB962C8B-B14F-4D97-AF65-F5344CB8AC3E}">
        <p14:creationId xmlns:p14="http://schemas.microsoft.com/office/powerpoint/2010/main" val="11209927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hf hd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cs typeface="Times New Roman" pitchFamily="18" charset="0"/>
        </a:defRPr>
      </a:lvl2pPr>
      <a:lvl3pPr algn="l" rtl="0" eaLnBrk="0" fontAlgn="base" hangingPunct="0">
        <a:spcBef>
          <a:spcPct val="0"/>
        </a:spcBef>
        <a:spcAft>
          <a:spcPct val="0"/>
        </a:spcAft>
        <a:defRPr sz="4400">
          <a:solidFill>
            <a:schemeClr val="tx2"/>
          </a:solidFill>
          <a:latin typeface="Tahoma" pitchFamily="34" charset="0"/>
          <a:cs typeface="Times New Roman" pitchFamily="18" charset="0"/>
        </a:defRPr>
      </a:lvl3pPr>
      <a:lvl4pPr algn="l" rtl="0" eaLnBrk="0" fontAlgn="base" hangingPunct="0">
        <a:spcBef>
          <a:spcPct val="0"/>
        </a:spcBef>
        <a:spcAft>
          <a:spcPct val="0"/>
        </a:spcAft>
        <a:defRPr sz="4400">
          <a:solidFill>
            <a:schemeClr val="tx2"/>
          </a:solidFill>
          <a:latin typeface="Tahoma" pitchFamily="34" charset="0"/>
          <a:cs typeface="Times New Roman" pitchFamily="18" charset="0"/>
        </a:defRPr>
      </a:lvl4pPr>
      <a:lvl5pPr algn="l" rtl="0" eaLnBrk="0" fontAlgn="base" hangingPunct="0">
        <a:spcBef>
          <a:spcPct val="0"/>
        </a:spcBef>
        <a:spcAft>
          <a:spcPct val="0"/>
        </a:spcAft>
        <a:defRPr sz="4400">
          <a:solidFill>
            <a:schemeClr val="tx2"/>
          </a:solidFill>
          <a:latin typeface="Tahoma" pitchFamily="34" charset="0"/>
          <a:cs typeface="Times New Roman" pitchFamily="18" charset="0"/>
        </a:defRPr>
      </a:lvl5pPr>
      <a:lvl6pPr marL="457200" algn="l" rtl="0" fontAlgn="base">
        <a:spcBef>
          <a:spcPct val="0"/>
        </a:spcBef>
        <a:spcAft>
          <a:spcPct val="0"/>
        </a:spcAft>
        <a:defRPr sz="4400">
          <a:solidFill>
            <a:schemeClr val="tx2"/>
          </a:solidFill>
          <a:latin typeface="Tahoma" pitchFamily="34" charset="0"/>
          <a:cs typeface="Times New Roman" pitchFamily="18" charset="0"/>
        </a:defRPr>
      </a:lvl6pPr>
      <a:lvl7pPr marL="914400" algn="l" rtl="0" fontAlgn="base">
        <a:spcBef>
          <a:spcPct val="0"/>
        </a:spcBef>
        <a:spcAft>
          <a:spcPct val="0"/>
        </a:spcAft>
        <a:defRPr sz="4400">
          <a:solidFill>
            <a:schemeClr val="tx2"/>
          </a:solidFill>
          <a:latin typeface="Tahoma" pitchFamily="34" charset="0"/>
          <a:cs typeface="Times New Roman" pitchFamily="18" charset="0"/>
        </a:defRPr>
      </a:lvl7pPr>
      <a:lvl8pPr marL="1371600" algn="l" rtl="0" fontAlgn="base">
        <a:spcBef>
          <a:spcPct val="0"/>
        </a:spcBef>
        <a:spcAft>
          <a:spcPct val="0"/>
        </a:spcAft>
        <a:defRPr sz="4400">
          <a:solidFill>
            <a:schemeClr val="tx2"/>
          </a:solidFill>
          <a:latin typeface="Tahoma" pitchFamily="34" charset="0"/>
          <a:cs typeface="Times New Roman" pitchFamily="18" charset="0"/>
        </a:defRPr>
      </a:lvl8pPr>
      <a:lvl9pPr marL="1828800" algn="l" rtl="0" fontAlgn="base">
        <a:spcBef>
          <a:spcPct val="0"/>
        </a:spcBef>
        <a:spcAft>
          <a:spcPct val="0"/>
        </a:spcAft>
        <a:defRPr sz="4400">
          <a:solidFill>
            <a:schemeClr val="tx2"/>
          </a:solidFill>
          <a:latin typeface="Tahoma" pitchFamily="34"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SzPct val="110000"/>
        <a:buFont typeface="Wingdings" pitchFamily="2" charset="2"/>
        <a:buBlip>
          <a:blip r:embed="rId17"/>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60000"/>
        <a:buFont typeface="Wingding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hlink"/>
        </a:buClr>
        <a:buSzPct val="95000"/>
        <a:buFont typeface="Wingdings" pitchFamily="2" charset="2"/>
        <a:buChar char="w"/>
        <a:defRPr sz="2400">
          <a:solidFill>
            <a:schemeClr val="tx1"/>
          </a:solidFill>
          <a:latin typeface="+mn-lt"/>
          <a:cs typeface="+mn-cs"/>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74" name="Rectangle 26"/>
          <p:cNvSpPr>
            <a:spLocks noGrp="1" noChangeArrowheads="1"/>
          </p:cNvSpPr>
          <p:nvPr>
            <p:ph type="ctrTitle"/>
          </p:nvPr>
        </p:nvSpPr>
        <p:spPr>
          <a:xfrm>
            <a:off x="3668514" y="1834226"/>
            <a:ext cx="4776041" cy="2089150"/>
          </a:xfrm>
        </p:spPr>
        <p:txBody>
          <a:bodyPr/>
          <a:lstStyle/>
          <a:p>
            <a:pPr eaLnBrk="1" fontAlgn="auto" hangingPunct="1">
              <a:spcBef>
                <a:spcPts val="580"/>
              </a:spcBef>
              <a:spcAft>
                <a:spcPts val="0"/>
              </a:spcAft>
              <a:defRPr/>
            </a:pPr>
            <a:r>
              <a:rPr lang="en-US" sz="4000" b="1" kern="1200" dirty="0">
                <a:solidFill>
                  <a:schemeClr val="tx1"/>
                </a:solidFill>
                <a:latin typeface="Franklin Gothic Book"/>
              </a:rPr>
              <a:t>Unit 7: Dimensional accuracy</a:t>
            </a:r>
            <a:br>
              <a:rPr lang="en-US" sz="4000" b="1" kern="1200" dirty="0">
                <a:solidFill>
                  <a:schemeClr val="tx1"/>
                </a:solidFill>
                <a:latin typeface="Franklin Gothic Book"/>
              </a:rPr>
            </a:br>
            <a:r>
              <a:rPr lang="en-US" sz="2400" b="1" kern="1200" dirty="0">
                <a:solidFill>
                  <a:srgbClr val="C00000"/>
                </a:solidFill>
                <a:latin typeface="Perpetua"/>
              </a:rPr>
              <a:t>Prof. </a:t>
            </a:r>
            <a:r>
              <a:rPr lang="en-US" sz="2400" b="1" kern="1200">
                <a:solidFill>
                  <a:srgbClr val="C00000"/>
                </a:solidFill>
                <a:latin typeface="Perpetua"/>
              </a:rPr>
              <a:t>Fady El-Nahal</a:t>
            </a:r>
            <a:r>
              <a:rPr lang="en-US" sz="2400" b="1" kern="1200" dirty="0">
                <a:solidFill>
                  <a:srgbClr val="7030A0"/>
                </a:solidFill>
                <a:latin typeface="Perpetua"/>
                <a:ea typeface="+mn-ea"/>
                <a:cs typeface="+mn-cs"/>
              </a:rPr>
              <a:t/>
            </a:r>
            <a:br>
              <a:rPr lang="en-US" sz="2400" b="1" kern="1200" dirty="0">
                <a:solidFill>
                  <a:srgbClr val="7030A0"/>
                </a:solidFill>
                <a:latin typeface="Perpetua"/>
                <a:ea typeface="+mn-ea"/>
                <a:cs typeface="+mn-cs"/>
              </a:rPr>
            </a:br>
            <a:r>
              <a:rPr lang="en-US" sz="2400" b="1" kern="1200" dirty="0">
                <a:solidFill>
                  <a:srgbClr val="C00000"/>
                </a:solidFill>
                <a:effectLst>
                  <a:outerShdw blurRad="38100" dist="38100" dir="2700000" algn="tl">
                    <a:srgbClr val="000000">
                      <a:alpha val="43137"/>
                    </a:srgbClr>
                  </a:outerShdw>
                </a:effectLst>
                <a:latin typeface="Perpetua"/>
                <a:ea typeface="+mn-ea"/>
                <a:cs typeface="+mn-cs"/>
              </a:rPr>
              <a:t>Technical English</a:t>
            </a:r>
            <a:br>
              <a:rPr lang="en-US" sz="2400" b="1" kern="1200" dirty="0">
                <a:solidFill>
                  <a:srgbClr val="C00000"/>
                </a:solidFill>
                <a:effectLst>
                  <a:outerShdw blurRad="38100" dist="38100" dir="2700000" algn="tl">
                    <a:srgbClr val="000000">
                      <a:alpha val="43137"/>
                    </a:srgbClr>
                  </a:outerShdw>
                </a:effectLst>
                <a:latin typeface="Perpetua"/>
                <a:ea typeface="+mn-ea"/>
                <a:cs typeface="+mn-cs"/>
              </a:rPr>
            </a:br>
            <a:r>
              <a:rPr lang="en-US" sz="2400" b="1" kern="1200" dirty="0">
                <a:solidFill>
                  <a:schemeClr val="tx1"/>
                </a:solidFill>
                <a:latin typeface="Perpetua"/>
                <a:ea typeface="+mn-ea"/>
                <a:cs typeface="+mn-cs"/>
              </a:rPr>
              <a:t>Islamic University of Gaza</a:t>
            </a:r>
            <a:r>
              <a:rPr lang="en-US" sz="2400" b="1" kern="1200" dirty="0">
                <a:solidFill>
                  <a:srgbClr val="00B050"/>
                </a:solidFill>
                <a:latin typeface="Perpetua"/>
                <a:ea typeface="+mn-ea"/>
                <a:cs typeface="+mn-cs"/>
              </a:rPr>
              <a:t/>
            </a:r>
            <a:br>
              <a:rPr lang="en-US" sz="2400" b="1" kern="1200" dirty="0">
                <a:solidFill>
                  <a:srgbClr val="00B050"/>
                </a:solidFill>
                <a:latin typeface="Perpetua"/>
                <a:ea typeface="+mn-ea"/>
                <a:cs typeface="+mn-cs"/>
              </a:rPr>
            </a:br>
            <a:r>
              <a:rPr lang="en-US" sz="2400" b="1" kern="1200" dirty="0">
                <a:solidFill>
                  <a:schemeClr val="tx1"/>
                </a:solidFill>
                <a:latin typeface="Perpetua"/>
                <a:ea typeface="+mn-ea"/>
                <a:cs typeface="+mn-cs"/>
              </a:rPr>
              <a:t>2020-2021</a:t>
            </a:r>
            <a:r>
              <a:rPr lang="en-US" sz="2400" kern="1200" dirty="0">
                <a:solidFill>
                  <a:srgbClr val="855D5D">
                    <a:lumMod val="75000"/>
                  </a:srgbClr>
                </a:solidFill>
                <a:latin typeface="Perpetua"/>
                <a:ea typeface="+mn-ea"/>
                <a:cs typeface="+mn-cs"/>
              </a:rPr>
              <a:t/>
            </a:r>
            <a:br>
              <a:rPr lang="en-US" sz="2400" kern="1200" dirty="0">
                <a:solidFill>
                  <a:srgbClr val="855D5D">
                    <a:lumMod val="75000"/>
                  </a:srgbClr>
                </a:solidFill>
                <a:latin typeface="Perpetua"/>
                <a:ea typeface="+mn-ea"/>
                <a:cs typeface="+mn-cs"/>
              </a:rPr>
            </a:br>
            <a:endParaRPr lang="es-ES" b="1" dirty="0">
              <a:solidFill>
                <a:schemeClr val="tx1"/>
              </a:solidFill>
            </a:endParaRPr>
          </a:p>
        </p:txBody>
      </p:sp>
    </p:spTree>
    <p:extLst>
      <p:ext uri="{BB962C8B-B14F-4D97-AF65-F5344CB8AC3E}">
        <p14:creationId xmlns:p14="http://schemas.microsoft.com/office/powerpoint/2010/main" val="66258474"/>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660066"/>
                </a:solidFill>
              </a:rPr>
              <a:t>Vocabulary</a:t>
            </a:r>
            <a:endParaRPr lang="en-US" dirty="0"/>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a:pPr>
                <a:defRPr/>
              </a:pPr>
              <a:t>2</a:t>
            </a:fld>
            <a:endParaRPr lang="en-US" altLang="en-US"/>
          </a:p>
        </p:txBody>
      </p:sp>
      <p:sp>
        <p:nvSpPr>
          <p:cNvPr id="6" name="Rectangle 5"/>
          <p:cNvSpPr/>
          <p:nvPr/>
        </p:nvSpPr>
        <p:spPr>
          <a:xfrm>
            <a:off x="899777" y="1628800"/>
            <a:ext cx="5832463" cy="483209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l" rtl="0"/>
            <a:r>
              <a:rPr lang="en-US" sz="2800" dirty="0">
                <a:solidFill>
                  <a:srgbClr val="40458C"/>
                </a:solidFill>
              </a:rPr>
              <a:t>Precise  </a:t>
            </a:r>
            <a:r>
              <a:rPr lang="ar-SA" sz="2800" dirty="0">
                <a:solidFill>
                  <a:srgbClr val="40458C"/>
                </a:solidFill>
              </a:rPr>
              <a:t>شديد العناية بالتفاصيل</a:t>
            </a:r>
            <a:r>
              <a:rPr lang="en-US" sz="2800" dirty="0">
                <a:solidFill>
                  <a:srgbClr val="40458C"/>
                </a:solidFill>
              </a:rPr>
              <a:t>, </a:t>
            </a:r>
            <a:r>
              <a:rPr lang="ar-SA" sz="2800" dirty="0">
                <a:solidFill>
                  <a:srgbClr val="40458C"/>
                </a:solidFill>
              </a:rPr>
              <a:t>دقيق</a:t>
            </a:r>
            <a:endParaRPr lang="en-US" sz="2800" dirty="0">
              <a:solidFill>
                <a:srgbClr val="40458C"/>
              </a:solidFill>
            </a:endParaRPr>
          </a:p>
          <a:p>
            <a:pPr algn="l" rtl="0"/>
            <a:r>
              <a:rPr lang="en-US" sz="2800" dirty="0">
                <a:solidFill>
                  <a:srgbClr val="40458C"/>
                </a:solidFill>
              </a:rPr>
              <a:t>Vary			</a:t>
            </a:r>
            <a:r>
              <a:rPr lang="ar-SA" sz="2800" dirty="0">
                <a:solidFill>
                  <a:srgbClr val="40458C"/>
                </a:solidFill>
              </a:rPr>
              <a:t>تفاوت</a:t>
            </a:r>
            <a:r>
              <a:rPr lang="en-US" sz="2800" dirty="0">
                <a:solidFill>
                  <a:srgbClr val="40458C"/>
                </a:solidFill>
              </a:rPr>
              <a:t>, </a:t>
            </a:r>
            <a:r>
              <a:rPr lang="ar-SA" sz="2800" dirty="0">
                <a:solidFill>
                  <a:srgbClr val="40458C"/>
                </a:solidFill>
              </a:rPr>
              <a:t>تنوع</a:t>
            </a:r>
            <a:endParaRPr lang="en-US" sz="2800" dirty="0">
              <a:solidFill>
                <a:srgbClr val="40458C"/>
              </a:solidFill>
            </a:endParaRPr>
          </a:p>
          <a:p>
            <a:pPr algn="l" rtl="0"/>
            <a:r>
              <a:rPr lang="en-US" sz="2800" dirty="0">
                <a:solidFill>
                  <a:srgbClr val="40458C"/>
                </a:solidFill>
              </a:rPr>
              <a:t>Variation	</a:t>
            </a:r>
            <a:r>
              <a:rPr lang="ar-SA" sz="2800" dirty="0">
                <a:solidFill>
                  <a:srgbClr val="40458C"/>
                </a:solidFill>
              </a:rPr>
              <a:t>الاختلاف</a:t>
            </a:r>
            <a:r>
              <a:rPr lang="en-US" sz="2800" dirty="0">
                <a:solidFill>
                  <a:srgbClr val="40458C"/>
                </a:solidFill>
              </a:rPr>
              <a:t>, </a:t>
            </a:r>
            <a:r>
              <a:rPr lang="ar-SA" sz="2800" dirty="0">
                <a:solidFill>
                  <a:srgbClr val="40458C"/>
                </a:solidFill>
              </a:rPr>
              <a:t>تغيير</a:t>
            </a:r>
            <a:r>
              <a:rPr lang="en-US" sz="2800" dirty="0">
                <a:solidFill>
                  <a:srgbClr val="40458C"/>
                </a:solidFill>
              </a:rPr>
              <a:t>	</a:t>
            </a:r>
          </a:p>
          <a:p>
            <a:pPr algn="l" rtl="0"/>
            <a:r>
              <a:rPr lang="en-US" sz="2800" dirty="0">
                <a:solidFill>
                  <a:srgbClr val="40458C"/>
                </a:solidFill>
              </a:rPr>
              <a:t>Accurate		</a:t>
            </a:r>
            <a:r>
              <a:rPr lang="ar-SA" sz="2800" dirty="0">
                <a:solidFill>
                  <a:srgbClr val="40458C"/>
                </a:solidFill>
              </a:rPr>
              <a:t>مضبوط</a:t>
            </a:r>
            <a:r>
              <a:rPr lang="en-US" sz="2800" dirty="0">
                <a:solidFill>
                  <a:srgbClr val="40458C"/>
                </a:solidFill>
              </a:rPr>
              <a:t>, </a:t>
            </a:r>
            <a:r>
              <a:rPr lang="ar-SA" sz="2800" dirty="0">
                <a:solidFill>
                  <a:srgbClr val="40458C"/>
                </a:solidFill>
              </a:rPr>
              <a:t>دقيق</a:t>
            </a:r>
            <a:endParaRPr lang="en-US" sz="2800" dirty="0">
              <a:solidFill>
                <a:srgbClr val="40458C"/>
              </a:solidFill>
            </a:endParaRPr>
          </a:p>
          <a:p>
            <a:pPr algn="l" rtl="0"/>
            <a:r>
              <a:rPr lang="en-US" sz="2800" dirty="0">
                <a:solidFill>
                  <a:srgbClr val="40458C"/>
                </a:solidFill>
              </a:rPr>
              <a:t>Tolerances  </a:t>
            </a:r>
            <a:r>
              <a:rPr lang="ar-SA" sz="2800" dirty="0">
                <a:solidFill>
                  <a:srgbClr val="40458C"/>
                </a:solidFill>
              </a:rPr>
              <a:t>التسامح</a:t>
            </a:r>
            <a:r>
              <a:rPr lang="en-US" sz="2800" dirty="0">
                <a:solidFill>
                  <a:srgbClr val="40458C"/>
                </a:solidFill>
              </a:rPr>
              <a:t>, </a:t>
            </a:r>
            <a:r>
              <a:rPr lang="ar-SA" sz="2800" dirty="0">
                <a:solidFill>
                  <a:srgbClr val="40458C"/>
                </a:solidFill>
              </a:rPr>
              <a:t>تفاوت مسموح ميكانيكيا</a:t>
            </a:r>
            <a:endParaRPr lang="en-US" sz="2800" dirty="0">
              <a:solidFill>
                <a:srgbClr val="40458C"/>
              </a:solidFill>
            </a:endParaRPr>
          </a:p>
          <a:p>
            <a:pPr algn="l" rtl="0"/>
            <a:r>
              <a:rPr lang="en-US" sz="2800" dirty="0">
                <a:solidFill>
                  <a:srgbClr val="40458C"/>
                </a:solidFill>
              </a:rPr>
              <a:t>Deviation     </a:t>
            </a:r>
            <a:r>
              <a:rPr lang="ar-SA" sz="2800" dirty="0">
                <a:solidFill>
                  <a:srgbClr val="40458C"/>
                </a:solidFill>
              </a:rPr>
              <a:t>الانحراف</a:t>
            </a:r>
            <a:r>
              <a:rPr lang="en-US" sz="2800" dirty="0">
                <a:solidFill>
                  <a:srgbClr val="40458C"/>
                </a:solidFill>
              </a:rPr>
              <a:t>, </a:t>
            </a:r>
            <a:r>
              <a:rPr lang="ar-SA" sz="2800" dirty="0" err="1">
                <a:solidFill>
                  <a:srgbClr val="40458C"/>
                </a:solidFill>
              </a:rPr>
              <a:t>إنحراف</a:t>
            </a:r>
            <a:r>
              <a:rPr lang="ar-SA" sz="2800" dirty="0">
                <a:solidFill>
                  <a:srgbClr val="40458C"/>
                </a:solidFill>
              </a:rPr>
              <a:t> الضوء</a:t>
            </a:r>
            <a:endParaRPr lang="en-US" sz="2800" dirty="0">
              <a:solidFill>
                <a:srgbClr val="40458C"/>
              </a:solidFill>
            </a:endParaRPr>
          </a:p>
          <a:p>
            <a:pPr algn="l" rtl="0"/>
            <a:r>
              <a:rPr lang="en-US" sz="2800" dirty="0">
                <a:solidFill>
                  <a:srgbClr val="40458C"/>
                </a:solidFill>
              </a:rPr>
              <a:t>Permissible          </a:t>
            </a:r>
            <a:r>
              <a:rPr lang="ar-SA" sz="2800" dirty="0">
                <a:solidFill>
                  <a:srgbClr val="40458C"/>
                </a:solidFill>
              </a:rPr>
              <a:t>جائز</a:t>
            </a:r>
            <a:r>
              <a:rPr lang="en-US" sz="2800" dirty="0">
                <a:solidFill>
                  <a:srgbClr val="40458C"/>
                </a:solidFill>
              </a:rPr>
              <a:t>, </a:t>
            </a:r>
            <a:r>
              <a:rPr lang="ar-SA" sz="2800" dirty="0">
                <a:solidFill>
                  <a:srgbClr val="40458C"/>
                </a:solidFill>
              </a:rPr>
              <a:t>مسموح</a:t>
            </a:r>
            <a:endParaRPr lang="en-US" sz="2800" dirty="0">
              <a:solidFill>
                <a:srgbClr val="40458C"/>
              </a:solidFill>
            </a:endParaRPr>
          </a:p>
          <a:p>
            <a:pPr algn="l" rtl="0"/>
            <a:r>
              <a:rPr lang="en-US" sz="2800" dirty="0">
                <a:solidFill>
                  <a:srgbClr val="40458C"/>
                </a:solidFill>
              </a:rPr>
              <a:t>Insufficient		</a:t>
            </a:r>
            <a:r>
              <a:rPr lang="ar-SA" sz="2800" dirty="0">
                <a:solidFill>
                  <a:srgbClr val="40458C"/>
                </a:solidFill>
              </a:rPr>
              <a:t>غير كاف</a:t>
            </a:r>
            <a:r>
              <a:rPr lang="en-US" sz="2800" dirty="0">
                <a:solidFill>
                  <a:srgbClr val="40458C"/>
                </a:solidFill>
              </a:rPr>
              <a:t>		</a:t>
            </a:r>
          </a:p>
          <a:p>
            <a:pPr algn="l" rtl="0"/>
            <a:r>
              <a:rPr lang="en-US" sz="2800" dirty="0">
                <a:solidFill>
                  <a:srgbClr val="40458C"/>
                </a:solidFill>
              </a:rPr>
              <a:t>Bind			</a:t>
            </a:r>
            <a:r>
              <a:rPr lang="ar-SA" sz="2800" dirty="0">
                <a:solidFill>
                  <a:srgbClr val="40458C"/>
                </a:solidFill>
              </a:rPr>
              <a:t>ربط</a:t>
            </a:r>
            <a:endParaRPr lang="en-US" sz="2800" dirty="0">
              <a:solidFill>
                <a:srgbClr val="40458C"/>
              </a:solidFill>
            </a:endParaRPr>
          </a:p>
          <a:p>
            <a:pPr algn="l" rtl="0"/>
            <a:r>
              <a:rPr lang="en-US" sz="2800" dirty="0">
                <a:solidFill>
                  <a:srgbClr val="40458C"/>
                </a:solidFill>
              </a:rPr>
              <a:t>Expands 		</a:t>
            </a:r>
            <a:r>
              <a:rPr lang="ar-SA" sz="2800" dirty="0">
                <a:solidFill>
                  <a:srgbClr val="40458C"/>
                </a:solidFill>
              </a:rPr>
              <a:t>توسع</a:t>
            </a:r>
            <a:endParaRPr lang="en-US" sz="2800" dirty="0">
              <a:solidFill>
                <a:srgbClr val="40458C"/>
              </a:solidFill>
            </a:endParaRPr>
          </a:p>
          <a:p>
            <a:pPr algn="l" rtl="0"/>
            <a:r>
              <a:rPr lang="en-US" sz="2800" dirty="0">
                <a:solidFill>
                  <a:srgbClr val="40458C"/>
                </a:solidFill>
              </a:rPr>
              <a:t>Contracts	</a:t>
            </a:r>
            <a:r>
              <a:rPr lang="ar-SA" sz="2800" dirty="0">
                <a:solidFill>
                  <a:srgbClr val="40458C"/>
                </a:solidFill>
              </a:rPr>
              <a:t>انكماش</a:t>
            </a:r>
            <a:r>
              <a:rPr lang="en-US" sz="2800" dirty="0">
                <a:solidFill>
                  <a:srgbClr val="40458C"/>
                </a:solidFill>
              </a:rPr>
              <a:t>, </a:t>
            </a:r>
            <a:r>
              <a:rPr lang="ar-SA" sz="2800" dirty="0">
                <a:solidFill>
                  <a:srgbClr val="40458C"/>
                </a:solidFill>
              </a:rPr>
              <a:t>تقلص</a:t>
            </a:r>
            <a:r>
              <a:rPr lang="en-US" sz="2800" dirty="0">
                <a:solidFill>
                  <a:srgbClr val="40458C"/>
                </a:solidFill>
              </a:rPr>
              <a:t>	</a:t>
            </a:r>
          </a:p>
        </p:txBody>
      </p:sp>
    </p:spTree>
    <p:extLst>
      <p:ext uri="{BB962C8B-B14F-4D97-AF65-F5344CB8AC3E}">
        <p14:creationId xmlns:p14="http://schemas.microsoft.com/office/powerpoint/2010/main" val="1884309426"/>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11560" y="404664"/>
            <a:ext cx="7772400" cy="755104"/>
          </a:xfrm>
        </p:spPr>
        <p:txBody>
          <a:bodyPr/>
          <a:lstStyle/>
          <a:p>
            <a:pPr rtl="0"/>
            <a:r>
              <a:rPr lang="en-US" b="1" dirty="0">
                <a:solidFill>
                  <a:srgbClr val="FF0000"/>
                </a:solidFill>
              </a:rPr>
              <a:t>A. Precision and tolerance</a:t>
            </a:r>
            <a:endParaRPr lang="ar-SA" b="1" dirty="0">
              <a:solidFill>
                <a:srgbClr val="FF0000"/>
              </a:solidFill>
            </a:endParaRPr>
          </a:p>
        </p:txBody>
      </p:sp>
      <p:sp>
        <p:nvSpPr>
          <p:cNvPr id="3" name="عنصر نائب للمحتوى 2"/>
          <p:cNvSpPr>
            <a:spLocks noGrp="1"/>
          </p:cNvSpPr>
          <p:nvPr>
            <p:ph idx="1"/>
          </p:nvPr>
        </p:nvSpPr>
        <p:spPr>
          <a:xfrm>
            <a:off x="683568" y="1628800"/>
            <a:ext cx="7992888" cy="4318992"/>
          </a:xfrm>
        </p:spPr>
        <p:txBody>
          <a:bodyPr>
            <a:noAutofit/>
          </a:bodyPr>
          <a:lstStyle/>
          <a:p>
            <a:pPr marL="0" indent="0" algn="just" rtl="0">
              <a:buNone/>
            </a:pPr>
            <a:r>
              <a:rPr lang="en-US" sz="2800" dirty="0"/>
              <a:t>It is impossible to produce components with dimensions that are absolutely </a:t>
            </a:r>
            <a:r>
              <a:rPr lang="en-US" sz="2800" b="1" dirty="0">
                <a:solidFill>
                  <a:srgbClr val="00B050"/>
                </a:solidFill>
              </a:rPr>
              <a:t>precise</a:t>
            </a:r>
            <a:r>
              <a:rPr lang="en-US" sz="2800" dirty="0"/>
              <a:t>, with sizes </a:t>
            </a:r>
            <a:r>
              <a:rPr lang="en-US" sz="2800" u="sng" dirty="0"/>
              <a:t>exactly</a:t>
            </a:r>
            <a:r>
              <a:rPr lang="en-US" sz="2800" dirty="0"/>
              <a:t> the same as those specified in a design. This is because all production processes are </a:t>
            </a:r>
            <a:r>
              <a:rPr lang="en-US" sz="2800" b="1" dirty="0">
                <a:solidFill>
                  <a:srgbClr val="00B050"/>
                </a:solidFill>
              </a:rPr>
              <a:t>imprecise</a:t>
            </a:r>
            <a:r>
              <a:rPr lang="en-US" sz="2800" dirty="0"/>
              <a:t> to a certain extent. Therefore, the sizes of several components produced from the same design will </a:t>
            </a:r>
            <a:r>
              <a:rPr lang="en-US" sz="2800" b="1" dirty="0">
                <a:solidFill>
                  <a:srgbClr val="00B050"/>
                </a:solidFill>
              </a:rPr>
              <a:t>vary</a:t>
            </a:r>
            <a:r>
              <a:rPr lang="en-US" sz="2800" dirty="0"/>
              <a:t> (</a:t>
            </a:r>
            <a:r>
              <a:rPr lang="en-US" sz="2800" dirty="0">
                <a:solidFill>
                  <a:srgbClr val="0070C0"/>
                </a:solidFill>
              </a:rPr>
              <a:t>differ</a:t>
            </a:r>
            <a:r>
              <a:rPr lang="en-US" sz="2800" dirty="0"/>
              <a:t>). Although the </a:t>
            </a:r>
            <a:r>
              <a:rPr lang="en-US" sz="2800" b="1" dirty="0">
                <a:solidFill>
                  <a:srgbClr val="00B050"/>
                </a:solidFill>
              </a:rPr>
              <a:t>variation</a:t>
            </a:r>
            <a:r>
              <a:rPr lang="en-US" sz="2800" dirty="0"/>
              <a:t> may only be a few hundredths of a </a:t>
            </a:r>
            <a:r>
              <a:rPr lang="en-US" sz="2800" dirty="0" err="1"/>
              <a:t>millimetre</a:t>
            </a:r>
            <a:r>
              <a:rPr lang="en-US" sz="2800" dirty="0"/>
              <a:t>, sizes will not be 100% </a:t>
            </a:r>
            <a:r>
              <a:rPr lang="en-US" sz="2800" b="1" dirty="0">
                <a:solidFill>
                  <a:srgbClr val="00B050"/>
                </a:solidFill>
              </a:rPr>
              <a:t>accurate</a:t>
            </a:r>
            <a:r>
              <a:rPr lang="en-US" sz="2800" dirty="0"/>
              <a:t> (</a:t>
            </a:r>
            <a:r>
              <a:rPr lang="en-US" sz="2800" dirty="0">
                <a:solidFill>
                  <a:srgbClr val="0070C0"/>
                </a:solidFill>
              </a:rPr>
              <a:t>exact</a:t>
            </a:r>
            <a:r>
              <a:rPr lang="en-US" sz="2800" dirty="0"/>
              <a:t>) compared with the design.</a:t>
            </a:r>
          </a:p>
        </p:txBody>
      </p:sp>
      <p:sp>
        <p:nvSpPr>
          <p:cNvPr id="5" name="عنصر نائب لرقم الشريحة 4"/>
          <p:cNvSpPr>
            <a:spLocks noGrp="1"/>
          </p:cNvSpPr>
          <p:nvPr>
            <p:ph type="sldNum" sz="quarter" idx="12"/>
          </p:nvPr>
        </p:nvSpPr>
        <p:spPr/>
        <p:txBody>
          <a:bodyPr/>
          <a:lstStyle/>
          <a:p>
            <a:fld id="{24E12768-075D-4803-8E12-CDE3205B6AAE}" type="slidenum">
              <a:rPr lang="ar-SA" smtClean="0"/>
              <a:t>3</a:t>
            </a:fld>
            <a:endParaRPr lang="ar-SA"/>
          </a:p>
        </p:txBody>
      </p:sp>
    </p:spTree>
    <p:extLst>
      <p:ext uri="{BB962C8B-B14F-4D97-AF65-F5344CB8AC3E}">
        <p14:creationId xmlns:p14="http://schemas.microsoft.com/office/powerpoint/2010/main" val="1610868270"/>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A. Precision and tolerance</a:t>
            </a:r>
            <a:endParaRPr lang="en-US" dirty="0"/>
          </a:p>
        </p:txBody>
      </p:sp>
      <p:sp>
        <p:nvSpPr>
          <p:cNvPr id="3" name="Content Placeholder 2"/>
          <p:cNvSpPr>
            <a:spLocks noGrp="1"/>
          </p:cNvSpPr>
          <p:nvPr>
            <p:ph idx="1"/>
          </p:nvPr>
        </p:nvSpPr>
        <p:spPr/>
        <p:txBody>
          <a:bodyPr/>
          <a:lstStyle/>
          <a:p>
            <a:pPr marL="0" lvl="0" indent="0" algn="just">
              <a:buClr>
                <a:srgbClr val="6F89F7"/>
              </a:buClr>
              <a:buNone/>
            </a:pPr>
            <a:r>
              <a:rPr lang="en-US" sz="2800" dirty="0">
                <a:solidFill>
                  <a:srgbClr val="40458C"/>
                </a:solidFill>
              </a:rPr>
              <a:t>Because engineers know that </a:t>
            </a:r>
            <a:r>
              <a:rPr lang="en-US" sz="2800" b="1" dirty="0">
                <a:solidFill>
                  <a:srgbClr val="00B050"/>
                </a:solidFill>
              </a:rPr>
              <a:t>accuracy</a:t>
            </a:r>
            <a:r>
              <a:rPr lang="en-US" sz="2800" dirty="0">
                <a:solidFill>
                  <a:srgbClr val="40458C"/>
                </a:solidFill>
              </a:rPr>
              <a:t> cannot be perfect, in designs they often specify </a:t>
            </a:r>
            <a:r>
              <a:rPr lang="en-US" sz="2800" b="1" dirty="0">
                <a:solidFill>
                  <a:srgbClr val="00B050"/>
                </a:solidFill>
              </a:rPr>
              <a:t>tolerances</a:t>
            </a:r>
            <a:r>
              <a:rPr lang="en-US" sz="2800" dirty="0">
                <a:solidFill>
                  <a:srgbClr val="40458C"/>
                </a:solidFill>
              </a:rPr>
              <a:t> -that is, </a:t>
            </a:r>
            <a:r>
              <a:rPr lang="en-US" sz="2800" dirty="0">
                <a:solidFill>
                  <a:srgbClr val="0070C0"/>
                </a:solidFill>
              </a:rPr>
              <a:t>acceptable variations in precision. </a:t>
            </a:r>
            <a:r>
              <a:rPr lang="en-US" sz="2800" dirty="0">
                <a:solidFill>
                  <a:srgbClr val="40458C"/>
                </a:solidFill>
              </a:rPr>
              <a:t>Instead of giving one precise size, </a:t>
            </a:r>
            <a:r>
              <a:rPr lang="en-US" sz="2800" dirty="0">
                <a:solidFill>
                  <a:srgbClr val="C00000"/>
                </a:solidFill>
              </a:rPr>
              <a:t>a tolerance specifies a range of acceptable sizes- an allowed amount of variation</a:t>
            </a:r>
            <a:r>
              <a:rPr lang="en-US" sz="2800" dirty="0">
                <a:solidFill>
                  <a:srgbClr val="40458C"/>
                </a:solidFill>
              </a:rPr>
              <a:t>. This is often given as a </a:t>
            </a:r>
            <a:r>
              <a:rPr lang="en-US" sz="2800" b="1" dirty="0">
                <a:solidFill>
                  <a:srgbClr val="00B050"/>
                </a:solidFill>
              </a:rPr>
              <a:t>deviation</a:t>
            </a:r>
            <a:r>
              <a:rPr lang="en-US" sz="2800" dirty="0">
                <a:solidFill>
                  <a:srgbClr val="40458C"/>
                </a:solidFill>
              </a:rPr>
              <a:t> (</a:t>
            </a:r>
            <a:r>
              <a:rPr lang="en-US" sz="2800" dirty="0">
                <a:solidFill>
                  <a:srgbClr val="0070C0"/>
                </a:solidFill>
              </a:rPr>
              <a:t>difference) </a:t>
            </a:r>
            <a:r>
              <a:rPr lang="en-US" sz="2800" dirty="0">
                <a:solidFill>
                  <a:srgbClr val="40458C"/>
                </a:solidFill>
              </a:rPr>
              <a:t>from a precise size.</a:t>
            </a:r>
            <a:endParaRPr lang="ar-SA" sz="2800" dirty="0">
              <a:solidFill>
                <a:srgbClr val="40458C"/>
              </a:solidFill>
            </a:endParaRPr>
          </a:p>
          <a:p>
            <a:pPr marL="0" indent="0">
              <a:buNone/>
            </a:pPr>
            <a:endParaRPr lang="en-US" dirty="0"/>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4</a:t>
            </a:fld>
            <a:endParaRPr lang="en-US" altLang="en-US"/>
          </a:p>
        </p:txBody>
      </p:sp>
    </p:spTree>
    <p:extLst>
      <p:ext uri="{BB962C8B-B14F-4D97-AF65-F5344CB8AC3E}">
        <p14:creationId xmlns:p14="http://schemas.microsoft.com/office/powerpoint/2010/main" val="2046665672"/>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rtl="0"/>
            <a:r>
              <a:rPr lang="ar-SA" sz="3200" b="1" dirty="0">
                <a:solidFill>
                  <a:srgbClr val="FF0000"/>
                </a:solidFill>
              </a:rPr>
              <a:t> </a:t>
            </a:r>
            <a:r>
              <a:rPr lang="en-US" sz="3200" b="1" dirty="0">
                <a:solidFill>
                  <a:srgbClr val="FF0000"/>
                </a:solidFill>
              </a:rPr>
              <a:t>A. Precision and tolerance…</a:t>
            </a:r>
            <a:endParaRPr lang="ar-SA" sz="3200" dirty="0"/>
          </a:p>
        </p:txBody>
      </p:sp>
      <p:sp>
        <p:nvSpPr>
          <p:cNvPr id="5" name="عنصر نائب للمحتوى 4"/>
          <p:cNvSpPr>
            <a:spLocks noGrp="1"/>
          </p:cNvSpPr>
          <p:nvPr>
            <p:ph sz="half" idx="1"/>
          </p:nvPr>
        </p:nvSpPr>
        <p:spPr>
          <a:xfrm>
            <a:off x="683568" y="1447800"/>
            <a:ext cx="4896544" cy="4572000"/>
          </a:xfrm>
        </p:spPr>
        <p:txBody>
          <a:bodyPr>
            <a:noAutofit/>
          </a:bodyPr>
          <a:lstStyle/>
          <a:p>
            <a:pPr marL="0" indent="0" algn="just" rtl="0">
              <a:buNone/>
            </a:pPr>
            <a:r>
              <a:rPr lang="en-US" sz="2400" dirty="0"/>
              <a:t>The drawing on the side shows a shaft with a specified diameter of 88 mm, </a:t>
            </a:r>
            <a:r>
              <a:rPr lang="en-US" sz="2400" b="1" dirty="0">
                <a:solidFill>
                  <a:srgbClr val="00B050"/>
                </a:solidFill>
              </a:rPr>
              <a:t>plus or minus </a:t>
            </a:r>
            <a:r>
              <a:rPr lang="en-US" sz="2400" dirty="0"/>
              <a:t>(±) 0.05 mm. This means the diameter may </a:t>
            </a:r>
            <a:r>
              <a:rPr lang="en-US" sz="2400" b="1" dirty="0">
                <a:solidFill>
                  <a:srgbClr val="00B050"/>
                </a:solidFill>
              </a:rPr>
              <a:t>deviate</a:t>
            </a:r>
            <a:r>
              <a:rPr lang="en-US" sz="2400" dirty="0"/>
              <a:t> 0.05 mm either side of this size. Therefore, diameters of 87.95 mm and 88.05 mm, which are slightly </a:t>
            </a:r>
            <a:r>
              <a:rPr lang="en-US" sz="2400" b="1" dirty="0">
                <a:solidFill>
                  <a:srgbClr val="00B050"/>
                </a:solidFill>
              </a:rPr>
              <a:t>inaccurat</a:t>
            </a:r>
            <a:r>
              <a:rPr lang="en-US" sz="2400" dirty="0"/>
              <a:t>e, are still </a:t>
            </a:r>
            <a:r>
              <a:rPr lang="en-US" sz="2400" b="1" dirty="0">
                <a:solidFill>
                  <a:srgbClr val="00B050"/>
                </a:solidFill>
              </a:rPr>
              <a:t>permissible</a:t>
            </a:r>
            <a:r>
              <a:rPr lang="en-US" sz="2400" dirty="0"/>
              <a:t> (</a:t>
            </a:r>
            <a:r>
              <a:rPr lang="en-US" sz="2400" dirty="0">
                <a:solidFill>
                  <a:srgbClr val="0070C0"/>
                </a:solidFill>
              </a:rPr>
              <a:t>allowed</a:t>
            </a:r>
            <a:r>
              <a:rPr lang="en-US" sz="2400" dirty="0"/>
              <a:t>), as they are </a:t>
            </a:r>
            <a:r>
              <a:rPr lang="en-US" sz="2400" b="1" dirty="0">
                <a:solidFill>
                  <a:srgbClr val="00B050"/>
                </a:solidFill>
              </a:rPr>
              <a:t>within tolerance</a:t>
            </a:r>
            <a:r>
              <a:rPr lang="en-US" sz="2400" dirty="0"/>
              <a:t>. However, diameters of 87.94mm or 88.06mm are not permissible- they are </a:t>
            </a:r>
            <a:r>
              <a:rPr lang="en-US" sz="2400" b="1" dirty="0">
                <a:solidFill>
                  <a:srgbClr val="00B050"/>
                </a:solidFill>
              </a:rPr>
              <a:t>outside tolerance</a:t>
            </a:r>
            <a:r>
              <a:rPr lang="en-US" sz="2400" dirty="0"/>
              <a:t>.</a:t>
            </a:r>
            <a:endParaRPr lang="ar-SA" sz="2400" dirty="0"/>
          </a:p>
        </p:txBody>
      </p:sp>
      <p:sp>
        <p:nvSpPr>
          <p:cNvPr id="4" name="عنصر نائب لرقم الشريحة 3"/>
          <p:cNvSpPr>
            <a:spLocks noGrp="1"/>
          </p:cNvSpPr>
          <p:nvPr>
            <p:ph type="sldNum" sz="quarter" idx="12"/>
          </p:nvPr>
        </p:nvSpPr>
        <p:spPr/>
        <p:txBody>
          <a:bodyPr/>
          <a:lstStyle/>
          <a:p>
            <a:fld id="{24E12768-075D-4803-8E12-CDE3205B6AAE}" type="slidenum">
              <a:rPr lang="ar-SA" smtClean="0"/>
              <a:t>5</a:t>
            </a:fld>
            <a:endParaRPr lang="ar-SA"/>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1948" y="2420888"/>
            <a:ext cx="3432052" cy="166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67680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1" y="274638"/>
            <a:ext cx="7618040" cy="778098"/>
          </a:xfrm>
        </p:spPr>
        <p:txBody>
          <a:bodyPr>
            <a:normAutofit/>
          </a:bodyPr>
          <a:lstStyle/>
          <a:p>
            <a:r>
              <a:rPr lang="en-US" sz="3200" b="1" dirty="0">
                <a:solidFill>
                  <a:srgbClr val="FF0000"/>
                </a:solidFill>
              </a:rPr>
              <a:t>A. Precision and tolerance…</a:t>
            </a:r>
            <a:endParaRPr lang="ar-SA" sz="3200" dirty="0"/>
          </a:p>
        </p:txBody>
      </p:sp>
      <p:sp>
        <p:nvSpPr>
          <p:cNvPr id="3" name="عنصر نائب للمحتوى 2"/>
          <p:cNvSpPr>
            <a:spLocks noGrp="1"/>
          </p:cNvSpPr>
          <p:nvPr>
            <p:ph idx="1"/>
          </p:nvPr>
        </p:nvSpPr>
        <p:spPr>
          <a:xfrm>
            <a:off x="611559" y="1556792"/>
            <a:ext cx="8352929" cy="4464496"/>
          </a:xfrm>
        </p:spPr>
        <p:txBody>
          <a:bodyPr>
            <a:noAutofit/>
          </a:bodyPr>
          <a:lstStyle/>
          <a:p>
            <a:pPr marL="0" indent="0" algn="just" rtl="0">
              <a:buNone/>
            </a:pPr>
            <a:r>
              <a:rPr lang="en-US" sz="2600" dirty="0"/>
              <a:t>When the permissible deviation in size is very small, we say it is a </a:t>
            </a:r>
            <a:r>
              <a:rPr lang="en-US" sz="2600" b="1" dirty="0">
                <a:solidFill>
                  <a:srgbClr val="00B050"/>
                </a:solidFill>
              </a:rPr>
              <a:t>tight tolerance </a:t>
            </a:r>
            <a:r>
              <a:rPr lang="en-US" sz="2600" dirty="0"/>
              <a:t>(or a </a:t>
            </a:r>
            <a:r>
              <a:rPr lang="en-US" sz="2600" b="1" dirty="0">
                <a:solidFill>
                  <a:srgbClr val="00B050"/>
                </a:solidFill>
              </a:rPr>
              <a:t>close tolerance</a:t>
            </a:r>
            <a:r>
              <a:rPr lang="en-US" sz="2600" dirty="0"/>
              <a:t>). A large permissible deviation is a </a:t>
            </a:r>
            <a:r>
              <a:rPr lang="en-US" sz="2600" b="1" dirty="0">
                <a:solidFill>
                  <a:srgbClr val="00B050"/>
                </a:solidFill>
              </a:rPr>
              <a:t>loose tolerance</a:t>
            </a:r>
            <a:r>
              <a:rPr lang="en-US" sz="2600" dirty="0"/>
              <a:t>. For example</a:t>
            </a:r>
            <a:r>
              <a:rPr lang="en-US" sz="2800" dirty="0"/>
              <a:t>:</a:t>
            </a:r>
          </a:p>
          <a:p>
            <a:pPr lvl="1" algn="just" rtl="0"/>
            <a:r>
              <a:rPr lang="en-US" sz="2600" dirty="0"/>
              <a:t>Machining a metal component to a tolerance of ±0.1 mm is relatively easy to do, so this tolerance is loose. But a tolerance of just ±0.01 mm is a tight tolerance in metalworking.</a:t>
            </a:r>
          </a:p>
          <a:p>
            <a:pPr lvl="1" algn="just" rtl="0"/>
            <a:r>
              <a:rPr lang="en-US" sz="2600" dirty="0"/>
              <a:t>In a concrete structure, ±10mm is a loose tolerance. But ±1mm is tight, because it is difficult to place wet concrete accurately.</a:t>
            </a:r>
          </a:p>
        </p:txBody>
      </p:sp>
      <p:sp>
        <p:nvSpPr>
          <p:cNvPr id="5" name="عنصر نائب لرقم الشريحة 4"/>
          <p:cNvSpPr>
            <a:spLocks noGrp="1"/>
          </p:cNvSpPr>
          <p:nvPr>
            <p:ph type="sldNum" sz="quarter" idx="12"/>
          </p:nvPr>
        </p:nvSpPr>
        <p:spPr/>
        <p:txBody>
          <a:bodyPr/>
          <a:lstStyle/>
          <a:p>
            <a:fld id="{24E12768-075D-4803-8E12-CDE3205B6AAE}" type="slidenum">
              <a:rPr lang="ar-SA" smtClean="0"/>
              <a:t>6</a:t>
            </a:fld>
            <a:endParaRPr lang="ar-SA"/>
          </a:p>
        </p:txBody>
      </p:sp>
    </p:spTree>
    <p:extLst>
      <p:ext uri="{BB962C8B-B14F-4D97-AF65-F5344CB8AC3E}">
        <p14:creationId xmlns:p14="http://schemas.microsoft.com/office/powerpoint/2010/main" val="1963955188"/>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0"/>
            <a:r>
              <a:rPr lang="en-US" b="1" dirty="0">
                <a:solidFill>
                  <a:srgbClr val="FF0000"/>
                </a:solidFill>
              </a:rPr>
              <a:t>B. Fit</a:t>
            </a:r>
            <a:endParaRPr lang="ar-SA" b="1" dirty="0">
              <a:solidFill>
                <a:srgbClr val="FF0000"/>
              </a:solidFill>
            </a:endParaRPr>
          </a:p>
        </p:txBody>
      </p:sp>
      <p:sp>
        <p:nvSpPr>
          <p:cNvPr id="3" name="عنصر نائب للمحتوى 2"/>
          <p:cNvSpPr>
            <a:spLocks noGrp="1"/>
          </p:cNvSpPr>
          <p:nvPr>
            <p:ph idx="1"/>
          </p:nvPr>
        </p:nvSpPr>
        <p:spPr>
          <a:xfrm>
            <a:off x="611560" y="1628800"/>
            <a:ext cx="8208912" cy="4752528"/>
          </a:xfrm>
        </p:spPr>
        <p:txBody>
          <a:bodyPr>
            <a:noAutofit/>
          </a:bodyPr>
          <a:lstStyle/>
          <a:p>
            <a:pPr marL="0" indent="0" algn="just" rtl="0">
              <a:buNone/>
            </a:pPr>
            <a:r>
              <a:rPr lang="en-US" sz="2200" dirty="0"/>
              <a:t>When one component goes through another, such as a shaft or a bolt going through a hole, the two must </a:t>
            </a:r>
            <a:r>
              <a:rPr lang="en-US" sz="2200" b="1" dirty="0">
                <a:solidFill>
                  <a:srgbClr val="00B050"/>
                </a:solidFill>
              </a:rPr>
              <a:t>fit together</a:t>
            </a:r>
            <a:r>
              <a:rPr lang="en-US" sz="2200" dirty="0"/>
              <a:t>- their sizes and shapes must match. The key question is, how </a:t>
            </a:r>
            <a:r>
              <a:rPr lang="en-US" sz="2200" b="1" dirty="0">
                <a:solidFill>
                  <a:srgbClr val="00B050"/>
                </a:solidFill>
              </a:rPr>
              <a:t>tightly</a:t>
            </a:r>
            <a:r>
              <a:rPr lang="en-US" sz="2200" dirty="0"/>
              <a:t> (or </a:t>
            </a:r>
            <a:r>
              <a:rPr lang="en-US" sz="2200" b="1" dirty="0">
                <a:solidFill>
                  <a:srgbClr val="00B050"/>
                </a:solidFill>
              </a:rPr>
              <a:t>loosely</a:t>
            </a:r>
            <a:r>
              <a:rPr lang="en-US" sz="2200" dirty="0"/>
              <a:t>) should they fit together? There are two main types of </a:t>
            </a:r>
            <a:r>
              <a:rPr lang="en-US" sz="2200" b="1" dirty="0">
                <a:solidFill>
                  <a:srgbClr val="00B050"/>
                </a:solidFill>
              </a:rPr>
              <a:t>fit</a:t>
            </a:r>
            <a:r>
              <a:rPr lang="en-US" sz="2200" dirty="0"/>
              <a:t>:</a:t>
            </a:r>
          </a:p>
          <a:p>
            <a:pPr algn="just"/>
            <a:r>
              <a:rPr lang="en-US" sz="2200" dirty="0"/>
              <a:t>A </a:t>
            </a:r>
            <a:r>
              <a:rPr lang="en-US" sz="2200" b="1" dirty="0">
                <a:solidFill>
                  <a:srgbClr val="00B050"/>
                </a:solidFill>
              </a:rPr>
              <a:t>clearance fit </a:t>
            </a:r>
            <a:r>
              <a:rPr lang="en-US" sz="2200" dirty="0"/>
              <a:t>allows a component to slide or turn freely, by leaving </a:t>
            </a:r>
            <a:r>
              <a:rPr lang="en-US" sz="2200" b="1" dirty="0">
                <a:solidFill>
                  <a:srgbClr val="00B050"/>
                </a:solidFill>
              </a:rPr>
              <a:t>clearance</a:t>
            </a:r>
            <a:r>
              <a:rPr lang="en-US" sz="2200" dirty="0"/>
              <a:t> (a gap) between itself and the sides of the hole. This distance must be quite precise. If there is </a:t>
            </a:r>
            <a:r>
              <a:rPr lang="en-US" sz="2200" b="1" dirty="0">
                <a:solidFill>
                  <a:srgbClr val="00B050"/>
                </a:solidFill>
              </a:rPr>
              <a:t>insufficient clearance</a:t>
            </a:r>
            <a:r>
              <a:rPr lang="en-US" sz="2200" dirty="0"/>
              <a:t> - </a:t>
            </a:r>
            <a:r>
              <a:rPr lang="en-US" sz="2200" dirty="0">
                <a:solidFill>
                  <a:srgbClr val="0070C0"/>
                </a:solidFill>
              </a:rPr>
              <a:t>if the gap is too small </a:t>
            </a:r>
            <a:r>
              <a:rPr lang="en-US" sz="2200" dirty="0"/>
              <a:t>- the component will fit too tightly. As a result, the component will </a:t>
            </a:r>
            <a:r>
              <a:rPr lang="en-US" sz="2200" b="1" dirty="0">
                <a:solidFill>
                  <a:srgbClr val="00B050"/>
                </a:solidFill>
              </a:rPr>
              <a:t>bind </a:t>
            </a:r>
            <a:r>
              <a:rPr lang="en-US" sz="2200" dirty="0"/>
              <a:t>- </a:t>
            </a:r>
            <a:r>
              <a:rPr lang="en-US" sz="2200" dirty="0">
                <a:solidFill>
                  <a:srgbClr val="0070C0"/>
                </a:solidFill>
              </a:rPr>
              <a:t>it will not be able to slide or turn freely</a:t>
            </a:r>
            <a:r>
              <a:rPr lang="en-US" sz="2200" dirty="0"/>
              <a:t>. In other words, there will not be enough </a:t>
            </a:r>
            <a:r>
              <a:rPr lang="en-US" sz="2200" b="1" dirty="0">
                <a:solidFill>
                  <a:srgbClr val="00B050"/>
                </a:solidFill>
              </a:rPr>
              <a:t>play</a:t>
            </a:r>
            <a:r>
              <a:rPr lang="en-US" sz="2200" dirty="0"/>
              <a:t>. However, if there is too much clearance, there will be </a:t>
            </a:r>
            <a:r>
              <a:rPr lang="en-US" sz="2200" b="1" dirty="0">
                <a:solidFill>
                  <a:srgbClr val="00B050"/>
                </a:solidFill>
              </a:rPr>
              <a:t>too much play </a:t>
            </a:r>
            <a:r>
              <a:rPr lang="en-US" sz="2200" dirty="0"/>
              <a:t>and the component will be able to move too much.</a:t>
            </a:r>
            <a:endParaRPr lang="ar-SA" sz="2200" dirty="0"/>
          </a:p>
        </p:txBody>
      </p:sp>
      <p:sp>
        <p:nvSpPr>
          <p:cNvPr id="5" name="عنصر نائب لرقم الشريحة 4"/>
          <p:cNvSpPr>
            <a:spLocks noGrp="1"/>
          </p:cNvSpPr>
          <p:nvPr>
            <p:ph type="sldNum" sz="quarter" idx="12"/>
          </p:nvPr>
        </p:nvSpPr>
        <p:spPr/>
        <p:txBody>
          <a:bodyPr/>
          <a:lstStyle/>
          <a:p>
            <a:fld id="{24E12768-075D-4803-8E12-CDE3205B6AAE}" type="slidenum">
              <a:rPr lang="ar-SA" smtClean="0"/>
              <a:t>7</a:t>
            </a:fld>
            <a:endParaRPr lang="ar-SA"/>
          </a:p>
        </p:txBody>
      </p:sp>
    </p:spTree>
    <p:extLst>
      <p:ext uri="{BB962C8B-B14F-4D97-AF65-F5344CB8AC3E}">
        <p14:creationId xmlns:p14="http://schemas.microsoft.com/office/powerpoint/2010/main" val="2159492557"/>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7"/>
          <p:cNvSpPr>
            <a:spLocks noGrp="1"/>
          </p:cNvSpPr>
          <p:nvPr>
            <p:ph type="title"/>
          </p:nvPr>
        </p:nvSpPr>
        <p:spPr/>
        <p:txBody>
          <a:bodyPr/>
          <a:lstStyle/>
          <a:p>
            <a:pPr rtl="0"/>
            <a:r>
              <a:rPr lang="en-US" b="1" dirty="0">
                <a:solidFill>
                  <a:srgbClr val="FF0000"/>
                </a:solidFill>
              </a:rPr>
              <a:t>B. Fit…</a:t>
            </a:r>
            <a:endParaRPr lang="ar-SA" dirty="0">
              <a:solidFill>
                <a:srgbClr val="FF0000"/>
              </a:solidFill>
            </a:endParaRPr>
          </a:p>
        </p:txBody>
      </p:sp>
      <p:sp>
        <p:nvSpPr>
          <p:cNvPr id="7" name="عنصر نائب للمحتوى 6"/>
          <p:cNvSpPr>
            <a:spLocks noGrp="1"/>
          </p:cNvSpPr>
          <p:nvPr>
            <p:ph idx="1"/>
          </p:nvPr>
        </p:nvSpPr>
        <p:spPr>
          <a:xfrm>
            <a:off x="611560" y="1628800"/>
            <a:ext cx="8136904" cy="4391000"/>
          </a:xfrm>
        </p:spPr>
        <p:txBody>
          <a:bodyPr>
            <a:normAutofit fontScale="85000" lnSpcReduction="20000"/>
          </a:bodyPr>
          <a:lstStyle/>
          <a:p>
            <a:pPr algn="just"/>
            <a:r>
              <a:rPr lang="en-US" dirty="0"/>
              <a:t>An </a:t>
            </a:r>
            <a:r>
              <a:rPr lang="en-US" b="1" dirty="0">
                <a:solidFill>
                  <a:srgbClr val="00B050"/>
                </a:solidFill>
              </a:rPr>
              <a:t>interference fit </a:t>
            </a:r>
            <a:r>
              <a:rPr lang="en-US" dirty="0"/>
              <a:t>is a very tight fit which does not allow a component to move freely inside a hole. This type of fit can be achieved by forcing the component into the hole. Alternatively, the metal around the hole can be heated so that it </a:t>
            </a:r>
            <a:r>
              <a:rPr lang="en-US" b="1" dirty="0">
                <a:solidFill>
                  <a:srgbClr val="00B050"/>
                </a:solidFill>
              </a:rPr>
              <a:t>expands</a:t>
            </a:r>
            <a:r>
              <a:rPr lang="en-US" dirty="0"/>
              <a:t> (</a:t>
            </a:r>
            <a:r>
              <a:rPr lang="en-US" dirty="0">
                <a:solidFill>
                  <a:srgbClr val="0070C0"/>
                </a:solidFill>
              </a:rPr>
              <a:t>increases in size due to heat</a:t>
            </a:r>
            <a:r>
              <a:rPr lang="en-US" dirty="0"/>
              <a:t>). After </a:t>
            </a:r>
            <a:r>
              <a:rPr lang="en-US" b="1" dirty="0">
                <a:solidFill>
                  <a:srgbClr val="00B050"/>
                </a:solidFill>
              </a:rPr>
              <a:t>sufficient expansion</a:t>
            </a:r>
            <a:r>
              <a:rPr lang="en-US" dirty="0"/>
              <a:t>, the component is placed in the hole. The metal then cools and </a:t>
            </a:r>
            <a:r>
              <a:rPr lang="en-US" b="1" dirty="0">
                <a:solidFill>
                  <a:srgbClr val="00B050"/>
                </a:solidFill>
              </a:rPr>
              <a:t>contracts</a:t>
            </a:r>
            <a:r>
              <a:rPr lang="en-US" dirty="0"/>
              <a:t> (</a:t>
            </a:r>
            <a:r>
              <a:rPr lang="en-US" dirty="0">
                <a:solidFill>
                  <a:srgbClr val="0070C0"/>
                </a:solidFill>
              </a:rPr>
              <a:t>decreases in size due to cooling</a:t>
            </a:r>
            <a:r>
              <a:rPr lang="en-US" dirty="0"/>
              <a:t>). The </a:t>
            </a:r>
            <a:r>
              <a:rPr lang="en-US" b="1" dirty="0">
                <a:solidFill>
                  <a:srgbClr val="00B050"/>
                </a:solidFill>
              </a:rPr>
              <a:t>contraction</a:t>
            </a:r>
            <a:r>
              <a:rPr lang="en-US" dirty="0"/>
              <a:t> results in a tight fit. An example of an interference fit is a train wheel fitted on an axle.</a:t>
            </a:r>
            <a:endParaRPr lang="ar-SA" dirty="0"/>
          </a:p>
        </p:txBody>
      </p:sp>
      <p:sp>
        <p:nvSpPr>
          <p:cNvPr id="4" name="عنصر نائب لرقم الشريحة 3"/>
          <p:cNvSpPr>
            <a:spLocks noGrp="1"/>
          </p:cNvSpPr>
          <p:nvPr>
            <p:ph type="sldNum" sz="quarter" idx="12"/>
          </p:nvPr>
        </p:nvSpPr>
        <p:spPr/>
        <p:txBody>
          <a:bodyPr/>
          <a:lstStyle/>
          <a:p>
            <a:fld id="{24E12768-075D-4803-8E12-CDE3205B6AAE}" type="slidenum">
              <a:rPr lang="ar-SA" smtClean="0"/>
              <a:t>8</a:t>
            </a:fld>
            <a:endParaRPr lang="ar-SA"/>
          </a:p>
        </p:txBody>
      </p:sp>
    </p:spTree>
    <p:extLst>
      <p:ext uri="{BB962C8B-B14F-4D97-AF65-F5344CB8AC3E}">
        <p14:creationId xmlns:p14="http://schemas.microsoft.com/office/powerpoint/2010/main" val="1359145521"/>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3" y="274638"/>
            <a:ext cx="8784976" cy="1143000"/>
          </a:xfrm>
        </p:spPr>
        <p:txBody>
          <a:bodyPr>
            <a:normAutofit fontScale="90000"/>
          </a:bodyPr>
          <a:lstStyle/>
          <a:p>
            <a:pPr algn="just" rtl="0"/>
            <a:r>
              <a:rPr lang="en-US" sz="3100" dirty="0">
                <a:solidFill>
                  <a:srgbClr val="FF0000"/>
                </a:solidFill>
              </a:rPr>
              <a:t>7.1 Find words and expressions with </a:t>
            </a:r>
            <a:r>
              <a:rPr lang="ar-SA" sz="3100" dirty="0">
                <a:solidFill>
                  <a:srgbClr val="FF0000"/>
                </a:solidFill>
              </a:rPr>
              <a:t> </a:t>
            </a:r>
            <a:r>
              <a:rPr lang="en-US" sz="3100" dirty="0">
                <a:solidFill>
                  <a:srgbClr val="FF0000"/>
                </a:solidFill>
              </a:rPr>
              <a:t>similar meanings to the words and expressions below. Sometimes there is more than one possible answer. </a:t>
            </a:r>
            <a:endParaRPr lang="ar-SA" dirty="0">
              <a:solidFill>
                <a:srgbClr val="FF0000"/>
              </a:solidFill>
            </a:endParaRPr>
          </a:p>
        </p:txBody>
      </p:sp>
      <p:sp>
        <p:nvSpPr>
          <p:cNvPr id="7" name="عنصر نائب للمحتوى 6"/>
          <p:cNvSpPr>
            <a:spLocks noGrp="1"/>
          </p:cNvSpPr>
          <p:nvPr>
            <p:ph sz="half" idx="1"/>
          </p:nvPr>
        </p:nvSpPr>
        <p:spPr>
          <a:xfrm>
            <a:off x="467544" y="1700808"/>
            <a:ext cx="3672408" cy="2664296"/>
          </a:xfrm>
        </p:spPr>
        <p:txBody>
          <a:bodyPr>
            <a:normAutofit/>
          </a:bodyPr>
          <a:lstStyle/>
          <a:p>
            <a:pPr marL="514350" indent="-514350" algn="l" rtl="0">
              <a:buFont typeface="+mj-lt"/>
              <a:buAutoNum type="arabicPeriod"/>
            </a:pPr>
            <a:r>
              <a:rPr lang="en-US" sz="2600" dirty="0"/>
              <a:t>allowed </a:t>
            </a:r>
            <a:r>
              <a:rPr lang="en-US" sz="2600" dirty="0">
                <a:solidFill>
                  <a:srgbClr val="7030A0"/>
                </a:solidFill>
              </a:rPr>
              <a:t>permissible</a:t>
            </a:r>
          </a:p>
          <a:p>
            <a:pPr marL="514350" indent="-514350" algn="l" rtl="0">
              <a:buFont typeface="+mj-lt"/>
              <a:buAutoNum type="arabicPeriod"/>
            </a:pPr>
            <a:r>
              <a:rPr lang="en-US" sz="2600" dirty="0"/>
              <a:t>Exact</a:t>
            </a:r>
          </a:p>
          <a:p>
            <a:pPr marL="514350" indent="-514350" algn="l" rtl="0">
              <a:buFont typeface="+mj-lt"/>
              <a:buAutoNum type="arabicPeriod"/>
            </a:pPr>
            <a:r>
              <a:rPr lang="en-US" sz="2600" dirty="0"/>
              <a:t>Differ</a:t>
            </a:r>
          </a:p>
          <a:p>
            <a:pPr marL="514350" indent="-514350" algn="l" rtl="0">
              <a:buFont typeface="+mj-lt"/>
              <a:buAutoNum type="arabicPeriod"/>
            </a:pPr>
            <a:r>
              <a:rPr lang="en-US" sz="2600" dirty="0"/>
              <a:t>Exactness</a:t>
            </a:r>
          </a:p>
          <a:p>
            <a:pPr marL="514350" indent="-514350" algn="l" rtl="0">
              <a:buFont typeface="+mj-lt"/>
              <a:buAutoNum type="arabicPeriod"/>
            </a:pPr>
            <a:r>
              <a:rPr lang="en-US" sz="2600" dirty="0"/>
              <a:t>not exact</a:t>
            </a:r>
            <a:endParaRPr lang="ar-SA" sz="2600" b="1" dirty="0"/>
          </a:p>
        </p:txBody>
      </p:sp>
      <p:sp>
        <p:nvSpPr>
          <p:cNvPr id="8" name="عنصر نائب للمحتوى 7"/>
          <p:cNvSpPr>
            <a:spLocks noGrp="1"/>
          </p:cNvSpPr>
          <p:nvPr>
            <p:ph sz="half" idx="2"/>
          </p:nvPr>
        </p:nvSpPr>
        <p:spPr>
          <a:xfrm>
            <a:off x="4211960" y="1628800"/>
            <a:ext cx="4759062" cy="3384376"/>
          </a:xfrm>
        </p:spPr>
        <p:txBody>
          <a:bodyPr>
            <a:normAutofit/>
          </a:bodyPr>
          <a:lstStyle/>
          <a:p>
            <a:pPr marL="514350" indent="-514350" algn="l" rtl="0">
              <a:buFont typeface="+mj-lt"/>
              <a:buAutoNum type="arabicPeriod" startAt="6"/>
            </a:pPr>
            <a:r>
              <a:rPr lang="en-US" sz="2600" dirty="0"/>
              <a:t>deviation between maximum and minimum</a:t>
            </a:r>
          </a:p>
          <a:p>
            <a:pPr marL="514350" indent="-514350" algn="l" rtl="0">
              <a:buFont typeface="+mj-lt"/>
              <a:buAutoNum type="arabicPeriod" startAt="6"/>
            </a:pPr>
            <a:r>
              <a:rPr lang="en-US" sz="2600" dirty="0"/>
              <a:t>an acceptable deviation</a:t>
            </a:r>
          </a:p>
          <a:p>
            <a:pPr marL="514350" indent="-514350" algn="l" rtl="0">
              <a:buFont typeface="+mj-lt"/>
              <a:buAutoNum type="arabicPeriod" startAt="6"/>
            </a:pPr>
            <a:r>
              <a:rPr lang="en-US" sz="2600" dirty="0"/>
              <a:t>an unacceptable deviation</a:t>
            </a:r>
          </a:p>
          <a:p>
            <a:pPr marL="514350" indent="-514350" algn="l" rtl="0">
              <a:buFont typeface="+mj-lt"/>
              <a:buAutoNum type="arabicPeriod" startAt="6"/>
            </a:pPr>
            <a:r>
              <a:rPr lang="en-US" sz="2600" dirty="0"/>
              <a:t>little deviation allowed</a:t>
            </a:r>
          </a:p>
          <a:p>
            <a:pPr marL="514350" indent="-514350" algn="l" rtl="0">
              <a:buFont typeface="+mj-lt"/>
              <a:buAutoNum type="arabicPeriod" startAt="6"/>
            </a:pPr>
            <a:r>
              <a:rPr lang="en-US" sz="2600" dirty="0"/>
              <a:t>large deviation allowed</a:t>
            </a:r>
            <a:endParaRPr lang="ar-SA" sz="2600" dirty="0"/>
          </a:p>
        </p:txBody>
      </p:sp>
      <p:sp>
        <p:nvSpPr>
          <p:cNvPr id="6" name="عنصر نائب لرقم الشريحة 5"/>
          <p:cNvSpPr>
            <a:spLocks noGrp="1"/>
          </p:cNvSpPr>
          <p:nvPr>
            <p:ph type="sldNum" sz="quarter" idx="12"/>
          </p:nvPr>
        </p:nvSpPr>
        <p:spPr/>
        <p:txBody>
          <a:bodyPr/>
          <a:lstStyle/>
          <a:p>
            <a:fld id="{24E12768-075D-4803-8E12-CDE3205B6AAE}" type="slidenum">
              <a:rPr lang="ar-SA" smtClean="0"/>
              <a:t>9</a:t>
            </a:fld>
            <a:endParaRPr lang="ar-SA"/>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386808"/>
            <a:ext cx="7963950" cy="1923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4972417"/>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3528" y="0"/>
            <a:ext cx="8291264" cy="1143000"/>
          </a:xfrm>
        </p:spPr>
        <p:txBody>
          <a:bodyPr>
            <a:normAutofit/>
          </a:bodyPr>
          <a:lstStyle/>
          <a:p>
            <a:pPr rtl="0"/>
            <a:r>
              <a:rPr lang="en-US" sz="3200" dirty="0">
                <a:solidFill>
                  <a:srgbClr val="FF0000"/>
                </a:solidFill>
              </a:rPr>
              <a:t>7.2 Match the related sentences.</a:t>
            </a:r>
            <a:endParaRPr lang="ar-SA" sz="3200" dirty="0">
              <a:solidFill>
                <a:srgbClr val="FF0000"/>
              </a:solidFill>
            </a:endParaRPr>
          </a:p>
        </p:txBody>
      </p:sp>
      <p:sp>
        <p:nvSpPr>
          <p:cNvPr id="4" name="عنصر نائب للمحتوى 3"/>
          <p:cNvSpPr>
            <a:spLocks noGrp="1"/>
          </p:cNvSpPr>
          <p:nvPr>
            <p:ph sz="half" idx="1"/>
          </p:nvPr>
        </p:nvSpPr>
        <p:spPr>
          <a:xfrm>
            <a:off x="181080" y="1309686"/>
            <a:ext cx="2808312" cy="3703490"/>
          </a:xfrm>
          <a:ln>
            <a:solidFill>
              <a:srgbClr val="FF0000"/>
            </a:solidFill>
          </a:ln>
        </p:spPr>
        <p:txBody>
          <a:bodyPr>
            <a:normAutofit fontScale="85000" lnSpcReduction="10000"/>
          </a:bodyPr>
          <a:lstStyle/>
          <a:p>
            <a:pPr marL="274638" indent="-274638" algn="just" rtl="0">
              <a:buFont typeface="+mj-lt"/>
              <a:buAutoNum type="arabicPeriod"/>
            </a:pPr>
            <a:r>
              <a:rPr lang="en-US" dirty="0"/>
              <a:t>It'll bind.</a:t>
            </a:r>
          </a:p>
          <a:p>
            <a:pPr marL="274638" indent="-274638" algn="just" rtl="0">
              <a:buFont typeface="+mj-lt"/>
              <a:buAutoNum type="arabicPeriod"/>
            </a:pPr>
            <a:r>
              <a:rPr lang="en-US" dirty="0"/>
              <a:t>It'll contract.</a:t>
            </a:r>
          </a:p>
          <a:p>
            <a:pPr marL="274638" indent="-274638" algn="just" rtl="0">
              <a:buFont typeface="+mj-lt"/>
              <a:buAutoNum type="arabicPeriod"/>
            </a:pPr>
            <a:r>
              <a:rPr lang="en-US" dirty="0"/>
              <a:t>It'll expand.</a:t>
            </a:r>
          </a:p>
          <a:p>
            <a:pPr marL="274638" indent="-274638" algn="just" rtl="0">
              <a:buFont typeface="+mj-lt"/>
              <a:buAutoNum type="arabicPeriod"/>
            </a:pPr>
            <a:r>
              <a:rPr lang="en-US" dirty="0"/>
              <a:t>There'll be too much play.</a:t>
            </a:r>
          </a:p>
          <a:p>
            <a:pPr marL="274638" indent="-274638" algn="just" rtl="0">
              <a:buFont typeface="+mj-lt"/>
              <a:buAutoNum type="arabicPeriod"/>
            </a:pPr>
            <a:r>
              <a:rPr lang="en-US" dirty="0"/>
              <a:t>It needs a clearance fit.</a:t>
            </a:r>
          </a:p>
          <a:p>
            <a:pPr marL="274638" indent="-274638" algn="just" rtl="0">
              <a:buFont typeface="+mj-lt"/>
              <a:buAutoNum type="arabicPeriod"/>
            </a:pPr>
            <a:r>
              <a:rPr lang="en-US" dirty="0"/>
              <a:t>It needs an interference fit.</a:t>
            </a:r>
            <a:endParaRPr lang="ar-SA" dirty="0"/>
          </a:p>
        </p:txBody>
      </p:sp>
      <p:sp>
        <p:nvSpPr>
          <p:cNvPr id="5" name="عنصر نائب للمحتوى 4"/>
          <p:cNvSpPr>
            <a:spLocks noGrp="1"/>
          </p:cNvSpPr>
          <p:nvPr>
            <p:ph sz="half" idx="2"/>
          </p:nvPr>
        </p:nvSpPr>
        <p:spPr>
          <a:xfrm>
            <a:off x="3275856" y="1340768"/>
            <a:ext cx="5623158" cy="4104456"/>
          </a:xfrm>
          <a:ln>
            <a:solidFill>
              <a:srgbClr val="FF0000"/>
            </a:solidFill>
          </a:ln>
        </p:spPr>
        <p:txBody>
          <a:bodyPr>
            <a:normAutofit fontScale="85000" lnSpcReduction="10000"/>
          </a:bodyPr>
          <a:lstStyle/>
          <a:p>
            <a:pPr marL="365125" indent="-365125" algn="just" rtl="0">
              <a:buFont typeface="+mj-lt"/>
              <a:buAutoNum type="alphaUcPeriod"/>
            </a:pPr>
            <a:r>
              <a:rPr lang="en-US" dirty="0">
                <a:solidFill>
                  <a:srgbClr val="7030A0"/>
                </a:solidFill>
              </a:rPr>
              <a:t>The bolt will have to turn in the hole. </a:t>
            </a:r>
          </a:p>
          <a:p>
            <a:pPr marL="365125" indent="-365125" algn="just" rtl="0">
              <a:buFont typeface="+mj-lt"/>
              <a:buAutoNum type="alphaUcPeriod"/>
            </a:pPr>
            <a:r>
              <a:rPr lang="en-US" dirty="0">
                <a:solidFill>
                  <a:srgbClr val="7030A0"/>
                </a:solidFill>
              </a:rPr>
              <a:t>The bolt won't be able to turn freely enough in the hole.</a:t>
            </a:r>
          </a:p>
          <a:p>
            <a:pPr marL="365125" indent="-365125" algn="just" rtl="0">
              <a:buFont typeface="+mj-lt"/>
              <a:buAutoNum type="alphaUcPeriod"/>
            </a:pPr>
            <a:r>
              <a:rPr lang="en-US" dirty="0">
                <a:solidFill>
                  <a:srgbClr val="7030A0"/>
                </a:solidFill>
              </a:rPr>
              <a:t>The bolt won't fit tightly enough in the hole. </a:t>
            </a:r>
          </a:p>
          <a:p>
            <a:pPr marL="365125" indent="-365125" algn="just" rtl="0">
              <a:buFont typeface="+mj-lt"/>
              <a:buAutoNum type="alphaUcPeriod"/>
            </a:pPr>
            <a:r>
              <a:rPr lang="en-US" dirty="0">
                <a:solidFill>
                  <a:srgbClr val="7030A0"/>
                </a:solidFill>
              </a:rPr>
              <a:t>The wheel will have to fit very tightly on the axle. </a:t>
            </a:r>
          </a:p>
          <a:p>
            <a:pPr marL="365125" indent="-365125" algn="just" rtl="0">
              <a:buFont typeface="+mj-lt"/>
              <a:buAutoNum type="alphaUcPeriod"/>
            </a:pPr>
            <a:r>
              <a:rPr lang="en-US" dirty="0">
                <a:solidFill>
                  <a:srgbClr val="7030A0"/>
                </a:solidFill>
              </a:rPr>
              <a:t>The hole will widen with the high temperature. </a:t>
            </a:r>
          </a:p>
          <a:p>
            <a:pPr marL="365125" indent="-365125" algn="just" rtl="0">
              <a:buFont typeface="+mj-lt"/>
              <a:buAutoNum type="alphaUcPeriod"/>
            </a:pPr>
            <a:r>
              <a:rPr lang="en-US" dirty="0">
                <a:solidFill>
                  <a:srgbClr val="7030A0"/>
                </a:solidFill>
              </a:rPr>
              <a:t>The shaft will shorten and narrow slightly as it cools. </a:t>
            </a:r>
            <a:endParaRPr lang="ar-SA" dirty="0">
              <a:solidFill>
                <a:srgbClr val="7030A0"/>
              </a:solidFill>
            </a:endParaRPr>
          </a:p>
        </p:txBody>
      </p:sp>
      <p:sp>
        <p:nvSpPr>
          <p:cNvPr id="8" name="عنصر نائب لرقم الشريحة 7"/>
          <p:cNvSpPr>
            <a:spLocks noGrp="1"/>
          </p:cNvSpPr>
          <p:nvPr>
            <p:ph type="sldNum" sz="quarter" idx="12"/>
          </p:nvPr>
        </p:nvSpPr>
        <p:spPr/>
        <p:txBody>
          <a:bodyPr/>
          <a:lstStyle/>
          <a:p>
            <a:fld id="{24E12768-075D-4803-8E12-CDE3205B6AAE}" type="slidenum">
              <a:rPr lang="ar-SA" smtClean="0"/>
              <a:t>10</a:t>
            </a:fld>
            <a:endParaRPr lang="ar-SA"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40" y="5629592"/>
            <a:ext cx="3897805" cy="729036"/>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7254219"/>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9513" y="197768"/>
            <a:ext cx="8640959" cy="1143000"/>
          </a:xfrm>
        </p:spPr>
        <p:txBody>
          <a:bodyPr>
            <a:noAutofit/>
          </a:bodyPr>
          <a:lstStyle/>
          <a:p>
            <a:pPr algn="just" rtl="0"/>
            <a:r>
              <a:rPr lang="en-US" sz="3200" b="1" dirty="0">
                <a:solidFill>
                  <a:srgbClr val="FF0000"/>
                </a:solidFill>
              </a:rPr>
              <a:t>7.3 </a:t>
            </a:r>
            <a:r>
              <a:rPr lang="en-US" sz="3200" dirty="0">
                <a:solidFill>
                  <a:srgbClr val="FF0000"/>
                </a:solidFill>
              </a:rPr>
              <a:t>Complete the article about engine blueprinting using the words in the box.</a:t>
            </a:r>
            <a:endParaRPr lang="ar-SA" sz="3200" dirty="0">
              <a:solidFill>
                <a:srgbClr val="FF0000"/>
              </a:solidFill>
            </a:endParaRPr>
          </a:p>
        </p:txBody>
      </p:sp>
      <p:sp>
        <p:nvSpPr>
          <p:cNvPr id="3" name="عنصر نائب للمحتوى 2"/>
          <p:cNvSpPr>
            <a:spLocks noGrp="1"/>
          </p:cNvSpPr>
          <p:nvPr>
            <p:ph idx="1"/>
          </p:nvPr>
        </p:nvSpPr>
        <p:spPr>
          <a:xfrm>
            <a:off x="611561" y="3284984"/>
            <a:ext cx="8280919" cy="2736306"/>
          </a:xfrm>
        </p:spPr>
        <p:txBody>
          <a:bodyPr>
            <a:noAutofit/>
          </a:bodyPr>
          <a:lstStyle/>
          <a:p>
            <a:pPr marL="0" indent="0" algn="l" rtl="0">
              <a:buNone/>
            </a:pPr>
            <a:r>
              <a:rPr lang="en-US" sz="3200" b="1" dirty="0">
                <a:solidFill>
                  <a:srgbClr val="C00000"/>
                </a:solidFill>
              </a:rPr>
              <a:t>Blue Printing for performance</a:t>
            </a:r>
          </a:p>
          <a:p>
            <a:pPr marL="0" indent="0" algn="just" rtl="0">
              <a:buNone/>
            </a:pPr>
            <a:r>
              <a:rPr lang="en-US" sz="2800" dirty="0"/>
              <a:t>The advantage of racing in a kart class with a standard engine spec seems obvious – everyone has the same power, so it's driving talent that makes the difference. But things aren't quite that simple. </a:t>
            </a:r>
          </a:p>
        </p:txBody>
      </p:sp>
      <p:sp>
        <p:nvSpPr>
          <p:cNvPr id="6" name="عنصر نائب لرقم الشريحة 5"/>
          <p:cNvSpPr>
            <a:spLocks noGrp="1"/>
          </p:cNvSpPr>
          <p:nvPr>
            <p:ph type="sldNum" sz="quarter" idx="12"/>
          </p:nvPr>
        </p:nvSpPr>
        <p:spPr/>
        <p:txBody>
          <a:bodyPr/>
          <a:lstStyle/>
          <a:p>
            <a:fld id="{24E12768-075D-4803-8E12-CDE3205B6AAE}" type="slidenum">
              <a:rPr lang="ar-SA" smtClean="0"/>
              <a:t>11</a:t>
            </a:fld>
            <a:endParaRPr lang="ar-SA"/>
          </a:p>
        </p:txBody>
      </p:sp>
      <p:sp>
        <p:nvSpPr>
          <p:cNvPr id="4" name="مستطيل 3"/>
          <p:cNvSpPr/>
          <p:nvPr/>
        </p:nvSpPr>
        <p:spPr>
          <a:xfrm>
            <a:off x="611561" y="1632775"/>
            <a:ext cx="6048671"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rtl="0"/>
            <a:r>
              <a:rPr lang="en-US" sz="2400" b="1" dirty="0">
                <a:solidFill>
                  <a:srgbClr val="7030A0"/>
                </a:solidFill>
              </a:rPr>
              <a:t>Clearances,    minus,    plus,     range,   variation,    fit,        permissible      precise,   tolerances,    within</a:t>
            </a:r>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6256" y="1626311"/>
            <a:ext cx="1824765" cy="1568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0764906"/>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rgbClr val="FF0000"/>
                </a:solidFill>
              </a:rPr>
              <a:t>7.3 Continue </a:t>
            </a:r>
            <a:endParaRPr lang="en-US" sz="4000" dirty="0"/>
          </a:p>
        </p:txBody>
      </p:sp>
      <p:sp>
        <p:nvSpPr>
          <p:cNvPr id="3" name="Content Placeholder 2"/>
          <p:cNvSpPr>
            <a:spLocks noGrp="1"/>
          </p:cNvSpPr>
          <p:nvPr>
            <p:ph idx="1"/>
          </p:nvPr>
        </p:nvSpPr>
        <p:spPr>
          <a:xfrm>
            <a:off x="683568" y="1412776"/>
            <a:ext cx="8136904" cy="4607024"/>
          </a:xfrm>
        </p:spPr>
        <p:txBody>
          <a:bodyPr/>
          <a:lstStyle/>
          <a:p>
            <a:pPr marL="0" lvl="0" indent="0" algn="just">
              <a:buClr>
                <a:srgbClr val="6F89F7"/>
              </a:buClr>
              <a:buNone/>
            </a:pPr>
            <a:r>
              <a:rPr lang="en-US" sz="2800" dirty="0">
                <a:solidFill>
                  <a:srgbClr val="40458C"/>
                </a:solidFill>
              </a:rPr>
              <a:t>No two standard engines are identical. There will always be a slight (1) ............... in the size of engine parts, since they are manufactured, not to perfectly (2) ............. dimensions, but to specified (3) </a:t>
            </a:r>
            <a:r>
              <a:rPr lang="ar-SA" sz="2800" dirty="0">
                <a:solidFill>
                  <a:srgbClr val="40458C"/>
                </a:solidFill>
              </a:rPr>
              <a:t>...............</a:t>
            </a:r>
            <a:r>
              <a:rPr lang="en-US" sz="2800" dirty="0">
                <a:solidFill>
                  <a:srgbClr val="40458C"/>
                </a:solidFill>
              </a:rPr>
              <a:t>. </a:t>
            </a:r>
            <a:r>
              <a:rPr lang="en-US" sz="2600" dirty="0">
                <a:solidFill>
                  <a:srgbClr val="40458C"/>
                </a:solidFill>
              </a:rPr>
              <a:t>Although these differences may only be (4) ............ or (5) ............... . a few hundredths of a </a:t>
            </a:r>
            <a:r>
              <a:rPr lang="en-US" sz="2600" dirty="0" err="1">
                <a:solidFill>
                  <a:srgbClr val="40458C"/>
                </a:solidFill>
              </a:rPr>
              <a:t>millimetre</a:t>
            </a:r>
            <a:r>
              <a:rPr lang="en-US" sz="2600" dirty="0">
                <a:solidFill>
                  <a:srgbClr val="40458C"/>
                </a:solidFill>
              </a:rPr>
              <a:t>, they will nevertheless result in a slight performance gap between any two engines. </a:t>
            </a:r>
            <a:endParaRPr lang="en-US" sz="2800" dirty="0">
              <a:solidFill>
                <a:srgbClr val="40458C"/>
              </a:solidFill>
            </a:endParaRPr>
          </a:p>
          <a:p>
            <a:pPr marL="0" indent="0">
              <a:buNone/>
            </a:pPr>
            <a:endParaRPr lang="en-US" dirty="0"/>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12</a:t>
            </a:fld>
            <a:endParaRPr lang="en-US"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738" y="5373216"/>
            <a:ext cx="8772525"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4346294"/>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عنوان 8"/>
          <p:cNvSpPr>
            <a:spLocks noGrp="1"/>
          </p:cNvSpPr>
          <p:nvPr>
            <p:ph type="title"/>
          </p:nvPr>
        </p:nvSpPr>
        <p:spPr>
          <a:xfrm>
            <a:off x="611560" y="116632"/>
            <a:ext cx="4464496" cy="827112"/>
          </a:xfrm>
        </p:spPr>
        <p:txBody>
          <a:bodyPr/>
          <a:lstStyle/>
          <a:p>
            <a:r>
              <a:rPr lang="en-US" sz="3600" b="1" dirty="0">
                <a:solidFill>
                  <a:srgbClr val="FF0000"/>
                </a:solidFill>
              </a:rPr>
              <a:t>7.3 Continue </a:t>
            </a:r>
            <a:endParaRPr lang="ar-SA" sz="3600" dirty="0"/>
          </a:p>
        </p:txBody>
      </p:sp>
      <p:sp>
        <p:nvSpPr>
          <p:cNvPr id="3" name="عنصر نائب للمحتوى 2"/>
          <p:cNvSpPr>
            <a:spLocks noGrp="1"/>
          </p:cNvSpPr>
          <p:nvPr>
            <p:ph sz="half" idx="1"/>
          </p:nvPr>
        </p:nvSpPr>
        <p:spPr>
          <a:xfrm>
            <a:off x="539552" y="993916"/>
            <a:ext cx="8265112" cy="5434488"/>
          </a:xfrm>
        </p:spPr>
        <p:txBody>
          <a:bodyPr>
            <a:normAutofit/>
          </a:bodyPr>
          <a:lstStyle/>
          <a:p>
            <a:pPr marL="0" indent="0" algn="just" rtl="0">
              <a:buNone/>
            </a:pPr>
            <a:r>
              <a:rPr lang="en-US" sz="2600" dirty="0"/>
              <a:t>One way round this problem (if you have the cash) is to have your engine blueprinted. The process is perfectly legal, as the sizes of all parts remain (6) ....................... the tolerances that are (7) .................... for the standard engine specification. However, by carefully matching pairs or groups of parts that are all in either the lower or upper half of the tolerance (8) ...................... , a blueprinted engine is built to (9) ................... . together very precisely, thanks to almost perfect (10) ..................... between moving parts.</a:t>
            </a:r>
            <a:endParaRPr lang="ar-SA" sz="2600" dirty="0"/>
          </a:p>
        </p:txBody>
      </p:sp>
      <p:sp>
        <p:nvSpPr>
          <p:cNvPr id="6" name="عنصر نائب لرقم الشريحة 5"/>
          <p:cNvSpPr>
            <a:spLocks noGrp="1"/>
          </p:cNvSpPr>
          <p:nvPr>
            <p:ph type="sldNum" sz="quarter" idx="12"/>
          </p:nvPr>
        </p:nvSpPr>
        <p:spPr/>
        <p:txBody>
          <a:bodyPr/>
          <a:lstStyle/>
          <a:p>
            <a:fld id="{24E12768-075D-4803-8E12-CDE3205B6AAE}" type="slidenum">
              <a:rPr lang="ar-SA" smtClean="0"/>
              <a:t>13</a:t>
            </a:fld>
            <a:endParaRPr lang="ar-SA"/>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904" y="5445224"/>
            <a:ext cx="8744584" cy="767156"/>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6204848"/>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additive="base">
                                        <p:cTn id="7" dur="500" fill="hold"/>
                                        <p:tgtEl>
                                          <p:spTgt spid="2051"/>
                                        </p:tgtEl>
                                        <p:attrNameLst>
                                          <p:attrName>ppt_x</p:attrName>
                                        </p:attrNameLst>
                                      </p:cBhvr>
                                      <p:tavLst>
                                        <p:tav tm="0">
                                          <p:val>
                                            <p:strVal val="#ppt_x"/>
                                          </p:val>
                                        </p:tav>
                                        <p:tav tm="100000">
                                          <p:val>
                                            <p:strVal val="#ppt_x"/>
                                          </p:val>
                                        </p:tav>
                                      </p:tavLst>
                                    </p:anim>
                                    <p:anim calcmode="lin" valueType="num">
                                      <p:cBhvr additive="base">
                                        <p:cTn id="8"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رقم الشريحة 5"/>
          <p:cNvSpPr>
            <a:spLocks noGrp="1"/>
          </p:cNvSpPr>
          <p:nvPr>
            <p:ph type="sldNum" sz="quarter" idx="12"/>
          </p:nvPr>
        </p:nvSpPr>
        <p:spPr/>
        <p:txBody>
          <a:bodyPr/>
          <a:lstStyle/>
          <a:p>
            <a:pPr fontAlgn="base">
              <a:spcBef>
                <a:spcPct val="0"/>
              </a:spcBef>
              <a:spcAft>
                <a:spcPct val="0"/>
              </a:spcAft>
              <a:defRPr/>
            </a:pPr>
            <a:fld id="{EFB9D454-4B25-4F14-A18B-B89370775433}" type="slidenum">
              <a:rPr lang="en-US" altLang="en-US"/>
              <a:pPr fontAlgn="base">
                <a:spcBef>
                  <a:spcPct val="0"/>
                </a:spcBef>
                <a:spcAft>
                  <a:spcPct val="0"/>
                </a:spcAft>
                <a:defRPr/>
              </a:pPr>
              <a:t>14</a:t>
            </a:fld>
            <a:endParaRPr lang="en-US" altLang="en-US"/>
          </a:p>
        </p:txBody>
      </p:sp>
      <p:sp>
        <p:nvSpPr>
          <p:cNvPr id="4" name="Oval 3"/>
          <p:cNvSpPr/>
          <p:nvPr/>
        </p:nvSpPr>
        <p:spPr bwMode="auto">
          <a:xfrm>
            <a:off x="1847336" y="2020330"/>
            <a:ext cx="6037032" cy="3707027"/>
          </a:xfrm>
          <a:prstGeom prst="ellipse">
            <a:avLst/>
          </a:prstGeom>
          <a:solidFill>
            <a:srgbClr val="FFFF00"/>
          </a:solidFill>
          <a:ln w="28575" cap="flat" cmpd="sng" algn="ctr">
            <a:solidFill>
              <a:srgbClr val="0000FF"/>
            </a:solidFill>
            <a:prstDash val="solid"/>
            <a:miter lim="800000"/>
            <a:headEnd type="none" w="med" len="med"/>
            <a:tailEnd type="none" w="med" len="med"/>
          </a:ln>
          <a:effectLst/>
        </p:spPr>
        <p:txBody>
          <a:bodyPr vert="horz" wrap="none" lIns="88969" tIns="44484" rIns="88969" bIns="44484" numCol="1" rtlCol="0" anchor="t" anchorCtr="0" compatLnSpc="1">
            <a:prstTxWarp prst="textNoShape">
              <a:avLst/>
            </a:prstTxWarp>
          </a:bodyPr>
          <a:lstStyle/>
          <a:p>
            <a:pPr algn="ctr" rtl="0"/>
            <a:r>
              <a:rPr lang="en-US" sz="7006" b="1" dirty="0">
                <a:solidFill>
                  <a:srgbClr val="C00000"/>
                </a:solidFill>
                <a:latin typeface="Verdana" pitchFamily="34" charset="0"/>
                <a:cs typeface="Tahoma" pitchFamily="34" charset="0"/>
              </a:rPr>
              <a:t>End of</a:t>
            </a:r>
            <a:br>
              <a:rPr lang="en-US" sz="7006" b="1" dirty="0">
                <a:solidFill>
                  <a:srgbClr val="C00000"/>
                </a:solidFill>
                <a:latin typeface="Verdana" pitchFamily="34" charset="0"/>
                <a:cs typeface="Tahoma" pitchFamily="34" charset="0"/>
              </a:rPr>
            </a:br>
            <a:r>
              <a:rPr lang="en-US" sz="7006" b="1" dirty="0">
                <a:solidFill>
                  <a:srgbClr val="C00000"/>
                </a:solidFill>
                <a:latin typeface="Verdana" pitchFamily="34" charset="0"/>
                <a:cs typeface="Tahoma" pitchFamily="34" charset="0"/>
              </a:rPr>
              <a:t> Unit Seven</a:t>
            </a:r>
            <a:endParaRPr lang="en-US" sz="7006" b="1" dirty="0">
              <a:solidFill>
                <a:srgbClr val="C00000"/>
              </a:solidFill>
            </a:endParaRPr>
          </a:p>
        </p:txBody>
      </p:sp>
    </p:spTree>
    <p:extLst>
      <p:ext uri="{BB962C8B-B14F-4D97-AF65-F5344CB8AC3E}">
        <p14:creationId xmlns:p14="http://schemas.microsoft.com/office/powerpoint/2010/main" val="533800867"/>
      </p:ext>
    </p:extLst>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255d76dd92e3d6e1daad40a6362b62a2562fc3b"/>
</p:tagLst>
</file>

<file path=ppt/theme/theme1.xml><?xml version="1.0" encoding="utf-8"?>
<a:theme xmlns:a="http://schemas.openxmlformats.org/drawingml/2006/main" name="Diseño predeterminado">
  <a:themeElements>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Blueprint">
  <a:themeElements>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fontScheme name="Blueprint">
      <a:majorFont>
        <a:latin typeface="Tahoma"/>
        <a:ea typeface=""/>
        <a:cs typeface="Times New Roman"/>
      </a:majorFont>
      <a:minorFont>
        <a:latin typeface="Tahoma"/>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sng" strike="noStrike" cap="none" normalizeH="0" baseline="0" smtClean="0">
            <a:ln>
              <a:noFill/>
            </a:ln>
            <a:solidFill>
              <a:schemeClr val="tx1"/>
            </a:solidFill>
            <a:effectLst/>
            <a:latin typeface="Arial" pitchFamily="34"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sng" strike="noStrike" cap="none" normalizeH="0" baseline="0" smtClean="0">
            <a:ln>
              <a:noFill/>
            </a:ln>
            <a:solidFill>
              <a:schemeClr val="tx1"/>
            </a:solidFill>
            <a:effectLst/>
            <a:latin typeface="Arial" pitchFamily="34" charset="0"/>
            <a:cs typeface="Times New Roman" pitchFamily="18" charset="0"/>
          </a:defRPr>
        </a:defPPr>
      </a:lstStyle>
    </a:lnDef>
  </a:objectDefaults>
  <a:extraClrSchemeLst>
    <a:extraClrScheme>
      <a:clrScheme name="Blueprint 1">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
      <a:clrScheme name="Blueprin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Blueprint 4">
        <a:dk1>
          <a:srgbClr val="333300"/>
        </a:dk1>
        <a:lt1>
          <a:srgbClr val="FFFFFF"/>
        </a:lt1>
        <a:dk2>
          <a:srgbClr val="663300"/>
        </a:dk2>
        <a:lt2>
          <a:srgbClr val="B2B2B2"/>
        </a:lt2>
        <a:accent1>
          <a:srgbClr val="DDC6A7"/>
        </a:accent1>
        <a:accent2>
          <a:srgbClr val="D9C167"/>
        </a:accent2>
        <a:accent3>
          <a:srgbClr val="FFFFFF"/>
        </a:accent3>
        <a:accent4>
          <a:srgbClr val="2A2A00"/>
        </a:accent4>
        <a:accent5>
          <a:srgbClr val="EBDFD0"/>
        </a:accent5>
        <a:accent6>
          <a:srgbClr val="C4AF5D"/>
        </a:accent6>
        <a:hlink>
          <a:srgbClr val="8A7A66"/>
        </a:hlink>
        <a:folHlink>
          <a:srgbClr val="C0AE9E"/>
        </a:folHlink>
      </a:clrScheme>
      <a:clrMap bg1="lt1" tx1="dk1" bg2="lt2" tx2="dk2" accent1="accent1" accent2="accent2" accent3="accent3" accent4="accent4" accent5="accent5" accent6="accent6" hlink="hlink" folHlink="folHlink"/>
    </a:extraClrScheme>
    <a:extraClrScheme>
      <a:clrScheme name="Blueprint 5">
        <a:dk1>
          <a:srgbClr val="000000"/>
        </a:dk1>
        <a:lt1>
          <a:srgbClr val="FFFFFF"/>
        </a:lt1>
        <a:dk2>
          <a:srgbClr val="003366"/>
        </a:dk2>
        <a:lt2>
          <a:srgbClr val="CCFFCC"/>
        </a:lt2>
        <a:accent1>
          <a:srgbClr val="006699"/>
        </a:accent1>
        <a:accent2>
          <a:srgbClr val="009999"/>
        </a:accent2>
        <a:accent3>
          <a:srgbClr val="AAADB8"/>
        </a:accent3>
        <a:accent4>
          <a:srgbClr val="DADADA"/>
        </a:accent4>
        <a:accent5>
          <a:srgbClr val="AAB8CA"/>
        </a:accent5>
        <a:accent6>
          <a:srgbClr val="008A8A"/>
        </a:accent6>
        <a:hlink>
          <a:srgbClr val="0099CC"/>
        </a:hlink>
        <a:folHlink>
          <a:srgbClr val="00458A"/>
        </a:folHlink>
      </a:clrScheme>
      <a:clrMap bg1="dk2" tx1="lt1" bg2="dk1" tx2="lt2" accent1="accent1" accent2="accent2" accent3="accent3" accent4="accent4" accent5="accent5" accent6="accent6" hlink="hlink" folHlink="folHlink"/>
    </a:extraClrScheme>
    <a:extraClrScheme>
      <a:clrScheme name="Blueprint 6">
        <a:dk1>
          <a:srgbClr val="000000"/>
        </a:dk1>
        <a:lt1>
          <a:srgbClr val="FFFFFF"/>
        </a:lt1>
        <a:dk2>
          <a:srgbClr val="004A48"/>
        </a:dk2>
        <a:lt2>
          <a:srgbClr val="33CCCC"/>
        </a:lt2>
        <a:accent1>
          <a:srgbClr val="006699"/>
        </a:accent1>
        <a:accent2>
          <a:srgbClr val="009999"/>
        </a:accent2>
        <a:accent3>
          <a:srgbClr val="AAB1B1"/>
        </a:accent3>
        <a:accent4>
          <a:srgbClr val="DADADA"/>
        </a:accent4>
        <a:accent5>
          <a:srgbClr val="AAB8CA"/>
        </a:accent5>
        <a:accent6>
          <a:srgbClr val="008A8A"/>
        </a:accent6>
        <a:hlink>
          <a:srgbClr val="00CC99"/>
        </a:hlink>
        <a:folHlink>
          <a:srgbClr val="006666"/>
        </a:folHlink>
      </a:clrScheme>
      <a:clrMap bg1="dk2" tx1="lt1" bg2="dk1" tx2="lt2" accent1="accent1" accent2="accent2" accent3="accent3" accent4="accent4" accent5="accent5" accent6="accent6" hlink="hlink" folHlink="folHlink"/>
    </a:extraClrScheme>
    <a:extraClrScheme>
      <a:clrScheme name="Blueprint 7">
        <a:dk1>
          <a:srgbClr val="000000"/>
        </a:dk1>
        <a:lt1>
          <a:srgbClr val="FFFFFF"/>
        </a:lt1>
        <a:dk2>
          <a:srgbClr val="333300"/>
        </a:dk2>
        <a:lt2>
          <a:srgbClr val="FFFFCC"/>
        </a:lt2>
        <a:accent1>
          <a:srgbClr val="CC9900"/>
        </a:accent1>
        <a:accent2>
          <a:srgbClr val="CC6600"/>
        </a:accent2>
        <a:accent3>
          <a:srgbClr val="ADADAA"/>
        </a:accent3>
        <a:accent4>
          <a:srgbClr val="DADADA"/>
        </a:accent4>
        <a:accent5>
          <a:srgbClr val="E2CAAA"/>
        </a:accent5>
        <a:accent6>
          <a:srgbClr val="B95C00"/>
        </a:accent6>
        <a:hlink>
          <a:srgbClr val="808000"/>
        </a:hlink>
        <a:folHlink>
          <a:srgbClr val="525000"/>
        </a:folHlink>
      </a:clrScheme>
      <a:clrMap bg1="dk2" tx1="lt1" bg2="dk1" tx2="lt2" accent1="accent1" accent2="accent2" accent3="accent3" accent4="accent4" accent5="accent5" accent6="accent6" hlink="hlink" folHlink="folHlink"/>
    </a:extraClrScheme>
    <a:extraClrScheme>
      <a:clrScheme name="Blueprint 8">
        <a:dk1>
          <a:srgbClr val="003D62"/>
        </a:dk1>
        <a:lt1>
          <a:srgbClr val="FFFFFF"/>
        </a:lt1>
        <a:dk2>
          <a:srgbClr val="006699"/>
        </a:dk2>
        <a:lt2>
          <a:srgbClr val="C8D1DA"/>
        </a:lt2>
        <a:accent1>
          <a:srgbClr val="9AC0EA"/>
        </a:accent1>
        <a:accent2>
          <a:srgbClr val="80C3C8"/>
        </a:accent2>
        <a:accent3>
          <a:srgbClr val="FFFFFF"/>
        </a:accent3>
        <a:accent4>
          <a:srgbClr val="003353"/>
        </a:accent4>
        <a:accent5>
          <a:srgbClr val="CADCF3"/>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2524</TotalTime>
  <Words>1067</Words>
  <Application>Microsoft Office PowerPoint</Application>
  <PresentationFormat>On-screen Show (4:3)</PresentationFormat>
  <Paragraphs>74</Paragraphs>
  <Slides>14</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14</vt:i4>
      </vt:variant>
    </vt:vector>
  </HeadingPairs>
  <TitlesOfParts>
    <vt:vector size="24" baseType="lpstr">
      <vt:lpstr>Arial</vt:lpstr>
      <vt:lpstr>Calibri</vt:lpstr>
      <vt:lpstr>Franklin Gothic Book</vt:lpstr>
      <vt:lpstr>Perpetua</vt:lpstr>
      <vt:lpstr>Tahoma</vt:lpstr>
      <vt:lpstr>Times New Roman</vt:lpstr>
      <vt:lpstr>Verdana</vt:lpstr>
      <vt:lpstr>Wingdings</vt:lpstr>
      <vt:lpstr>Diseño predeterminado</vt:lpstr>
      <vt:lpstr>2_Blueprint</vt:lpstr>
      <vt:lpstr>Unit 7: Dimensional accuracy Prof. Fady El-Nahal Technical English Islamic University of Gaza 2020-2021 </vt:lpstr>
      <vt:lpstr>Vocabulary</vt:lpstr>
      <vt:lpstr>A. Precision and tolerance</vt:lpstr>
      <vt:lpstr>A. Precision and tolerance</vt:lpstr>
      <vt:lpstr> A. Precision and tolerance…</vt:lpstr>
      <vt:lpstr>A. Precision and tolerance…</vt:lpstr>
      <vt:lpstr>B. Fit</vt:lpstr>
      <vt:lpstr>B. Fit…</vt:lpstr>
      <vt:lpstr>7.1 Find words and expressions with  similar meanings to the words and expressions below. Sometimes there is more than one possible answer. </vt:lpstr>
      <vt:lpstr>7.2 Match the related sentences.</vt:lpstr>
      <vt:lpstr>7.3 Complete the article about engine blueprinting using the words in the box.</vt:lpstr>
      <vt:lpstr>7.3 Continue </vt:lpstr>
      <vt:lpstr>7.3 Continue </vt:lpstr>
      <vt:lpstr>PowerPoint Presentation</vt:lpstr>
    </vt:vector>
  </TitlesOfParts>
  <Company>Ahmed-Under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Drawings</dc:title>
  <dc:creator>Hatem Ali Elaydi</dc:creator>
  <cp:lastModifiedBy>Fady El-Nahal</cp:lastModifiedBy>
  <cp:revision>67</cp:revision>
  <dcterms:created xsi:type="dcterms:W3CDTF">2017-01-25T20:02:11Z</dcterms:created>
  <dcterms:modified xsi:type="dcterms:W3CDTF">2020-02-04T17:47:40Z</dcterms:modified>
</cp:coreProperties>
</file>