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7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436F-4CBE-4185-9EA1-3B6EE8B53A12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3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436F-4CBE-4185-9EA1-3B6EE8B53A12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95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436F-4CBE-4185-9EA1-3B6EE8B53A12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96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436F-4CBE-4185-9EA1-3B6EE8B53A12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21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436F-4CBE-4185-9EA1-3B6EE8B53A12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0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436F-4CBE-4185-9EA1-3B6EE8B53A12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2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436F-4CBE-4185-9EA1-3B6EE8B53A12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99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436F-4CBE-4185-9EA1-3B6EE8B53A12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04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436F-4CBE-4185-9EA1-3B6EE8B53A12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59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436F-4CBE-4185-9EA1-3B6EE8B53A12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03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436F-4CBE-4185-9EA1-3B6EE8B53A12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65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120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971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999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999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2436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18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977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242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49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460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8908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18F4CE5-0DBD-4367-B2C1-69EFBB8AF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57047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575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E6CA782-BD64-4BFE-8880-A99664F18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612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1F2F53D-F049-45E3-BD0E-06708B0BE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40290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9487761-10E1-4C88-A13C-9B9C2CE3D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6948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0A2118-7CDA-40E8-BC58-03F40DA3CB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7470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78A8A7AF-715C-4594-BE7C-A261216F4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48053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2333CB3-D6C0-412F-A8EB-D83C4A381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98640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05D3C18-0F29-42E7-9FEF-573114B96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4816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97B27E-A8D2-49D4-9E93-27AEF530E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047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304800"/>
            <a:ext cx="26670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04800"/>
            <a:ext cx="7797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372E8AA-46D1-4942-9549-76E8E9BAC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4833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FEF4E36-B70C-4541-92CE-6FB7A8329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72357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76E5F8A-79F0-4F4F-A6DB-48AE607CA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9091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05861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421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2436F-4CBE-4185-9EA1-3B6EE8B53A12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56257-0529-42A9-9178-7743EB3AD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0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0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0458C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048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9050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Basil Hamed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B9D454-4B25-4F14-A18B-B89370775433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99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4891349" y="1834226"/>
            <a:ext cx="6368054" cy="2089150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>Unit 4: </a:t>
            </a:r>
            <a:r>
              <a:rPr lang="en-US" sz="4000" b="1" dirty="0">
                <a:solidFill>
                  <a:srgbClr val="576082"/>
                </a:solidFill>
                <a:latin typeface="Arial" panose="020B0604020202020204" pitchFamily="34" charset="0"/>
              </a:rPr>
              <a:t>Horizontal and vertical measurements</a:t>
            </a: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/>
            </a:r>
            <a:br>
              <a:rPr lang="en-US" sz="4000" b="1" kern="1200" dirty="0">
                <a:solidFill>
                  <a:schemeClr val="tx1"/>
                </a:solidFill>
                <a:latin typeface="Franklin Gothic Book"/>
              </a:rPr>
            </a:br>
            <a:r>
              <a:rPr lang="en-US" sz="2400" b="1" kern="1200" dirty="0">
                <a:solidFill>
                  <a:srgbClr val="C00000"/>
                </a:solidFill>
                <a:latin typeface="Perpetua"/>
                <a:ea typeface="+mn-ea"/>
                <a:cs typeface="+mn-cs"/>
              </a:rPr>
              <a:t>Prof. </a:t>
            </a:r>
            <a:r>
              <a:rPr lang="en-US" sz="2400" b="1" kern="1200" dirty="0" smtClean="0">
                <a:solidFill>
                  <a:srgbClr val="C00000"/>
                </a:solidFill>
                <a:latin typeface="Perpetua"/>
                <a:ea typeface="+mn-ea"/>
                <a:cs typeface="+mn-cs"/>
              </a:rPr>
              <a:t>Fady El-Nahal</a:t>
            </a:r>
            <a:br>
              <a:rPr lang="en-US" sz="2400" b="1" kern="1200" dirty="0" smtClean="0">
                <a:solidFill>
                  <a:srgbClr val="C0000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Technical </a:t>
            </a:r>
            <a: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English</a:t>
            </a:r>
            <a:b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Islamic University of Gaza</a:t>
            </a:r>
            <a: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2020-2021</a:t>
            </a:r>
            <a: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</a:b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59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Vocabulary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1071432" y="1872111"/>
            <a:ext cx="4983005" cy="39703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kern="0" dirty="0">
                <a:solidFill>
                  <a:srgbClr val="FF0000"/>
                </a:solidFill>
              </a:rPr>
              <a:t>Dimensions			</a:t>
            </a:r>
            <a:r>
              <a:rPr lang="ar-SA" sz="2800" dirty="0">
                <a:solidFill>
                  <a:srgbClr val="40458C"/>
                </a:solidFill>
              </a:rPr>
              <a:t>الأبعاد</a:t>
            </a:r>
            <a:r>
              <a:rPr lang="en-US" sz="2800" kern="0" dirty="0">
                <a:solidFill>
                  <a:srgbClr val="FF0000"/>
                </a:solidFill>
              </a:rPr>
              <a:t>	</a:t>
            </a:r>
          </a:p>
          <a:p>
            <a:r>
              <a:rPr lang="en-US" sz="2800" kern="0" dirty="0">
                <a:solidFill>
                  <a:srgbClr val="FF0000"/>
                </a:solidFill>
              </a:rPr>
              <a:t>Measured			</a:t>
            </a:r>
            <a:r>
              <a:rPr lang="ar-SA" sz="2800" dirty="0">
                <a:solidFill>
                  <a:srgbClr val="40458C"/>
                </a:solidFill>
              </a:rPr>
              <a:t>قياس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800" kern="0" dirty="0">
                <a:solidFill>
                  <a:srgbClr val="FF0000"/>
                </a:solidFill>
              </a:rPr>
              <a:t>Strike	 </a:t>
            </a:r>
            <a:r>
              <a:rPr lang="en-US" sz="2800" kern="0" dirty="0">
                <a:solidFill>
                  <a:srgbClr val="40458C"/>
                </a:solidFill>
              </a:rPr>
              <a:t>(touch) </a:t>
            </a:r>
            <a:r>
              <a:rPr lang="en-US" sz="2800" kern="0" dirty="0">
                <a:solidFill>
                  <a:srgbClr val="FF0000"/>
                </a:solidFill>
              </a:rPr>
              <a:t>	</a:t>
            </a:r>
            <a:r>
              <a:rPr lang="ar-SA" sz="2800" kern="0" dirty="0">
                <a:solidFill>
                  <a:srgbClr val="FF0000"/>
                </a:solidFill>
              </a:rPr>
              <a:t> </a:t>
            </a:r>
            <a:r>
              <a:rPr lang="en-US" sz="2800" kern="0" dirty="0">
                <a:solidFill>
                  <a:srgbClr val="FF0000"/>
                </a:solidFill>
              </a:rPr>
              <a:t>(</a:t>
            </a:r>
            <a:r>
              <a:rPr lang="ar-SA" sz="2800" kern="0" dirty="0">
                <a:solidFill>
                  <a:srgbClr val="FF0000"/>
                </a:solidFill>
              </a:rPr>
              <a:t>لمس</a:t>
            </a:r>
            <a:r>
              <a:rPr lang="en-US" sz="2800" kern="0" dirty="0">
                <a:solidFill>
                  <a:srgbClr val="FF0000"/>
                </a:solidFill>
              </a:rPr>
              <a:t>) </a:t>
            </a:r>
            <a:r>
              <a:rPr lang="ar-SA" sz="2800" dirty="0">
                <a:solidFill>
                  <a:srgbClr val="40458C"/>
                </a:solidFill>
              </a:rPr>
              <a:t> إضراب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800" kern="0" dirty="0">
                <a:solidFill>
                  <a:srgbClr val="FF0000"/>
                </a:solidFill>
              </a:rPr>
              <a:t>Horizontal 			</a:t>
            </a:r>
            <a:r>
              <a:rPr lang="ar-SA" sz="2800" dirty="0">
                <a:solidFill>
                  <a:srgbClr val="40458C"/>
                </a:solidFill>
              </a:rPr>
              <a:t>أفقي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800" kern="0" dirty="0">
                <a:solidFill>
                  <a:srgbClr val="FF0000"/>
                </a:solidFill>
              </a:rPr>
              <a:t>Vertical			</a:t>
            </a:r>
            <a:r>
              <a:rPr lang="ar-SA" sz="2800" dirty="0">
                <a:solidFill>
                  <a:srgbClr val="40458C"/>
                </a:solidFill>
              </a:rPr>
              <a:t>عمودي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800" kern="0" dirty="0">
                <a:solidFill>
                  <a:srgbClr val="FF0000"/>
                </a:solidFill>
              </a:rPr>
              <a:t>Extremities		  </a:t>
            </a:r>
            <a:r>
              <a:rPr lang="ar-SA" sz="2800" dirty="0">
                <a:solidFill>
                  <a:srgbClr val="40458C"/>
                </a:solidFill>
              </a:rPr>
              <a:t>أطراف الجسم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800" kern="0" dirty="0">
                <a:solidFill>
                  <a:srgbClr val="FF0000"/>
                </a:solidFill>
              </a:rPr>
              <a:t>Wingspan	  </a:t>
            </a:r>
            <a:r>
              <a:rPr lang="ar-SA" sz="2800" dirty="0">
                <a:solidFill>
                  <a:srgbClr val="40458C"/>
                </a:solidFill>
              </a:rPr>
              <a:t>باع الجناح المسافة بينهما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600" kern="0" dirty="0">
                <a:solidFill>
                  <a:srgbClr val="FF0000"/>
                </a:solidFill>
              </a:rPr>
              <a:t>Span				</a:t>
            </a:r>
            <a:r>
              <a:rPr lang="ar-SA" sz="2800" dirty="0">
                <a:solidFill>
                  <a:srgbClr val="40458C"/>
                </a:solidFill>
              </a:rPr>
              <a:t>امتداد</a:t>
            </a:r>
            <a:endParaRPr lang="en-US" sz="2600" kern="0" dirty="0">
              <a:solidFill>
                <a:srgbClr val="FF0000"/>
              </a:solidFill>
            </a:endParaRPr>
          </a:p>
          <a:p>
            <a:r>
              <a:rPr lang="en-US" sz="2600" kern="0" dirty="0">
                <a:solidFill>
                  <a:srgbClr val="FF0000"/>
                </a:solidFill>
              </a:rPr>
              <a:t>Fuselage</a:t>
            </a:r>
            <a:r>
              <a:rPr lang="en-US" sz="2800" b="1" dirty="0">
                <a:solidFill>
                  <a:srgbClr val="464C4E"/>
                </a:solidFill>
                <a:latin typeface="Arial" panose="020B0604020202020204" pitchFamily="34" charset="0"/>
              </a:rPr>
              <a:t>		  </a:t>
            </a:r>
            <a:r>
              <a:rPr lang="ar-SA" sz="2800" dirty="0">
                <a:solidFill>
                  <a:srgbClr val="40458C"/>
                </a:solidFill>
              </a:rPr>
              <a:t> جسم الطائرة </a:t>
            </a:r>
            <a:r>
              <a:rPr lang="en-US" sz="2800" dirty="0">
                <a:solidFill>
                  <a:srgbClr val="40458C"/>
                </a:solidFill>
              </a:rPr>
              <a:t> </a:t>
            </a:r>
            <a:endParaRPr lang="en-US" sz="2800" b="1" dirty="0">
              <a:solidFill>
                <a:srgbClr val="464C4E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32072" y="1897801"/>
            <a:ext cx="4253345" cy="37548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kern="0" dirty="0">
                <a:solidFill>
                  <a:srgbClr val="FF0000"/>
                </a:solidFill>
              </a:rPr>
              <a:t>Thickness		</a:t>
            </a:r>
            <a:r>
              <a:rPr lang="ar-SA" sz="2800" dirty="0">
                <a:solidFill>
                  <a:srgbClr val="40458C"/>
                </a:solidFill>
              </a:rPr>
              <a:t>سماكة</a:t>
            </a:r>
            <a:r>
              <a:rPr lang="en-US" sz="2800" kern="0" dirty="0">
                <a:solidFill>
                  <a:srgbClr val="FF0000"/>
                </a:solidFill>
              </a:rPr>
              <a:t>	</a:t>
            </a:r>
          </a:p>
          <a:p>
            <a:r>
              <a:rPr lang="en-US" sz="2800" kern="0" dirty="0">
                <a:solidFill>
                  <a:srgbClr val="FF0000"/>
                </a:solidFill>
              </a:rPr>
              <a:t>Flat			</a:t>
            </a:r>
            <a:r>
              <a:rPr lang="ar-SA" sz="2800" dirty="0">
                <a:solidFill>
                  <a:srgbClr val="40458C"/>
                </a:solidFill>
              </a:rPr>
              <a:t>مسطحة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800" kern="0" dirty="0">
                <a:solidFill>
                  <a:srgbClr val="FF0000"/>
                </a:solidFill>
              </a:rPr>
              <a:t>Plumb		</a:t>
            </a:r>
            <a:r>
              <a:rPr lang="ar-SA" sz="2800" dirty="0">
                <a:solidFill>
                  <a:srgbClr val="40458C"/>
                </a:solidFill>
              </a:rPr>
              <a:t>راسيا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800" kern="0" dirty="0">
                <a:solidFill>
                  <a:srgbClr val="FF0000"/>
                </a:solidFill>
              </a:rPr>
              <a:t>Inclined from	</a:t>
            </a:r>
            <a:r>
              <a:rPr lang="ar-SA" sz="2800" dirty="0">
                <a:solidFill>
                  <a:srgbClr val="40458C"/>
                </a:solidFill>
              </a:rPr>
              <a:t> يميل من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600" kern="0" dirty="0">
                <a:solidFill>
                  <a:srgbClr val="FF0000"/>
                </a:solidFill>
              </a:rPr>
              <a:t>Internal width   </a:t>
            </a:r>
            <a:r>
              <a:rPr lang="ar-SA" sz="2800" dirty="0">
                <a:solidFill>
                  <a:srgbClr val="40458C"/>
                </a:solidFill>
              </a:rPr>
              <a:t>عرض الداخلي</a:t>
            </a:r>
            <a:r>
              <a:rPr lang="en-US" sz="2800" dirty="0">
                <a:solidFill>
                  <a:srgbClr val="40458C"/>
                </a:solidFill>
              </a:rPr>
              <a:t>   </a:t>
            </a:r>
            <a:endParaRPr lang="en-US" sz="2600" kern="0" dirty="0">
              <a:solidFill>
                <a:srgbClr val="FF0000"/>
              </a:solidFill>
            </a:endParaRPr>
          </a:p>
          <a:p>
            <a:r>
              <a:rPr lang="en-US" sz="2600" kern="0" dirty="0">
                <a:solidFill>
                  <a:srgbClr val="FF0000"/>
                </a:solidFill>
              </a:rPr>
              <a:t>External width  </a:t>
            </a:r>
            <a:r>
              <a:rPr lang="ar-SA" sz="2800" dirty="0">
                <a:solidFill>
                  <a:srgbClr val="40458C"/>
                </a:solidFill>
              </a:rPr>
              <a:t>عرض خارجي</a:t>
            </a:r>
            <a:endParaRPr lang="en-US" sz="2800" kern="0" dirty="0">
              <a:solidFill>
                <a:srgbClr val="40458C"/>
              </a:solidFill>
            </a:endParaRPr>
          </a:p>
          <a:p>
            <a:endParaRPr lang="en-US" sz="2600" kern="0" dirty="0">
              <a:solidFill>
                <a:srgbClr val="00B0F0"/>
              </a:solidFill>
            </a:endParaRPr>
          </a:p>
          <a:p>
            <a:endParaRPr lang="en-US" sz="2600" kern="0" dirty="0">
              <a:solidFill>
                <a:srgbClr val="00B0F0"/>
              </a:solidFill>
            </a:endParaRPr>
          </a:p>
          <a:p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4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752" y="404813"/>
            <a:ext cx="9321161" cy="1143000"/>
          </a:xfrm>
        </p:spPr>
        <p:txBody>
          <a:bodyPr/>
          <a:lstStyle/>
          <a:p>
            <a:pPr eaLnBrk="1" hangingPunct="1"/>
            <a:r>
              <a:rPr lang="es-UY" altLang="en-US" dirty="0" err="1">
                <a:solidFill>
                  <a:schemeClr val="tx1"/>
                </a:solidFill>
              </a:rPr>
              <a:t>Outline</a:t>
            </a:r>
            <a:endParaRPr lang="es-ES" altLang="en-US" dirty="0">
              <a:solidFill>
                <a:schemeClr val="tx1"/>
              </a:solidFill>
            </a:endParaRPr>
          </a:p>
        </p:txBody>
      </p:sp>
      <p:sp>
        <p:nvSpPr>
          <p:cNvPr id="542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119590" y="1977789"/>
            <a:ext cx="8064500" cy="2743201"/>
          </a:xfrm>
          <a:ln>
            <a:solidFill>
              <a:schemeClr val="accent1"/>
            </a:solidFill>
          </a:ln>
        </p:spPr>
        <p:txBody>
          <a:bodyPr/>
          <a:lstStyle/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6F7BA2"/>
                </a:solidFill>
                <a:latin typeface="Times New Roman" panose="02020603050405020304" pitchFamily="18" charset="0"/>
              </a:rPr>
              <a:t>Linear dimensions</a:t>
            </a:r>
          </a:p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6F7BA2"/>
                </a:solidFill>
                <a:latin typeface="Times New Roman" panose="02020603050405020304" pitchFamily="18" charset="0"/>
              </a:rPr>
              <a:t>level and plumb</a:t>
            </a:r>
            <a:endParaRPr lang="en-US" sz="3600" kern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309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A. Linear dimensions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0448" y="1690016"/>
            <a:ext cx="10930400" cy="3919214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/>
              <a:t>The web page shows the key </a:t>
            </a:r>
            <a:r>
              <a:rPr lang="en-US" sz="2800" dirty="0">
                <a:solidFill>
                  <a:srgbClr val="FF0000"/>
                </a:solidFill>
              </a:rPr>
              <a:t>dimensions</a:t>
            </a:r>
            <a:r>
              <a:rPr lang="en-US" sz="2800" dirty="0"/>
              <a:t> of the Airbus A380 in meters, and the explanations below it describe how they are </a:t>
            </a:r>
            <a:r>
              <a:rPr lang="en-US" sz="2800" dirty="0">
                <a:solidFill>
                  <a:srgbClr val="FF0000"/>
                </a:solidFill>
              </a:rPr>
              <a:t>measured</a:t>
            </a:r>
            <a:r>
              <a:rPr lang="en-US" sz="2800" dirty="0"/>
              <a:t>. In the explanations, the word </a:t>
            </a:r>
            <a:r>
              <a:rPr lang="en-US" sz="2800" dirty="0">
                <a:solidFill>
                  <a:srgbClr val="FF0000"/>
                </a:solidFill>
              </a:rPr>
              <a:t>plane</a:t>
            </a:r>
            <a:r>
              <a:rPr lang="en-US" sz="2800" dirty="0"/>
              <a:t> means an imaginary surface (not an </a:t>
            </a:r>
            <a:r>
              <a:rPr lang="en-US" sz="2800" dirty="0" err="1"/>
              <a:t>aeroplane</a:t>
            </a:r>
            <a:r>
              <a:rPr lang="en-US" sz="2800" dirty="0"/>
              <a:t>).</a:t>
            </a:r>
          </a:p>
          <a:p>
            <a:pPr marL="0" indent="0" algn="just">
              <a:buNone/>
            </a:pPr>
            <a:r>
              <a:rPr lang="en-US" sz="2800" dirty="0"/>
              <a:t>On drawings, planes are shown as lines that indicate where dimensions are measured </a:t>
            </a:r>
            <a:r>
              <a:rPr lang="en-US" sz="2800" dirty="0">
                <a:solidFill>
                  <a:srgbClr val="FF0000"/>
                </a:solidFill>
              </a:rPr>
              <a:t>from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FF0000"/>
                </a:solidFill>
              </a:rPr>
              <a:t>to</a:t>
            </a:r>
            <a:r>
              <a:rPr lang="en-US" sz="2800" dirty="0"/>
              <a:t>, and are positioned to </a:t>
            </a:r>
            <a:r>
              <a:rPr lang="en-US" sz="2800" dirty="0">
                <a:solidFill>
                  <a:srgbClr val="FF0000"/>
                </a:solidFill>
              </a:rPr>
              <a:t>strike</a:t>
            </a:r>
            <a:r>
              <a:rPr lang="en-US" sz="2800" dirty="0"/>
              <a:t> (touch) the </a:t>
            </a:r>
            <a:r>
              <a:rPr lang="en-US" sz="2800" dirty="0">
                <a:solidFill>
                  <a:srgbClr val="FF0000"/>
                </a:solidFill>
              </a:rPr>
              <a:t>faces</a:t>
            </a:r>
            <a:r>
              <a:rPr lang="en-US" sz="2800" dirty="0"/>
              <a:t> (edges or surfaces) of components. Often, they are either </a:t>
            </a:r>
            <a:r>
              <a:rPr lang="en-US" sz="2800" dirty="0">
                <a:solidFill>
                  <a:srgbClr val="FF0000"/>
                </a:solidFill>
              </a:rPr>
              <a:t>horizontal planes or vertical </a:t>
            </a:r>
            <a:r>
              <a:rPr lang="en-US" sz="2800" dirty="0"/>
              <a:t>planes.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9715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A. Linear dimensions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5152" y="1610436"/>
            <a:ext cx="8502555" cy="477671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317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A. Linear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32045"/>
            <a:ext cx="10631606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Overall length </a:t>
            </a:r>
            <a:r>
              <a:rPr lang="en-US" sz="2800" dirty="0"/>
              <a:t>is a measurement of how long the aircraft is in total. The </a:t>
            </a:r>
            <a:r>
              <a:rPr lang="en-US" sz="2800" dirty="0">
                <a:solidFill>
                  <a:srgbClr val="00B050"/>
                </a:solidFill>
              </a:rPr>
              <a:t>measurement</a:t>
            </a:r>
            <a:r>
              <a:rPr lang="en-US" sz="2800" dirty="0"/>
              <a:t> is </a:t>
            </a:r>
            <a:r>
              <a:rPr lang="en-US" sz="2800" dirty="0">
                <a:solidFill>
                  <a:srgbClr val="00B050"/>
                </a:solidFill>
              </a:rPr>
              <a:t>taken</a:t>
            </a:r>
            <a:r>
              <a:rPr lang="en-US" sz="2800" dirty="0"/>
              <a:t> between the two points that are furthest apart (the front and rear </a:t>
            </a:r>
            <a:r>
              <a:rPr lang="en-US" sz="2800" dirty="0">
                <a:solidFill>
                  <a:srgbClr val="00B050"/>
                </a:solidFill>
              </a:rPr>
              <a:t>extremities</a:t>
            </a:r>
            <a:r>
              <a:rPr lang="en-US" sz="2800" dirty="0"/>
              <a:t>), </a:t>
            </a:r>
            <a:r>
              <a:rPr lang="en-US" sz="2800" dirty="0">
                <a:solidFill>
                  <a:srgbClr val="00B050"/>
                </a:solidFill>
              </a:rPr>
              <a:t>along the length </a:t>
            </a:r>
            <a:r>
              <a:rPr lang="en-US" sz="2800" dirty="0"/>
              <a:t>of the aircraft. The length is </a:t>
            </a:r>
            <a:r>
              <a:rPr lang="en-US" sz="2800" dirty="0">
                <a:solidFill>
                  <a:srgbClr val="00B050"/>
                </a:solidFill>
              </a:rPr>
              <a:t>measured along </a:t>
            </a:r>
            <a:r>
              <a:rPr lang="en-US" sz="2800" dirty="0"/>
              <a:t>a horizontal plane. It is the distance between a vertical plane striking the front of the nose, and a vertical plane striking the rear of the tail. 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Wingspan</a:t>
            </a:r>
            <a:r>
              <a:rPr lang="en-US" sz="2800" dirty="0"/>
              <a:t> is the total distance </a:t>
            </a:r>
            <a:r>
              <a:rPr lang="en-US" sz="2800" dirty="0">
                <a:solidFill>
                  <a:srgbClr val="00B050"/>
                </a:solidFill>
              </a:rPr>
              <a:t>spanned</a:t>
            </a:r>
            <a:r>
              <a:rPr lang="en-US" sz="2800" dirty="0"/>
              <a:t> by both wings. The </a:t>
            </a:r>
            <a:r>
              <a:rPr lang="en-US" sz="2800" dirty="0">
                <a:solidFill>
                  <a:srgbClr val="00B050"/>
                </a:solidFill>
              </a:rPr>
              <a:t>span</a:t>
            </a:r>
            <a:r>
              <a:rPr lang="en-US" sz="2800" dirty="0"/>
              <a:t> is measured as a straight line between the two wingtips</a:t>
            </a:r>
          </a:p>
          <a:p>
            <a:pPr marL="0" indent="0" algn="just">
              <a:buNone/>
            </a:pPr>
            <a:r>
              <a:rPr lang="en-US" sz="2800" dirty="0"/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2130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A. Linear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476233"/>
            <a:ext cx="1084997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Overall height measures </a:t>
            </a:r>
            <a:r>
              <a:rPr lang="en-US" sz="2600" dirty="0"/>
              <a:t>how tall the aircraft is. The dimension is </a:t>
            </a:r>
            <a:r>
              <a:rPr lang="en-US" sz="2600" dirty="0">
                <a:solidFill>
                  <a:srgbClr val="00B0F0"/>
                </a:solidFill>
              </a:rPr>
              <a:t>measured vertically </a:t>
            </a:r>
            <a:r>
              <a:rPr lang="en-US" sz="2600" dirty="0"/>
              <a:t>between the underside of the wheels and a horizontal plane striking the top of the tail.</a:t>
            </a:r>
          </a:p>
          <a:p>
            <a:pPr marL="0" indent="0" algn="just">
              <a:buNone/>
            </a:pPr>
            <a:endParaRPr lang="en-US" sz="2600" dirty="0"/>
          </a:p>
          <a:p>
            <a:pPr marL="0" indent="0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Maximum fuselage </a:t>
            </a:r>
            <a:r>
              <a:rPr lang="en-US" sz="2600" dirty="0"/>
              <a:t>width is the </a:t>
            </a:r>
            <a:r>
              <a:rPr lang="en-US" sz="2600" dirty="0">
                <a:solidFill>
                  <a:srgbClr val="00B0F0"/>
                </a:solidFill>
              </a:rPr>
              <a:t>external width </a:t>
            </a:r>
            <a:r>
              <a:rPr lang="en-US" sz="2600" dirty="0"/>
              <a:t>of the aircraft's body- how wide it is, </a:t>
            </a:r>
            <a:r>
              <a:rPr lang="en-US" sz="2600" dirty="0">
                <a:solidFill>
                  <a:srgbClr val="00B0F0"/>
                </a:solidFill>
              </a:rPr>
              <a:t>measured</a:t>
            </a:r>
            <a:r>
              <a:rPr lang="en-US" sz="2600" dirty="0"/>
              <a:t> </a:t>
            </a:r>
            <a:r>
              <a:rPr lang="en-US" sz="2600" dirty="0">
                <a:solidFill>
                  <a:srgbClr val="00B0F0"/>
                </a:solidFill>
              </a:rPr>
              <a:t>horizontally</a:t>
            </a:r>
            <a:r>
              <a:rPr lang="en-US" sz="2600" dirty="0"/>
              <a:t> between vertical planes striking the outside faces of the fuselage.</a:t>
            </a:r>
          </a:p>
          <a:p>
            <a:pPr marL="0" indent="0" algn="just">
              <a:buNone/>
            </a:pPr>
            <a:endParaRPr lang="en-US" sz="2600" dirty="0"/>
          </a:p>
          <a:p>
            <a:pPr marL="0" indent="0" algn="just">
              <a:buNone/>
            </a:pPr>
            <a:r>
              <a:rPr lang="en-US" sz="2600" dirty="0">
                <a:solidFill>
                  <a:srgbClr val="FF0000"/>
                </a:solidFill>
              </a:rPr>
              <a:t>Maximum cabin </a:t>
            </a:r>
            <a:r>
              <a:rPr lang="en-US" sz="2600" dirty="0"/>
              <a:t>width states the maximum </a:t>
            </a:r>
            <a:r>
              <a:rPr lang="en-US" sz="2600" dirty="0">
                <a:solidFill>
                  <a:srgbClr val="00B0F0"/>
                </a:solidFill>
              </a:rPr>
              <a:t>internal</a:t>
            </a:r>
            <a:r>
              <a:rPr lang="en-US" sz="2600" dirty="0"/>
              <a:t> width, measured between the inside faces of the fuselage. The measurement is equivalent to the external width, less the </a:t>
            </a:r>
            <a:r>
              <a:rPr lang="en-US" sz="2600" dirty="0">
                <a:solidFill>
                  <a:srgbClr val="00B0F0"/>
                </a:solidFill>
              </a:rPr>
              <a:t>thickness</a:t>
            </a:r>
            <a:r>
              <a:rPr lang="en-US" sz="2600" dirty="0"/>
              <a:t> of the fuselage at each side of the aircraft.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8717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A. Linear dimensions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Notes: </a:t>
            </a:r>
            <a:r>
              <a:rPr lang="en-US" sz="2800" dirty="0"/>
              <a:t>When written, the words dimension and dimensions are often abbreviated to dim and dims. Span is also used to describe the distance(s) crossed by a bridge, between its supports. If a bridge has a support at its center (as well as at each end), then it has two spans.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7066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 Level and plumb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343" y="1624084"/>
            <a:ext cx="10525457" cy="4395716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/>
              <a:t>If a surface is described as being level, this means it is both horizontal and flat (smooth). However, a surface which is </a:t>
            </a:r>
            <a:r>
              <a:rPr lang="en-US" sz="2800" dirty="0">
                <a:solidFill>
                  <a:srgbClr val="FF0000"/>
                </a:solidFill>
              </a:rPr>
              <a:t>flat</a:t>
            </a:r>
            <a:r>
              <a:rPr lang="en-US" sz="2800" dirty="0"/>
              <a:t> is not necessarily horizontal. </a:t>
            </a:r>
            <a:r>
              <a:rPr lang="en-US" sz="2800" dirty="0">
                <a:solidFill>
                  <a:srgbClr val="FF0000"/>
                </a:solidFill>
              </a:rPr>
              <a:t>A flat </a:t>
            </a:r>
            <a:r>
              <a:rPr lang="en-US" sz="2800" dirty="0"/>
              <a:t>surface may be vertical, or inclined (sloping </a:t>
            </a:r>
            <a:r>
              <a:rPr lang="en-US" sz="2800" dirty="0">
                <a:solidFill>
                  <a:srgbClr val="FF0000"/>
                </a:solidFill>
              </a:rPr>
              <a:t>at an angle </a:t>
            </a:r>
            <a:r>
              <a:rPr lang="en-US" sz="2800" dirty="0"/>
              <a:t>to the horizontal or vertical plane).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Faces that are vertical, such as those of the walls of buildings, are described by engineers as being </a:t>
            </a:r>
            <a:r>
              <a:rPr lang="en-US" sz="2800" dirty="0">
                <a:solidFill>
                  <a:srgbClr val="FF0000"/>
                </a:solidFill>
              </a:rPr>
              <a:t>plumb</a:t>
            </a:r>
            <a:r>
              <a:rPr lang="en-US" sz="2800" dirty="0"/>
              <a:t>. Structures that are slightly </a:t>
            </a:r>
            <a:r>
              <a:rPr lang="en-US" sz="2800" dirty="0">
                <a:solidFill>
                  <a:srgbClr val="FF0000"/>
                </a:solidFill>
              </a:rPr>
              <a:t>inclined from </a:t>
            </a:r>
            <a:r>
              <a:rPr lang="en-US" sz="2800" dirty="0"/>
              <a:t>vertical are said to be out of plumb.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274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520575"/>
            <a:ext cx="10727140" cy="1009934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4.1 Complete the key dimensions of the Millau Viaduct in France, using the words in the box. Look at A opposite to help you.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1077243" y="2422059"/>
            <a:ext cx="7304757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/>
              <a:t>height    overall     thickness    span     width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478" y="2937105"/>
            <a:ext cx="7545155" cy="29046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516" y="5841803"/>
            <a:ext cx="7061484" cy="64656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7601" y="2743201"/>
            <a:ext cx="2802340" cy="19451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7601" y="4765894"/>
            <a:ext cx="2809922" cy="193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77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569493"/>
            <a:ext cx="10992512" cy="4678907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4.2 Decide whether the sentences about the viaduct are true or false, and correct the false sentences. Look at A and B opposite to help you.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The height of the towers is measured horizontally.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The overall span is measured along the width of the bridge.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The tops of the towers are at different levels, so a horizontal plane striking the top of one tower will not strike the tops of all the others.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The highest point of the structure is the top extremity of the highest tower.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The thickness of each tower decreases towards the top, so the faces of the towers are plumb.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The greatest thickness of each tower is its internal thickness at its base.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779524" y="614690"/>
            <a:ext cx="7670946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0" i="0" u="none" strike="noStrike" baseline="0" dirty="0">
                <a:solidFill>
                  <a:srgbClr val="585D5F"/>
                </a:solidFill>
                <a:latin typeface="Times New Roman" panose="02020603050405020304" pitchFamily="18" charset="0"/>
              </a:rPr>
              <a:t>1. False  2.</a:t>
            </a:r>
            <a:r>
              <a:rPr lang="en-US" sz="2800" dirty="0">
                <a:solidFill>
                  <a:srgbClr val="585D5F"/>
                </a:solidFill>
                <a:latin typeface="Times New Roman" panose="02020603050405020304" pitchFamily="18" charset="0"/>
              </a:rPr>
              <a:t> False 3. True  4. True  5. False   6. False</a:t>
            </a:r>
            <a:r>
              <a:rPr lang="en-US" sz="2800" b="0" i="0" u="none" strike="noStrike" baseline="0" dirty="0">
                <a:solidFill>
                  <a:srgbClr val="585D5F"/>
                </a:solidFill>
                <a:latin typeface="Times New Roman" panose="02020603050405020304" pitchFamily="18" charset="0"/>
              </a:rPr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6825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475097"/>
            <a:ext cx="10937922" cy="1119116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</a:rPr>
              <a:t>4.3 Circle the correct words to complete the text about extra-high voltage (EHV) power lines. Look at A and B opposite to help you. The first one has been done for you.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38" y="2621510"/>
            <a:ext cx="10244162" cy="40840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997" y="423082"/>
            <a:ext cx="8093122" cy="76983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9017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65605"/>
            <a:ext cx="10363200" cy="1143000"/>
          </a:xfrm>
        </p:spPr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542502"/>
            <a:ext cx="10668000" cy="545911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4.4 Read the text below. Can you answer the questions?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272" y="2156347"/>
            <a:ext cx="8026400" cy="21290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859672" y="2142699"/>
            <a:ext cx="31897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/>
              <a:t>The towers are plumb, but because they are a long distance a part, the curvature of the earth (the curve of the earth's surface) has a noticeable effect, which is increased by the height of the towers. The diagram below shows the effect in exaggerated form.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596" y="4271749"/>
            <a:ext cx="4390079" cy="202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4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2463114" y="2020330"/>
            <a:ext cx="7265773" cy="3707027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8969" tIns="44484" rIns="88969" bIns="44484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End of</a:t>
            </a:r>
            <a:b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</a:b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 </a:t>
            </a:r>
            <a:r>
              <a:rPr lang="en-US" sz="7006" b="1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Unit Four</a:t>
            </a:r>
            <a:endParaRPr lang="en-US" sz="7006" b="1" dirty="0">
              <a:solidFill>
                <a:srgbClr val="C00000"/>
              </a:solidFill>
              <a:latin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04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Blueprint 2">
    <a:dk1>
      <a:srgbClr val="40458C"/>
    </a:dk1>
    <a:lt1>
      <a:srgbClr val="FFFFFF"/>
    </a:lt1>
    <a:dk2>
      <a:srgbClr val="660066"/>
    </a:dk2>
    <a:lt2>
      <a:srgbClr val="B7C1EB"/>
    </a:lt2>
    <a:accent1>
      <a:srgbClr val="ECD882"/>
    </a:accent1>
    <a:accent2>
      <a:srgbClr val="B2B2B2"/>
    </a:accent2>
    <a:accent3>
      <a:srgbClr val="FFFFFF"/>
    </a:accent3>
    <a:accent4>
      <a:srgbClr val="353A77"/>
    </a:accent4>
    <a:accent5>
      <a:srgbClr val="F4E9C1"/>
    </a:accent5>
    <a:accent6>
      <a:srgbClr val="A1A1A1"/>
    </a:accent6>
    <a:hlink>
      <a:srgbClr val="6F89F7"/>
    </a:hlink>
    <a:folHlink>
      <a:srgbClr val="CFDBF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774</Words>
  <Application>Microsoft Office PowerPoint</Application>
  <PresentationFormat>Widescreen</PresentationFormat>
  <Paragraphs>72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Calibri</vt:lpstr>
      <vt:lpstr>Calibri Light</vt:lpstr>
      <vt:lpstr>Franklin Gothic Book</vt:lpstr>
      <vt:lpstr>Perpetua</vt:lpstr>
      <vt:lpstr>Tahoma</vt:lpstr>
      <vt:lpstr>Times New Roman</vt:lpstr>
      <vt:lpstr>Verdana</vt:lpstr>
      <vt:lpstr>Wingdings</vt:lpstr>
      <vt:lpstr>Office Theme</vt:lpstr>
      <vt:lpstr>Diseño predeterminado</vt:lpstr>
      <vt:lpstr>2_Blueprint</vt:lpstr>
      <vt:lpstr>Unit 4: Horizontal and vertical measurements Prof. Fady El-Nahal Technical English Islamic University of Gaza 2020-2021 </vt:lpstr>
      <vt:lpstr>Vocabulary</vt:lpstr>
      <vt:lpstr>Outline</vt:lpstr>
      <vt:lpstr>A. Linear dimensions</vt:lpstr>
      <vt:lpstr>A. Linear dimensions</vt:lpstr>
      <vt:lpstr>A. Linear dimensions</vt:lpstr>
      <vt:lpstr>A. Linear dimensions</vt:lpstr>
      <vt:lpstr>A. Linear dimensions</vt:lpstr>
      <vt:lpstr>B. Level and plumb</vt:lpstr>
      <vt:lpstr>Exercises </vt:lpstr>
      <vt:lpstr>Exercises</vt:lpstr>
      <vt:lpstr>Exercises</vt:lpstr>
      <vt:lpstr>Exercises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3: Design Solutions Dr. Basil Hamed Technical English Islamic University of Gaza February, 2017 </dc:title>
  <dc:creator>Basil Hamed</dc:creator>
  <cp:lastModifiedBy>Fady El-Nahal</cp:lastModifiedBy>
  <cp:revision>41</cp:revision>
  <dcterms:created xsi:type="dcterms:W3CDTF">2017-02-05T18:56:03Z</dcterms:created>
  <dcterms:modified xsi:type="dcterms:W3CDTF">2020-02-04T17:30:47Z</dcterms:modified>
</cp:coreProperties>
</file>