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5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4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13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1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8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9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94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8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6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7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51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042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274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520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36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816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846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67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412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13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560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5230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19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9178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472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6353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976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0646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305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9706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4261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1765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733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0339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5949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7252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BD330-8559-4902-B27D-95C51B7D7C79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B37CC-C3A5-4747-8285-422A00CD4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8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961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79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891349" y="1834226"/>
            <a:ext cx="6368054" cy="208915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3: </a:t>
            </a:r>
            <a:r>
              <a:rPr lang="en-US" sz="4000" b="1" dirty="0">
                <a:solidFill>
                  <a:srgbClr val="576082"/>
                </a:solidFill>
                <a:latin typeface="Arial" panose="020B0604020202020204" pitchFamily="34" charset="0"/>
              </a:rPr>
              <a:t>Design Solutions</a:t>
            </a: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/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Prof</a:t>
            </a:r>
            <a:r>
              <a:rPr lang="en-US" sz="2400" b="1" kern="120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. </a:t>
            </a:r>
            <a:r>
              <a:rPr lang="en-US" sz="2400" b="1" kern="120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Fady </a:t>
            </a:r>
            <a:r>
              <a:rPr lang="en-US" sz="2400" b="1" kern="1200" dirty="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El-Nahal</a:t>
            </a:r>
            <a:br>
              <a:rPr lang="en-US" sz="2400" b="1" kern="1200" dirty="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</a:t>
            </a: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5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Vocabulary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2082813" y="1595021"/>
            <a:ext cx="8125712" cy="48320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Proposed	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المقترح</a:t>
            </a:r>
            <a:endParaRPr lang="en-US" sz="2800" b="1" i="0" u="none" strike="noStrike" baseline="0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drawn up	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مُحَرّر؛ مُدَوّن</a:t>
            </a:r>
            <a:r>
              <a:rPr lang="en-US" sz="2800" b="1" dirty="0">
                <a:solidFill>
                  <a:srgbClr val="464C4E"/>
                </a:solidFill>
                <a:latin typeface="Arial" panose="020B0604020202020204" pitchFamily="34" charset="0"/>
              </a:rPr>
              <a:t> </a:t>
            </a:r>
            <a:r>
              <a:rPr lang="en-US" sz="28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design solution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تصميم الحل </a:t>
            </a:r>
            <a:r>
              <a:rPr lang="en-US" sz="28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Constraints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القيود</a:t>
            </a:r>
            <a:endParaRPr lang="en-US" sz="2800" b="1" i="0" u="none" strike="noStrike" baseline="0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existing models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النماذج الحالية</a:t>
            </a:r>
            <a:endParaRPr lang="en-US" sz="2800" b="1" i="0" u="none" strike="noStrike" baseline="0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Budget	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ميزانية</a:t>
            </a:r>
            <a:endParaRPr lang="en-US" sz="2800" b="1" i="0" u="none" strike="noStrike" baseline="0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cost-effective 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اقتصادية / ذات تكلفة معقولة / ذات سعر مناسب </a:t>
            </a:r>
            <a:endParaRPr lang="en-US" sz="2800" b="1" i="0" u="none" strike="noStrike" baseline="0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464C4E"/>
                </a:solidFill>
                <a:latin typeface="Arial" panose="020B0604020202020204" pitchFamily="34" charset="0"/>
              </a:rPr>
              <a:t>belt and braces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حزام والأقواس</a:t>
            </a:r>
            <a:endParaRPr lang="en-US" sz="2800" b="1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464C4E"/>
                </a:solidFill>
                <a:latin typeface="Arial" panose="020B0604020202020204" pitchFamily="34" charset="0"/>
              </a:rPr>
              <a:t>worst-case scenario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السيناريو الأسوأ</a:t>
            </a:r>
            <a:endParaRPr lang="en-US" sz="2800" b="1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464C4E"/>
                </a:solidFill>
                <a:latin typeface="Arial" panose="020B0604020202020204" pitchFamily="34" charset="0"/>
              </a:rPr>
              <a:t>Overdesign		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افراط بالتصميم</a:t>
            </a:r>
            <a:endParaRPr lang="en-US" sz="2800" b="1" dirty="0">
              <a:solidFill>
                <a:srgbClr val="464C4E"/>
              </a:solidFill>
              <a:latin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464C4E"/>
                </a:solidFill>
                <a:latin typeface="Arial" panose="020B0604020202020204" pitchFamily="34" charset="0"/>
              </a:rPr>
              <a:t>Murphy's Law		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نظام داخلي</a:t>
            </a:r>
            <a:r>
              <a:rPr lang="en-US" sz="2800" b="1" dirty="0">
                <a:solidFill>
                  <a:srgbClr val="464C4E"/>
                </a:solidFill>
                <a:latin typeface="Arial" panose="020B0604020202020204" pitchFamily="34" charset="0"/>
              </a:rPr>
              <a:t>, </a:t>
            </a:r>
            <a:r>
              <a:rPr lang="ar-SA" sz="2800" b="1" dirty="0">
                <a:solidFill>
                  <a:srgbClr val="464C4E"/>
                </a:solidFill>
                <a:latin typeface="Arial" panose="020B0604020202020204" pitchFamily="34" charset="0"/>
              </a:rPr>
              <a:t>اللائحة التنفيذية للقانون</a:t>
            </a:r>
            <a:endParaRPr lang="en-US" sz="2800" b="1" dirty="0">
              <a:solidFill>
                <a:srgbClr val="464C4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36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chemeClr val="tx1"/>
                </a:solidFill>
              </a:rPr>
              <a:t>Outline</a:t>
            </a:r>
            <a:endParaRPr lang="es-ES" altLang="en-US" dirty="0">
              <a:solidFill>
                <a:schemeClr val="tx1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19590" y="1977789"/>
            <a:ext cx="8064500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Design objectives</a:t>
            </a:r>
          </a:p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Design calculations</a:t>
            </a:r>
            <a:endParaRPr lang="en-US" sz="3600" kern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573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Design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448" y="1690016"/>
            <a:ext cx="10510351" cy="65509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web page below is from a manufacturing company's intranet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49" y="2485341"/>
            <a:ext cx="10047902" cy="9654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97629" y="3450779"/>
            <a:ext cx="889834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</a:rPr>
              <a:t>Company design procedure- the design brief</a:t>
            </a:r>
          </a:p>
          <a:p>
            <a:pPr algn="just"/>
            <a:r>
              <a:rPr lang="en-US" sz="2400" b="0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A design brief for the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proposed</a:t>
            </a:r>
            <a:r>
              <a:rPr lang="en-US" sz="2400" b="1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 </a:t>
            </a:r>
            <a:r>
              <a:rPr lang="en-US" sz="2400" b="0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product should be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drawn up </a:t>
            </a:r>
            <a:r>
              <a:rPr lang="en-US" sz="2400" b="0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by the</a:t>
            </a:r>
            <a:r>
              <a:rPr lang="en-US" sz="2400" b="0" i="0" u="none" strike="noStrike" dirty="0">
                <a:solidFill>
                  <a:srgbClr val="464C4E"/>
                </a:solidFill>
                <a:latin typeface="Arial" panose="020B0604020202020204" pitchFamily="34" charset="0"/>
              </a:rPr>
              <a:t> </a:t>
            </a:r>
            <a:r>
              <a:rPr lang="en-US" sz="2400" b="0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project engineer. This should </a:t>
            </a:r>
            <a:r>
              <a:rPr lang="en-US" sz="2400" b="0" i="0" u="none" strike="noStrike" baseline="0" dirty="0">
                <a:solidFill>
                  <a:srgbClr val="565B5E"/>
                </a:solidFill>
                <a:latin typeface="Arial" panose="020B0604020202020204" pitchFamily="34" charset="0"/>
              </a:rPr>
              <a:t>consist </a:t>
            </a:r>
            <a:r>
              <a:rPr lang="en-US" sz="2400" b="0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of a detailed list of technical</a:t>
            </a:r>
            <a:r>
              <a:rPr lang="en-US" sz="2400" b="0" i="0" u="none" strike="noStrike" dirty="0">
                <a:solidFill>
                  <a:srgbClr val="464C4E"/>
                </a:solidFill>
                <a:latin typeface="Arial" panose="020B0604020202020204" pitchFamily="34" charset="0"/>
              </a:rPr>
              <a:t> </a:t>
            </a:r>
            <a:r>
              <a:rPr lang="en-US" sz="2400" b="0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objectives </a:t>
            </a:r>
            <a:r>
              <a:rPr lang="en-US" sz="2400" b="0" i="0" u="none" strike="noStrike" baseline="0" dirty="0">
                <a:solidFill>
                  <a:srgbClr val="565B5E"/>
                </a:solidFill>
                <a:latin typeface="Arial" panose="020B0604020202020204" pitchFamily="34" charset="0"/>
              </a:rPr>
              <a:t>which </a:t>
            </a:r>
            <a:r>
              <a:rPr lang="en-US" sz="2400" b="0" i="0" u="none" strike="noStrike" baseline="0" dirty="0">
                <a:solidFill>
                  <a:srgbClr val="464C4E"/>
                </a:solidFill>
                <a:latin typeface="Arial" panose="020B0604020202020204" pitchFamily="34" charset="0"/>
              </a:rPr>
              <a:t>the design team must work to, in order to produce a</a:t>
            </a:r>
            <a:r>
              <a:rPr lang="en-US" sz="2400" b="0" i="0" u="none" strike="noStrike" dirty="0">
                <a:solidFill>
                  <a:srgbClr val="464C4E"/>
                </a:solidFill>
                <a:latin typeface="Arial" panose="020B0604020202020204" pitchFamily="34" charset="0"/>
              </a:rPr>
              <a:t>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design solution</a:t>
            </a:r>
            <a:r>
              <a:rPr lang="en-US" sz="2400" b="1" i="0" u="none" strike="noStrike" baseline="0" dirty="0">
                <a:solidFill>
                  <a:srgbClr val="6E767A"/>
                </a:solidFill>
                <a:latin typeface="Arial" panose="020B0604020202020204" pitchFamily="34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376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A. Design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5692"/>
            <a:ext cx="10849970" cy="476875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Key elements of the brief are: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function</a:t>
            </a:r>
            <a:r>
              <a:rPr lang="en-US" sz="2800" dirty="0"/>
              <a:t> - the product's intended use (what it is </a:t>
            </a:r>
            <a:r>
              <a:rPr lang="en-US" sz="2800" dirty="0">
                <a:solidFill>
                  <a:srgbClr val="00B050"/>
                </a:solidFill>
              </a:rPr>
              <a:t>designed to </a:t>
            </a:r>
            <a:r>
              <a:rPr lang="en-US" sz="2800" dirty="0"/>
              <a:t>do), including performance targets (strength, power, durability, etc.)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constraints</a:t>
            </a:r>
            <a:r>
              <a:rPr lang="en-US" sz="2800" dirty="0"/>
              <a:t> - limits on the design (for example, it must not </a:t>
            </a:r>
            <a:r>
              <a:rPr lang="en-US" sz="2800" dirty="0">
                <a:solidFill>
                  <a:srgbClr val="00B050"/>
                </a:solidFill>
              </a:rPr>
              <a:t>exceed</a:t>
            </a:r>
            <a:r>
              <a:rPr lang="en-US" sz="2800" dirty="0"/>
              <a:t> a maximum size or weight limit)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comparative targets- </a:t>
            </a:r>
            <a:r>
              <a:rPr lang="en-US" sz="2800" dirty="0"/>
              <a:t>how well the product should perform, compared with </a:t>
            </a:r>
            <a:r>
              <a:rPr lang="en-US" sz="2800" dirty="0">
                <a:solidFill>
                  <a:srgbClr val="00B050"/>
                </a:solidFill>
              </a:rPr>
              <a:t>existing models </a:t>
            </a:r>
            <a:r>
              <a:rPr lang="en-US" sz="2800" dirty="0"/>
              <a:t>(competing products already on the market. Or the current model that the new product will replace)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465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A. Design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design features </a:t>
            </a:r>
            <a:r>
              <a:rPr lang="en-US" sz="2800" dirty="0"/>
              <a:t>- specific things the new design must have (for example, rechargeable batteries, or a lid with a lock)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budget</a:t>
            </a:r>
            <a:r>
              <a:rPr lang="en-US" sz="2800" dirty="0"/>
              <a:t> - the cost limits that must not be exceeded, in order to make the design </a:t>
            </a:r>
            <a:r>
              <a:rPr lang="en-US" sz="2800" dirty="0">
                <a:solidFill>
                  <a:srgbClr val="00B050"/>
                </a:solidFill>
              </a:rPr>
              <a:t>cost-effective.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346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Design 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99" y="1637731"/>
            <a:ext cx="10924275" cy="438206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Design information is shown on drawings, and written in </a:t>
            </a:r>
            <a:r>
              <a:rPr lang="en-US" sz="2800" dirty="0">
                <a:solidFill>
                  <a:srgbClr val="FF0000"/>
                </a:solidFill>
              </a:rPr>
              <a:t>specifications</a:t>
            </a:r>
            <a:r>
              <a:rPr lang="en-US" sz="2800" dirty="0"/>
              <a:t> - documents which describe the materials, sizes and technical requirements of components. In order to specify this detailed information, an engineer must </a:t>
            </a:r>
            <a:r>
              <a:rPr lang="en-US" sz="2800" dirty="0">
                <a:solidFill>
                  <a:srgbClr val="FF0000"/>
                </a:solidFill>
              </a:rPr>
              <a:t>evaluate</a:t>
            </a:r>
            <a:r>
              <a:rPr lang="en-US" sz="2800" dirty="0"/>
              <a:t>- that is, identify and calculate- the </a:t>
            </a:r>
            <a:r>
              <a:rPr lang="en-US" sz="2800" dirty="0">
                <a:solidFill>
                  <a:srgbClr val="00B050"/>
                </a:solidFill>
              </a:rPr>
              <a:t>loads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forces</a:t>
            </a:r>
            <a:r>
              <a:rPr lang="en-US" sz="2800" dirty="0"/>
              <a:t>) that key components will have to carry. To do this, the engineer needs to </a:t>
            </a:r>
            <a:r>
              <a:rPr lang="en-US" sz="2800" dirty="0">
                <a:solidFill>
                  <a:srgbClr val="00B050"/>
                </a:solidFill>
              </a:rPr>
              <a:t>determine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identify</a:t>
            </a:r>
            <a:r>
              <a:rPr lang="en-US" sz="2800" dirty="0"/>
              <a:t>) the different loads, then </a:t>
            </a:r>
            <a:r>
              <a:rPr lang="en-US" sz="2800" dirty="0">
                <a:solidFill>
                  <a:srgbClr val="FF0000"/>
                </a:solidFill>
              </a:rPr>
              <a:t>quantify</a:t>
            </a:r>
            <a:r>
              <a:rPr lang="en-US" sz="2800" dirty="0"/>
              <a:t> them- that is, calculate them in number form. Usually, each load is quantified based on </a:t>
            </a:r>
            <a:r>
              <a:rPr lang="en-US" sz="2800" dirty="0">
                <a:solidFill>
                  <a:srgbClr val="FF0000"/>
                </a:solidFill>
              </a:rPr>
              <a:t>a worst-case scenario- </a:t>
            </a:r>
            <a:r>
              <a:rPr lang="en-US" sz="2800" dirty="0"/>
              <a:t>in other words, the engineer will </a:t>
            </a:r>
            <a:r>
              <a:rPr lang="en-US" sz="2800" dirty="0">
                <a:solidFill>
                  <a:srgbClr val="FF0000"/>
                </a:solidFill>
              </a:rPr>
              <a:t>allow for </a:t>
            </a:r>
            <a:r>
              <a:rPr lang="en-US" sz="2800" dirty="0"/>
              <a:t>the maximum load, such as an aircraft making a very hard landing, or a bridge being hit by extremely high winds.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617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B. Design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066" y="1790700"/>
            <a:ext cx="10363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After maximum loads have been quantified, an engineer will apply </a:t>
            </a:r>
            <a:r>
              <a:rPr lang="en-US" sz="2800" dirty="0">
                <a:solidFill>
                  <a:srgbClr val="FF0000"/>
                </a:solidFill>
              </a:rPr>
              <a:t>a factor of safety</a:t>
            </a:r>
            <a:r>
              <a:rPr lang="en-US" sz="2800" dirty="0"/>
              <a:t>. This is an extra margin to make the component strong enough to carry loads that are higher than the worst-case scenario. For example, a factor of 1.5 increases the load a component can carry by 50%. After this has been </a:t>
            </a:r>
            <a:r>
              <a:rPr lang="en-US" sz="2800" dirty="0">
                <a:solidFill>
                  <a:srgbClr val="FF0000"/>
                </a:solidFill>
              </a:rPr>
              <a:t>factored in</a:t>
            </a:r>
            <a:r>
              <a:rPr lang="en-US" sz="2800" dirty="0"/>
              <a:t>, the engineer will then </a:t>
            </a:r>
            <a:r>
              <a:rPr lang="en-US" sz="2800" dirty="0">
                <a:solidFill>
                  <a:srgbClr val="FF0000"/>
                </a:solidFill>
              </a:rPr>
              <a:t>size</a:t>
            </a:r>
            <a:r>
              <a:rPr lang="en-US" sz="2800" dirty="0"/>
              <a:t> the components that is, calculate their required size.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759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B. Design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2000535"/>
            <a:ext cx="10058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Engineers are sometimes criticized because they </a:t>
            </a:r>
            <a:r>
              <a:rPr lang="en-US" sz="2800" dirty="0">
                <a:solidFill>
                  <a:srgbClr val="FF0000"/>
                </a:solidFill>
              </a:rPr>
              <a:t>overdesign</a:t>
            </a:r>
            <a:r>
              <a:rPr lang="en-US" sz="2800" dirty="0"/>
              <a:t> things (add excessive factors of safety), which increases costs. However, according to </a:t>
            </a:r>
            <a:r>
              <a:rPr lang="en-US" sz="2800" dirty="0">
                <a:solidFill>
                  <a:srgbClr val="FF0000"/>
                </a:solidFill>
              </a:rPr>
              <a:t>Murphy's Law</a:t>
            </a:r>
            <a:r>
              <a:rPr lang="en-US" sz="2800" dirty="0"/>
              <a:t>, 'Anything that can go wrong, will.' This suggests that </a:t>
            </a:r>
            <a:r>
              <a:rPr lang="en-US" sz="2800" dirty="0">
                <a:solidFill>
                  <a:srgbClr val="FF0000"/>
                </a:solidFill>
              </a:rPr>
              <a:t>belt and braces</a:t>
            </a:r>
            <a:r>
              <a:rPr lang="en-US" sz="2800" dirty="0"/>
              <a:t>- an expression often used in engineering, based on the safest method of holding up trousers - is a sensible approach.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784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77454"/>
            <a:ext cx="10822674" cy="1001973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3.1 Complete the sentences from technical conversations using the words in the box. Look at A opposite to help you.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1207068" y="2565779"/>
            <a:ext cx="9777863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dirty="0"/>
              <a:t>Budget		cost-effective		exceed		feature		proposed</a:t>
            </a:r>
          </a:p>
          <a:p>
            <a:r>
              <a:rPr lang="en-US" sz="2200" dirty="0"/>
              <a:t>Constraint	designed		existing	function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91" y="3466530"/>
            <a:ext cx="10666483" cy="305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4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Exercises (continue 3.1)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368" y="2460938"/>
            <a:ext cx="10187632" cy="25279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68" y="1574611"/>
            <a:ext cx="9949534" cy="10059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537" y="5322628"/>
            <a:ext cx="8761863" cy="9221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8582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39461"/>
            <a:ext cx="10978866" cy="101562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3.2 Choose the correct words from the brackets to complete the sentences. Look at B opposite to help you.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812800" y="2498217"/>
            <a:ext cx="109788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400" dirty="0"/>
              <a:t>The types of loads that will be encountered must be (designed / determined).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/>
              <a:t>Maximum loads are based on predicted (specifications/worst-case scenarios).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/>
              <a:t>On top of maximum loads, additional safety margins are (factored in/ sized).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/>
              <a:t>For cost reasons, components shouldn't be (overdesigned / quantified) 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/>
              <a:t>The practice of overdesigning components can be described as the (belt and braces / factor of safety) approach.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/>
              <a:t>(Quantifying / Sizing) components means calculating their dimensions.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304800"/>
            <a:ext cx="7112000" cy="105421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9168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91102"/>
            <a:ext cx="10877266" cy="906438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3.3 Replace the underlined words and expressions with alternative words and expressions from A and B opposite.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369799"/>
            <a:ext cx="10617958" cy="31799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629753"/>
            <a:ext cx="10086284" cy="85293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6495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Unit </a:t>
            </a: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Three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38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659</Words>
  <Application>Microsoft Office PowerPoint</Application>
  <PresentationFormat>Widescreen</PresentationFormat>
  <Paragraphs>59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Unit 3: Design Solutions Prof. Fady El-Nahal Technical English Islamic University of Gaza 2020-2021 </vt:lpstr>
      <vt:lpstr>Vocabulary</vt:lpstr>
      <vt:lpstr>Outline</vt:lpstr>
      <vt:lpstr>A. Design Objectives</vt:lpstr>
      <vt:lpstr>A. Design Objectives</vt:lpstr>
      <vt:lpstr>A. Design Objectives</vt:lpstr>
      <vt:lpstr>B. Design Calculations</vt:lpstr>
      <vt:lpstr>B. Design Calculations</vt:lpstr>
      <vt:lpstr>B. Design Calculations</vt:lpstr>
      <vt:lpstr>Exercises</vt:lpstr>
      <vt:lpstr>Exercises (continue 3.1)</vt:lpstr>
      <vt:lpstr>Exercises</vt:lpstr>
      <vt:lpstr>Exercises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Design Solutions Dr. Basil Hamed Technical English Islamic University of Gaza February, 2017 </dc:title>
  <dc:creator>Basil Hamed</dc:creator>
  <cp:lastModifiedBy>Fady El-Nahal</cp:lastModifiedBy>
  <cp:revision>42</cp:revision>
  <dcterms:created xsi:type="dcterms:W3CDTF">2017-02-04T19:41:05Z</dcterms:created>
  <dcterms:modified xsi:type="dcterms:W3CDTF">2020-02-04T17:30:09Z</dcterms:modified>
</cp:coreProperties>
</file>