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5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34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61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76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5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0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69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5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1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6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2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9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782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43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778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73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16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293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505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147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62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05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204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55891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1353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959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7434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095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0809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413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6139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788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81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8506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4096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7661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20498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389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1210C-7D02-46D2-9A2D-11D506C15B4F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7FC3E-F789-4C74-86A9-FDD4AE7EA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1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3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54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708477" y="1629510"/>
            <a:ext cx="6769289" cy="2041738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2: </a:t>
            </a:r>
            <a:r>
              <a:rPr lang="en-US" sz="4000" b="1" dirty="0">
                <a:solidFill>
                  <a:srgbClr val="535D84"/>
                </a:solidFill>
                <a:latin typeface="Arial" panose="020B0604020202020204" pitchFamily="34" charset="0"/>
              </a:rPr>
              <a:t>Design Development</a:t>
            </a:r>
            <a:br>
              <a:rPr lang="en-US" sz="4000" b="1" dirty="0">
                <a:solidFill>
                  <a:srgbClr val="535D84"/>
                </a:solidFill>
                <a:latin typeface="Arial" panose="020B0604020202020204" pitchFamily="34" charset="0"/>
              </a:rPr>
            </a:br>
            <a:r>
              <a:rPr lang="en-US" sz="2800" b="1" kern="1200" dirty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Prof. Dr. </a:t>
            </a:r>
            <a:r>
              <a:rPr lang="en-US" sz="2800" b="1" kern="120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Fady El-Nahal</a:t>
            </a:r>
            <a:r>
              <a:rPr lang="en-US" sz="28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8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</a:br>
            <a:r>
              <a:rPr lang="en-US" sz="2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English</a:t>
            </a:r>
            <a:br>
              <a:rPr lang="en-US" sz="2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8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8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8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8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r>
              <a:rPr lang="en-US" sz="28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> 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32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12799" y="1905000"/>
            <a:ext cx="5751774" cy="41426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/>
              <a:t>amendment 	 	</a:t>
            </a:r>
            <a:r>
              <a:rPr lang="ar-SA" sz="2800" dirty="0"/>
              <a:t>تعديل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current 			</a:t>
            </a:r>
            <a:r>
              <a:rPr lang="ar-SA" sz="2800" dirty="0"/>
              <a:t>تيار</a:t>
            </a:r>
            <a:r>
              <a:rPr lang="en-US" sz="2800" dirty="0"/>
              <a:t>	 </a:t>
            </a:r>
          </a:p>
          <a:p>
            <a:pPr marL="0" indent="0">
              <a:buNone/>
            </a:pPr>
            <a:r>
              <a:rPr lang="en-US" sz="2800" dirty="0"/>
              <a:t>draft 				 </a:t>
            </a:r>
            <a:r>
              <a:rPr lang="ar-SA" sz="2800" dirty="0"/>
              <a:t>مسودة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Issue 			</a:t>
            </a:r>
            <a:r>
              <a:rPr lang="ar-SA" sz="2800" dirty="0"/>
              <a:t>العدد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Note 			</a:t>
            </a:r>
            <a:r>
              <a:rPr lang="ar-SA" sz="2800" dirty="0"/>
              <a:t>ملحوظة</a:t>
            </a:r>
            <a:r>
              <a:rPr lang="en-US" sz="2800" dirty="0"/>
              <a:t>	, </a:t>
            </a:r>
            <a:r>
              <a:rPr lang="ar-SA" sz="2800" dirty="0"/>
              <a:t>مذكرة</a:t>
            </a:r>
            <a:r>
              <a:rPr lang="en-US" sz="2800" dirty="0"/>
              <a:t>		 </a:t>
            </a:r>
          </a:p>
          <a:p>
            <a:pPr marL="0" indent="0">
              <a:buNone/>
            </a:pPr>
            <a:r>
              <a:rPr lang="en-US" sz="2800" dirty="0"/>
              <a:t>Revision  			</a:t>
            </a:r>
            <a:r>
              <a:rPr lang="ar-SA" sz="2800" dirty="0"/>
              <a:t>مراجعة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Supersede    	 </a:t>
            </a:r>
            <a:r>
              <a:rPr lang="ar-SA" sz="2800" dirty="0"/>
              <a:t>حل محل</a:t>
            </a:r>
            <a:r>
              <a:rPr lang="en-US" sz="2800" dirty="0"/>
              <a:t>	 ,</a:t>
            </a:r>
            <a:r>
              <a:rPr lang="ar-SA" sz="2800" dirty="0"/>
              <a:t>بدل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preliminary drawings  </a:t>
            </a:r>
            <a:r>
              <a:rPr lang="ar-SA" sz="2800" dirty="0"/>
              <a:t> الرسومات الأولية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7173415" y="1905000"/>
            <a:ext cx="4372591" cy="41426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Redesign           </a:t>
            </a:r>
            <a:r>
              <a:rPr lang="ar-SA" sz="2800" dirty="0"/>
              <a:t>إعادة تصميم</a:t>
            </a:r>
            <a:r>
              <a:rPr lang="en-US" sz="2800" dirty="0"/>
              <a:t> 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Refine  		</a:t>
            </a:r>
            <a:r>
              <a:rPr lang="ar-SA" sz="2800" dirty="0"/>
              <a:t>صقل</a:t>
            </a:r>
            <a:endParaRPr lang="en-US" sz="2800" dirty="0"/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Revise           </a:t>
            </a:r>
            <a:r>
              <a:rPr lang="ar-SA" sz="2800" dirty="0"/>
              <a:t>تراجع</a:t>
            </a:r>
            <a:r>
              <a:rPr lang="en-US" sz="2800" dirty="0"/>
              <a:t>, </a:t>
            </a:r>
            <a:r>
              <a:rPr lang="ar-SA" sz="2800" dirty="0"/>
              <a:t>صحح</a:t>
            </a:r>
            <a:endParaRPr lang="en-US" sz="2800" dirty="0"/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sign off          </a:t>
            </a:r>
            <a:r>
              <a:rPr lang="ar-SA" sz="2800" dirty="0"/>
              <a:t>تسجيل خروج</a:t>
            </a:r>
            <a:endParaRPr lang="en-US" sz="2800" dirty="0"/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Approve                 </a:t>
            </a:r>
            <a:r>
              <a:rPr lang="ar-SA" sz="2800" dirty="0"/>
              <a:t>يوافق</a:t>
            </a:r>
            <a:endParaRPr lang="en-US" sz="2800" dirty="0"/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Circulate           </a:t>
            </a:r>
            <a:r>
              <a:rPr lang="ar-SA" sz="2800" dirty="0"/>
              <a:t>نشر</a:t>
            </a:r>
            <a:r>
              <a:rPr lang="en-US" sz="2800" dirty="0"/>
              <a:t> , </a:t>
            </a:r>
            <a:r>
              <a:rPr lang="ar-SA" sz="2800" dirty="0"/>
              <a:t>وزع</a:t>
            </a:r>
            <a:endParaRPr lang="en-US" sz="2800" dirty="0"/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design brief      </a:t>
            </a:r>
            <a:r>
              <a:rPr lang="ar-SA" sz="2800" dirty="0"/>
              <a:t>تصميم وجيزة</a:t>
            </a:r>
            <a:endParaRPr lang="en-US" sz="2800" dirty="0"/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</a:pPr>
            <a:r>
              <a:rPr lang="en-US" sz="2800" dirty="0"/>
              <a:t>Sketches   </a:t>
            </a:r>
            <a:r>
              <a:rPr lang="ar-SA" sz="2800" dirty="0"/>
              <a:t>رسم تخطيطي</a:t>
            </a:r>
            <a:r>
              <a:rPr lang="en-US" sz="2800" dirty="0"/>
              <a:t>, </a:t>
            </a:r>
            <a:r>
              <a:rPr lang="ar-SA" sz="2800" dirty="0"/>
              <a:t>صمم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142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chemeClr val="tx1"/>
                </a:solidFill>
              </a:rPr>
              <a:t>Outline</a:t>
            </a:r>
            <a:endParaRPr lang="es-ES" altLang="en-US" dirty="0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19590" y="1977789"/>
            <a:ext cx="8064500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Initial design phase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Collaborative development</a:t>
            </a:r>
            <a:endParaRPr lang="en-US" sz="3600" kern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638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65579"/>
            <a:ext cx="10363200" cy="822278"/>
          </a:xfrm>
        </p:spPr>
        <p:txBody>
          <a:bodyPr/>
          <a:lstStyle/>
          <a:p>
            <a:pPr lvl="0"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A. Initial design phase</a:t>
            </a:r>
            <a:r>
              <a:rPr lang="en-US" dirty="0">
                <a:solidFill>
                  <a:srgbClr val="6F7BA2"/>
                </a:solidFill>
                <a:latin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6F7BA2"/>
                </a:solidFill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A structural engineer from a firm of consulting engineers has sent an email to a more senior colleague, with an update on a project for a new airport terminal.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408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A. Initial design phase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0" y="1447800"/>
            <a:ext cx="9947700" cy="490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</a:rPr>
              <a:t>B. Collaborative development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/>
              <a:t>When a design team consists of engineers and consultants from different organizations, the design development process needs to be carefully </a:t>
            </a:r>
            <a:r>
              <a:rPr lang="en-US" sz="2800" dirty="0" err="1"/>
              <a:t>co-ordinated</a:t>
            </a:r>
            <a:r>
              <a:rPr lang="en-US" sz="2800" dirty="0"/>
              <a:t>. </a:t>
            </a:r>
          </a:p>
          <a:p>
            <a:pPr marL="0" indent="0" algn="just">
              <a:buNone/>
            </a:pPr>
            <a:r>
              <a:rPr lang="en-US" sz="2800" dirty="0"/>
              <a:t>Before the first </a:t>
            </a:r>
            <a:r>
              <a:rPr lang="en-US" sz="2800" dirty="0">
                <a:solidFill>
                  <a:srgbClr val="FF0000"/>
                </a:solidFill>
              </a:rPr>
              <a:t>draft</a:t>
            </a:r>
            <a:r>
              <a:rPr lang="en-US" sz="2800" dirty="0"/>
              <a:t> (version) of a drawing is sent to members of the team, a decision is made about who needs a copy. Sometimes, a drawing will only be </a:t>
            </a:r>
            <a:r>
              <a:rPr lang="en-US" sz="2800" dirty="0">
                <a:solidFill>
                  <a:srgbClr val="FF0000"/>
                </a:solidFill>
              </a:rPr>
              <a:t>issued</a:t>
            </a:r>
            <a:r>
              <a:rPr lang="en-US" sz="2800" dirty="0"/>
              <a:t> to certain specialists in the team. Sometimes, it will be </a:t>
            </a:r>
            <a:r>
              <a:rPr lang="en-US" sz="2800" dirty="0">
                <a:solidFill>
                  <a:srgbClr val="FF0000"/>
                </a:solidFill>
              </a:rPr>
              <a:t>circulated</a:t>
            </a:r>
            <a:r>
              <a:rPr lang="en-US" sz="2800" dirty="0"/>
              <a:t> to all the team members.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78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B. Collaborative development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645692"/>
            <a:ext cx="10904562" cy="442756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After team members have received a drawing, they can </a:t>
            </a:r>
            <a:r>
              <a:rPr lang="en-US" sz="2800" dirty="0">
                <a:solidFill>
                  <a:srgbClr val="FF0000"/>
                </a:solidFill>
              </a:rPr>
              <a:t>comment on </a:t>
            </a:r>
            <a:r>
              <a:rPr lang="en-US" sz="2800" dirty="0"/>
              <a:t>it, and may ask for the design to be changed. Following these </a:t>
            </a:r>
            <a:r>
              <a:rPr lang="en-US" sz="2800" dirty="0">
                <a:solidFill>
                  <a:srgbClr val="FF0000"/>
                </a:solidFill>
              </a:rPr>
              <a:t>comments</a:t>
            </a:r>
            <a:r>
              <a:rPr lang="en-US" sz="2800" dirty="0"/>
              <a:t>, the drawing will be revised- that is, drawn again with the requested changes made to it. Every drawing is numbered, and each time a drawing is amended (revised), the letter next to the drawing number is changed. Therefore drawing 11 OA, after a revision, becomes 11 OB. When </a:t>
            </a:r>
            <a:r>
              <a:rPr lang="en-US" sz="2800" dirty="0">
                <a:solidFill>
                  <a:srgbClr val="FF0000"/>
                </a:solidFill>
              </a:rPr>
              <a:t>revision B </a:t>
            </a:r>
            <a:r>
              <a:rPr lang="en-US" sz="2800" dirty="0"/>
              <a:t>is issued, it becomes the </a:t>
            </a:r>
            <a:r>
              <a:rPr lang="en-US" sz="2800" dirty="0">
                <a:solidFill>
                  <a:srgbClr val="FF0000"/>
                </a:solidFill>
              </a:rPr>
              <a:t>current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drawing</a:t>
            </a:r>
            <a:r>
              <a:rPr lang="en-US" sz="2800" dirty="0"/>
              <a:t>, and A is superseded. With each new </a:t>
            </a:r>
            <a:r>
              <a:rPr lang="en-US" sz="2800" dirty="0">
                <a:solidFill>
                  <a:srgbClr val="FF0000"/>
                </a:solidFill>
              </a:rPr>
              <a:t>revision</a:t>
            </a:r>
            <a:r>
              <a:rPr lang="en-US" sz="2800" dirty="0"/>
              <a:t>, written notes are added to the drawing. These describe the </a:t>
            </a:r>
            <a:r>
              <a:rPr lang="en-US" sz="2800" dirty="0">
                <a:solidFill>
                  <a:srgbClr val="FF0000"/>
                </a:solidFill>
              </a:rPr>
              <a:t>amendments</a:t>
            </a:r>
            <a:r>
              <a:rPr lang="en-US" sz="2800" dirty="0"/>
              <a:t> that have been made.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40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B. Collaborative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04749"/>
            <a:ext cx="10937922" cy="4495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When engineers revise drawings during the early stages of the design process, they may have to </a:t>
            </a:r>
            <a:r>
              <a:rPr lang="en-US" sz="2800" dirty="0">
                <a:solidFill>
                  <a:srgbClr val="FF0000"/>
                </a:solidFill>
              </a:rPr>
              <a:t>go back to the drawing board </a:t>
            </a:r>
            <a:r>
              <a:rPr lang="en-US" sz="2800" dirty="0"/>
              <a:t>(start again), and </a:t>
            </a:r>
            <a:r>
              <a:rPr lang="en-US" sz="2800" dirty="0">
                <a:solidFill>
                  <a:srgbClr val="FF0000"/>
                </a:solidFill>
              </a:rPr>
              <a:t>redesign</a:t>
            </a:r>
            <a:r>
              <a:rPr lang="en-US" sz="2800" dirty="0"/>
              <a:t> concepts completely. For later revisions, the design should only need to be </a:t>
            </a:r>
            <a:r>
              <a:rPr lang="en-US" sz="2800" dirty="0">
                <a:solidFill>
                  <a:srgbClr val="FF0000"/>
                </a:solidFill>
              </a:rPr>
              <a:t>refined</a:t>
            </a:r>
            <a:r>
              <a:rPr lang="en-US" sz="2800" dirty="0"/>
              <a:t> slightly.</a:t>
            </a:r>
          </a:p>
          <a:p>
            <a:pPr marL="0" indent="0" algn="just">
              <a:buNone/>
            </a:pPr>
            <a:r>
              <a:rPr lang="en-US" sz="2800" dirty="0"/>
              <a:t>After a preliminary drawing has been finally </a:t>
            </a:r>
            <a:r>
              <a:rPr lang="en-US" sz="2800" dirty="0">
                <a:solidFill>
                  <a:srgbClr val="FF0000"/>
                </a:solidFill>
              </a:rPr>
              <a:t>approved </a:t>
            </a:r>
            <a:r>
              <a:rPr lang="en-US" sz="2800" dirty="0"/>
              <a:t>(accepted), a senior engineer can </a:t>
            </a:r>
            <a:r>
              <a:rPr lang="en-US" sz="2800" dirty="0">
                <a:solidFill>
                  <a:srgbClr val="FF0000"/>
                </a:solidFill>
              </a:rPr>
              <a:t>sign off </a:t>
            </a:r>
            <a:r>
              <a:rPr lang="en-US" sz="2800" dirty="0"/>
              <a:t>(authorize) the drawing as </a:t>
            </a:r>
            <a:r>
              <a:rPr lang="en-US" sz="2800" dirty="0">
                <a:solidFill>
                  <a:srgbClr val="FF0000"/>
                </a:solidFill>
              </a:rPr>
              <a:t>a working drawing</a:t>
            </a:r>
            <a:r>
              <a:rPr lang="en-US" sz="2800" dirty="0"/>
              <a:t>- that is, one that the production or construction team can </a:t>
            </a:r>
            <a:r>
              <a:rPr lang="en-US" sz="2800" dirty="0">
                <a:solidFill>
                  <a:srgbClr val="FF0000"/>
                </a:solidFill>
              </a:rPr>
              <a:t>work</a:t>
            </a:r>
            <a:r>
              <a:rPr lang="en-US" sz="2800" dirty="0"/>
              <a:t> to. However, this does not always mean the drawing will be final. Often, working drawings go through more revisions to resolve problems during production.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54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B. Collaborative development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111" y="2060812"/>
            <a:ext cx="10516019" cy="354841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06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2.1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Find words in A opposite with the following meanings.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 description of design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 rough, hand-drawn illustration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an initial diagram, requiring further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an overall design idea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6879230" y="4203918"/>
            <a:ext cx="3716740" cy="18158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1.design brief</a:t>
            </a:r>
          </a:p>
          <a:p>
            <a:r>
              <a:rPr lang="en-US" sz="28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2 </a:t>
            </a:r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sketch </a:t>
            </a:r>
          </a:p>
          <a:p>
            <a:r>
              <a:rPr lang="en-US" sz="2800" dirty="0">
                <a:solidFill>
                  <a:srgbClr val="484E50"/>
                </a:solidFill>
                <a:latin typeface="Times New Roman" panose="02020603050405020304" pitchFamily="18" charset="0"/>
              </a:rPr>
              <a:t>3 preliminary drawing</a:t>
            </a:r>
            <a:endParaRPr lang="en-US" sz="2800" b="0" i="0" u="none" strike="noStrike" baseline="0" dirty="0">
              <a:solidFill>
                <a:srgbClr val="585D5F"/>
              </a:solidFill>
              <a:latin typeface="Times New Roman" panose="02020603050405020304" pitchFamily="18" charset="0"/>
            </a:endParaRPr>
          </a:p>
          <a:p>
            <a:r>
              <a:rPr lang="en-US" sz="28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4 </a:t>
            </a:r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concept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118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18397"/>
            <a:ext cx="10363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2.2 Put the words in the box into the table to make groups of verbs with similar meanings. Look at B opposite to help you.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32" y="2863462"/>
            <a:ext cx="8529851" cy="36030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984777" y="2615719"/>
            <a:ext cx="3207223" cy="26468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1. </a:t>
            </a:r>
            <a:r>
              <a:rPr lang="en-US" sz="2600" dirty="0"/>
              <a:t>amend, redesign, refine, revise</a:t>
            </a:r>
          </a:p>
          <a:p>
            <a:r>
              <a:rPr lang="en-US" sz="2800" dirty="0"/>
              <a:t>2. circulate, issue</a:t>
            </a:r>
          </a:p>
          <a:p>
            <a:r>
              <a:rPr lang="en-US" sz="2800" dirty="0"/>
              <a:t>3. approve, sign off</a:t>
            </a:r>
          </a:p>
          <a:p>
            <a:r>
              <a:rPr lang="en-US" sz="2800" dirty="0"/>
              <a:t>4. supersede</a:t>
            </a:r>
          </a:p>
        </p:txBody>
      </p:sp>
    </p:spTree>
    <p:extLst>
      <p:ext uri="{BB962C8B-B14F-4D97-AF65-F5344CB8AC3E}">
        <p14:creationId xmlns:p14="http://schemas.microsoft.com/office/powerpoint/2010/main" val="49954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96788"/>
            <a:ext cx="10836322" cy="44230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2.3 Choose the correct words from the brackets to complete the sentences about drawings. Look at B opposite to help you.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solidFill>
                  <a:srgbClr val="002060"/>
                </a:solidFill>
              </a:rPr>
              <a:t>Has the drawing been revised, or is this the first (draft/refine)?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solidFill>
                  <a:srgbClr val="002060"/>
                </a:solidFill>
              </a:rPr>
              <a:t>This has been superseded. It's not the (current/preliminary) drawing.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solidFill>
                  <a:srgbClr val="002060"/>
                </a:solidFill>
              </a:rPr>
              <a:t>Has this drawing been signed off? Can they (circulate/work) to it in the factory?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solidFill>
                  <a:srgbClr val="002060"/>
                </a:solidFill>
              </a:rPr>
              <a:t>I still need to (comment/note) on the latest set of drawings.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>
                <a:solidFill>
                  <a:srgbClr val="002060"/>
                </a:solidFill>
              </a:rPr>
              <a:t>Construction can't start until the first (current/working) drawings have been issued.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3784980" y="476190"/>
            <a:ext cx="7391020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1. draft </a:t>
            </a:r>
            <a:r>
              <a:rPr lang="en-US" sz="2800" dirty="0">
                <a:solidFill>
                  <a:srgbClr val="484E50"/>
                </a:solidFill>
                <a:latin typeface="Times New Roman" panose="02020603050405020304" pitchFamily="18" charset="0"/>
              </a:rPr>
              <a:t>2. </a:t>
            </a:r>
            <a:r>
              <a:rPr lang="en-US" sz="2800" dirty="0">
                <a:solidFill>
                  <a:srgbClr val="585D5F"/>
                </a:solidFill>
                <a:latin typeface="Times New Roman" panose="02020603050405020304" pitchFamily="18" charset="0"/>
              </a:rPr>
              <a:t>current</a:t>
            </a:r>
            <a:r>
              <a:rPr lang="en-US" sz="2800" dirty="0">
                <a:solidFill>
                  <a:srgbClr val="40458C"/>
                </a:solidFill>
              </a:rPr>
              <a:t> </a:t>
            </a:r>
            <a:r>
              <a:rPr lang="en-US" sz="28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3. </a:t>
            </a:r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work </a:t>
            </a:r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4. </a:t>
            </a:r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comment </a:t>
            </a:r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5 </a:t>
            </a:r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working </a:t>
            </a:r>
          </a:p>
        </p:txBody>
      </p:sp>
    </p:spTree>
    <p:extLst>
      <p:ext uri="{BB962C8B-B14F-4D97-AF65-F5344CB8AC3E}">
        <p14:creationId xmlns:p14="http://schemas.microsoft.com/office/powerpoint/2010/main" val="32292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265" y="0"/>
            <a:ext cx="103632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265" y="1091368"/>
            <a:ext cx="10937922" cy="91485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2.4 Complete the email using the correct forms of the words in the box. Look at B opposite to help you. The first one has been done for you.</a:t>
            </a:r>
          </a:p>
          <a:p>
            <a:pPr marL="0" indent="0" algn="just">
              <a:buNone/>
            </a:pP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853744" y="1876923"/>
            <a:ext cx="1093792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amendment  current  draft  Issue  note  revision  supersede  work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65" y="2400143"/>
            <a:ext cx="9389582" cy="4041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101578" y="2579169"/>
            <a:ext cx="1957774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1.Issued</a:t>
            </a:r>
          </a:p>
          <a:p>
            <a:pPr lvl="0"/>
            <a:r>
              <a:rPr lang="en-US" sz="2400" dirty="0">
                <a:solidFill>
                  <a:srgbClr val="484E50"/>
                </a:solidFill>
                <a:latin typeface="Times New Roman" panose="02020603050405020304" pitchFamily="18" charset="0"/>
              </a:rPr>
              <a:t>2 revision</a:t>
            </a:r>
          </a:p>
          <a:p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3 notes</a:t>
            </a:r>
          </a:p>
          <a:p>
            <a:r>
              <a:rPr lang="en-US" sz="2400" dirty="0">
                <a:solidFill>
                  <a:srgbClr val="484E50"/>
                </a:solidFill>
                <a:latin typeface="Times New Roman" panose="02020603050405020304" pitchFamily="18" charset="0"/>
              </a:rPr>
              <a:t>4 </a:t>
            </a:r>
            <a:r>
              <a:rPr lang="en-US" sz="24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amendments</a:t>
            </a:r>
          </a:p>
          <a:p>
            <a:r>
              <a:rPr lang="en-US" sz="2400" dirty="0">
                <a:solidFill>
                  <a:srgbClr val="585D5F"/>
                </a:solidFill>
                <a:latin typeface="Times New Roman" panose="02020603050405020304" pitchFamily="18" charset="0"/>
              </a:rPr>
              <a:t>5 </a:t>
            </a:r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draft </a:t>
            </a:r>
          </a:p>
          <a:p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6 </a:t>
            </a:r>
            <a:r>
              <a:rPr lang="en-US" sz="24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superseded</a:t>
            </a:r>
          </a:p>
          <a:p>
            <a:pPr lvl="0"/>
            <a:r>
              <a:rPr lang="en-US" sz="2400" dirty="0">
                <a:solidFill>
                  <a:srgbClr val="484E50"/>
                </a:solidFill>
                <a:latin typeface="Times New Roman" panose="02020603050405020304" pitchFamily="18" charset="0"/>
              </a:rPr>
              <a:t>7 </a:t>
            </a:r>
            <a:r>
              <a:rPr lang="en-US" sz="2400" dirty="0">
                <a:solidFill>
                  <a:srgbClr val="585D5F"/>
                </a:solidFill>
                <a:latin typeface="Times New Roman" panose="02020603050405020304" pitchFamily="18" charset="0"/>
              </a:rPr>
              <a:t>current</a:t>
            </a:r>
          </a:p>
          <a:p>
            <a:pPr lvl="0"/>
            <a:r>
              <a:rPr lang="en-US" sz="2400" b="0" i="0" u="none" strike="noStrike" baseline="0" dirty="0">
                <a:solidFill>
                  <a:srgbClr val="484E50"/>
                </a:solidFill>
                <a:latin typeface="Times New Roman" panose="02020603050405020304" pitchFamily="18" charset="0"/>
              </a:rPr>
              <a:t>8 </a:t>
            </a:r>
            <a:r>
              <a:rPr lang="en-US" sz="24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work</a:t>
            </a:r>
            <a:endParaRPr lang="en-US" sz="2400" dirty="0">
              <a:solidFill>
                <a:srgbClr val="585D5F"/>
              </a:solidFill>
              <a:latin typeface="Times New Roman" panose="02020603050405020304" pitchFamily="18" charset="0"/>
            </a:endParaRPr>
          </a:p>
          <a:p>
            <a:endParaRPr lang="en-US" sz="2400" b="0" i="0" u="none" strike="noStrike" baseline="0" dirty="0">
              <a:solidFill>
                <a:srgbClr val="484E50"/>
              </a:solidFill>
              <a:latin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400" b="0" i="0" u="none" strike="noStrike" baseline="0" dirty="0">
              <a:solidFill>
                <a:srgbClr val="484E5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9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Unit </a:t>
            </a: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Two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14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661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Unit 2: Design Development Prof. Dr. Fady El-Nahal Technical English Islamic University of Gaza 2020-2021  </vt:lpstr>
      <vt:lpstr>Vocabulary  </vt:lpstr>
      <vt:lpstr>Outline</vt:lpstr>
      <vt:lpstr>A. Initial design phase </vt:lpstr>
      <vt:lpstr>A. Initial design phase</vt:lpstr>
      <vt:lpstr>B. Collaborative development</vt:lpstr>
      <vt:lpstr>B. Collaborative development</vt:lpstr>
      <vt:lpstr>B. Collaborative development</vt:lpstr>
      <vt:lpstr>B. Collaborative development</vt:lpstr>
      <vt:lpstr>Exercise</vt:lpstr>
      <vt:lpstr>Exercise</vt:lpstr>
      <vt:lpstr>Exercise</vt:lpstr>
      <vt:lpstr>Exercise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Design development Dr. Basil Hamed Technical English Islamic University of Gaza February, 2017  </dc:title>
  <dc:creator>Basil Hamed</dc:creator>
  <cp:lastModifiedBy>Fady El-Nahal</cp:lastModifiedBy>
  <cp:revision>32</cp:revision>
  <dcterms:created xsi:type="dcterms:W3CDTF">2017-02-03T17:29:01Z</dcterms:created>
  <dcterms:modified xsi:type="dcterms:W3CDTF">2020-02-04T17:29:37Z</dcterms:modified>
</cp:coreProperties>
</file>