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72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8" r:id="rId13"/>
    <p:sldId id="269" r:id="rId14"/>
    <p:sldId id="270" r:id="rId15"/>
    <p:sldId id="264" r:id="rId16"/>
    <p:sldId id="265" r:id="rId17"/>
    <p:sldId id="266" r:id="rId18"/>
    <p:sldId id="267" r:id="rId19"/>
    <p:sldId id="27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892D-2B14-43E5-88B1-337109B5E038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E644-A1C0-4C44-983A-5488F73CC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148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892D-2B14-43E5-88B1-337109B5E038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E644-A1C0-4C44-983A-5488F73CC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287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892D-2B14-43E5-88B1-337109B5E038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E644-A1C0-4C44-983A-5488F73CC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731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892D-2B14-43E5-88B1-337109B5E038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E644-A1C0-4C44-983A-5488F73CC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485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892D-2B14-43E5-88B1-337109B5E038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E644-A1C0-4C44-983A-5488F73CC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76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892D-2B14-43E5-88B1-337109B5E038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E644-A1C0-4C44-983A-5488F73CC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128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892D-2B14-43E5-88B1-337109B5E038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E644-A1C0-4C44-983A-5488F73CC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488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892D-2B14-43E5-88B1-337109B5E038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E644-A1C0-4C44-983A-5488F73CC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57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892D-2B14-43E5-88B1-337109B5E038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E644-A1C0-4C44-983A-5488F73CC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72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892D-2B14-43E5-88B1-337109B5E038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E644-A1C0-4C44-983A-5488F73CC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152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892D-2B14-43E5-88B1-337109B5E038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8E644-A1C0-4C44-983A-5488F73CC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806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66261-1BC7-45BE-9B95-A1936EDF9D3B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542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A9F56-C455-4365-B1CA-78E375E9F2C4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3590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1F00F-5B7B-406F-B0AF-E9FC97064E1A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2604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C3FC4-0738-419C-AF61-48987028861F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3210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F8F95-212C-48AD-B97C-126C86398167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7499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436D9-583A-475C-BAC7-9CBD3509BA83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6992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1A0A1-D184-45AC-8BE0-7B2D9A084A52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331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CC07E-199B-4953-9A23-EB4BB32A114F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5852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25F8D-451D-43B3-AE1E-7EC8164BCE48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5443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EF8AD0-DACC-4E0B-9C35-73DED274980B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5618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A39F6-E0F1-4196-A1E8-4809EE2B7675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4316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5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2800" b="1" u="sng">
                  <a:solidFill>
                    <a:srgbClr val="40458C"/>
                  </a:solidFill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6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8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9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7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2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7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9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7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00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1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00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00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00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00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8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00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00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00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9283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1320800" y="17526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9284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3309938"/>
            <a:ext cx="85344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C18F4CE5-0DBD-4367-B2C1-69EFBB8AFF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56613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0BBBC493-A687-4A5F-A4C1-EE0C90DBCD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94338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2E6CA782-BD64-4BFE-8880-A99664F18C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29654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19050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0" y="19050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91F2F53D-F049-45E3-BD0E-06708B0BEC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21672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29487761-10E1-4C88-A13C-9B9C2CE3D7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33642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DD0A2118-7CDA-40E8-BC58-03F40DA3CB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71595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78A8A7AF-715C-4594-BE7C-A261216F47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74611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52333CB3-D6C0-412F-A8EB-D83C4A381A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09368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A05D3C18-0F29-42E7-9FEF-573114B96D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42136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4697B27E-A8D2-49D4-9E93-27AEF530E8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59550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3800" y="304800"/>
            <a:ext cx="26670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304800"/>
            <a:ext cx="77978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A372E8AA-46D1-4942-9549-76E8E9BACA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72290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 algn="l"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smtClean="0">
                <a:solidFill>
                  <a:srgbClr val="000000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1FEF4E36-B70C-4541-92CE-6FB7A83292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02340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 algn="l"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smtClean="0">
                <a:solidFill>
                  <a:srgbClr val="000000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176E5F8A-79F0-4F4F-A6DB-48AE607CA2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47199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8267" y="354014"/>
            <a:ext cx="7721600" cy="1057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8000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38334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307385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8267" y="354014"/>
            <a:ext cx="7721600" cy="1057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38334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8443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2892D-2B14-43E5-88B1-337109B5E038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8E644-A1C0-4C44-983A-5488F73CC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265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EB5A0-4CF3-47D0-8DA3-6CCF688E3377}" type="slidenum">
              <a:rPr lang="es-E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803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grpSp>
          <p:nvGrpSpPr>
            <p:cNvPr id="2056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2063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2094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5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6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7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8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9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0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1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2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3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4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5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6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7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8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9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0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1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2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3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4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5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064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2065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6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7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8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9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0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1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2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3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4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5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6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7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8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9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0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1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2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3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4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5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6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7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8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9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0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1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2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3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2057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2800" b="1" u="sng">
                <a:solidFill>
                  <a:srgbClr val="40458C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058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800">
                <a:solidFill>
                  <a:srgbClr val="40458C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059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2060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00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1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00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2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00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051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3048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2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7600" y="19050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257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 b="0" u="none">
                <a:solidFill>
                  <a:srgbClr val="40458C"/>
                </a:solidFill>
                <a:latin typeface="+mn-lt"/>
                <a:cs typeface="Times New Roman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258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 u="none">
                <a:solidFill>
                  <a:srgbClr val="40458C"/>
                </a:solidFill>
                <a:latin typeface="+mn-lt"/>
                <a:cs typeface="Times New Roman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Basil Hamed</a:t>
            </a:r>
          </a:p>
        </p:txBody>
      </p:sp>
      <p:sp>
        <p:nvSpPr>
          <p:cNvPr id="8259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40458C"/>
                </a:solidFill>
                <a:latin typeface="Tahoma" pitchFamily="34" charset="0"/>
                <a:cs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B9D454-4B25-4F14-A18B-B89370775433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7737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7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4" name="Rectangle 26"/>
          <p:cNvSpPr>
            <a:spLocks noGrp="1" noChangeArrowheads="1"/>
          </p:cNvSpPr>
          <p:nvPr>
            <p:ph type="ctrTitle"/>
          </p:nvPr>
        </p:nvSpPr>
        <p:spPr>
          <a:xfrm>
            <a:off x="4891349" y="1834226"/>
            <a:ext cx="6368054" cy="2089150"/>
          </a:xfrm>
        </p:spPr>
        <p:txBody>
          <a:bodyPr/>
          <a:lstStyle/>
          <a:p>
            <a:pPr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sz="4000" b="1" kern="1200" dirty="0">
                <a:solidFill>
                  <a:schemeClr val="tx1"/>
                </a:solidFill>
                <a:latin typeface="Franklin Gothic Book"/>
              </a:rPr>
              <a:t>Unit 1: </a:t>
            </a:r>
            <a:r>
              <a:rPr lang="en-US" sz="40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Drawings</a:t>
            </a:r>
            <a:r>
              <a:rPr lang="en-US" sz="4000" b="1" kern="1200" dirty="0">
                <a:solidFill>
                  <a:schemeClr val="tx1"/>
                </a:solidFill>
                <a:latin typeface="Franklin Gothic Book"/>
              </a:rPr>
              <a:t/>
            </a:r>
            <a:br>
              <a:rPr lang="en-US" sz="4000" b="1" kern="1200" dirty="0">
                <a:solidFill>
                  <a:schemeClr val="tx1"/>
                </a:solidFill>
                <a:latin typeface="Franklin Gothic Book"/>
              </a:rPr>
            </a:br>
            <a:r>
              <a:rPr lang="en-US" sz="2400" b="1" kern="1200" dirty="0" smtClean="0">
                <a:solidFill>
                  <a:srgbClr val="C00000"/>
                </a:solidFill>
                <a:latin typeface="Perpetua"/>
                <a:ea typeface="+mn-ea"/>
                <a:cs typeface="+mn-cs"/>
              </a:rPr>
              <a:t>Prof</a:t>
            </a:r>
            <a:r>
              <a:rPr lang="en-US" sz="2400" b="1" kern="1200" smtClean="0">
                <a:solidFill>
                  <a:srgbClr val="C00000"/>
                </a:solidFill>
                <a:latin typeface="Perpetua"/>
                <a:ea typeface="+mn-ea"/>
                <a:cs typeface="+mn-cs"/>
              </a:rPr>
              <a:t>. </a:t>
            </a:r>
            <a:r>
              <a:rPr lang="en-US" sz="2400" b="1" kern="1200" smtClean="0">
                <a:solidFill>
                  <a:srgbClr val="C00000"/>
                </a:solidFill>
                <a:latin typeface="Perpetua"/>
                <a:ea typeface="+mn-ea"/>
                <a:cs typeface="+mn-cs"/>
              </a:rPr>
              <a:t>Fady </a:t>
            </a:r>
            <a:r>
              <a:rPr lang="en-US" sz="2400" b="1" kern="1200" dirty="0" smtClean="0">
                <a:solidFill>
                  <a:srgbClr val="C00000"/>
                </a:solidFill>
                <a:latin typeface="Perpetua"/>
                <a:ea typeface="+mn-ea"/>
                <a:cs typeface="+mn-cs"/>
              </a:rPr>
              <a:t>El-Nahal</a:t>
            </a:r>
            <a:r>
              <a:rPr lang="en-US" sz="2400" b="1" kern="1200" dirty="0">
                <a:solidFill>
                  <a:srgbClr val="7030A0"/>
                </a:solidFill>
                <a:latin typeface="Perpetua"/>
                <a:ea typeface="+mn-ea"/>
                <a:cs typeface="+mn-cs"/>
              </a:rPr>
              <a:t/>
            </a:r>
            <a:br>
              <a:rPr lang="en-US" sz="2400" b="1" kern="1200" dirty="0">
                <a:solidFill>
                  <a:srgbClr val="7030A0"/>
                </a:solidFill>
                <a:latin typeface="Perpetua"/>
                <a:ea typeface="+mn-ea"/>
                <a:cs typeface="+mn-cs"/>
              </a:rPr>
            </a:br>
            <a:r>
              <a:rPr lang="en-US" sz="24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  <a:ea typeface="+mn-ea"/>
                <a:cs typeface="+mn-cs"/>
              </a:rPr>
              <a:t>Technical English</a:t>
            </a:r>
            <a:br>
              <a:rPr lang="en-US" sz="24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  <a:ea typeface="+mn-ea"/>
                <a:cs typeface="+mn-cs"/>
              </a:rPr>
            </a:br>
            <a:r>
              <a:rPr lang="en-US" sz="2400" b="1" kern="1200" dirty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Islamic University of Gaza</a:t>
            </a:r>
            <a:r>
              <a:rPr lang="en-US" sz="2400" b="1" kern="1200" dirty="0">
                <a:solidFill>
                  <a:srgbClr val="00B050"/>
                </a:solidFill>
                <a:latin typeface="Perpetua"/>
                <a:ea typeface="+mn-ea"/>
                <a:cs typeface="+mn-cs"/>
              </a:rPr>
              <a:t/>
            </a:r>
            <a:br>
              <a:rPr lang="en-US" sz="2400" b="1" kern="1200" dirty="0">
                <a:solidFill>
                  <a:srgbClr val="00B050"/>
                </a:solidFill>
                <a:latin typeface="Perpetua"/>
                <a:ea typeface="+mn-ea"/>
                <a:cs typeface="+mn-cs"/>
              </a:rPr>
            </a:br>
            <a:r>
              <a:rPr lang="en-US" sz="2400" b="1" kern="1200" dirty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2020-2021</a:t>
            </a:r>
            <a:r>
              <a:rPr lang="en-US" sz="2400" kern="1200" dirty="0">
                <a:solidFill>
                  <a:srgbClr val="855D5D">
                    <a:lumMod val="75000"/>
                  </a:srgbClr>
                </a:solidFill>
                <a:latin typeface="Perpetua"/>
                <a:ea typeface="+mn-ea"/>
                <a:cs typeface="+mn-cs"/>
              </a:rPr>
              <a:t/>
            </a:r>
            <a:br>
              <a:rPr lang="en-US" sz="2400" kern="1200" dirty="0">
                <a:solidFill>
                  <a:srgbClr val="855D5D">
                    <a:lumMod val="75000"/>
                  </a:srgbClr>
                </a:solidFill>
                <a:latin typeface="Perpetua"/>
                <a:ea typeface="+mn-ea"/>
                <a:cs typeface="+mn-cs"/>
              </a:rPr>
            </a:br>
            <a:endParaRPr lang="es-E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413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660066"/>
                </a:solidFill>
              </a:rPr>
              <a:t>Vocabulary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  <p:sp>
        <p:nvSpPr>
          <p:cNvPr id="6" name="Rectangle 5"/>
          <p:cNvSpPr/>
          <p:nvPr/>
        </p:nvSpPr>
        <p:spPr>
          <a:xfrm>
            <a:off x="1216939" y="1838614"/>
            <a:ext cx="6221091" cy="397031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/>
              <a:t>detail 		</a:t>
            </a:r>
            <a:r>
              <a:rPr lang="ar-SA" sz="2800" dirty="0"/>
              <a:t>التفاصيل</a:t>
            </a:r>
            <a:endParaRPr lang="en-US" sz="2800" dirty="0"/>
          </a:p>
          <a:p>
            <a:r>
              <a:rPr lang="en-US" sz="2800" dirty="0"/>
              <a:t>Elevation		</a:t>
            </a:r>
            <a:r>
              <a:rPr lang="ar-SA" sz="2800" dirty="0"/>
              <a:t>ارتفاع</a:t>
            </a:r>
            <a:endParaRPr lang="en-US" sz="2800" dirty="0"/>
          </a:p>
          <a:p>
            <a:r>
              <a:rPr lang="en-US" sz="2800" dirty="0"/>
              <a:t>General arrangement (GA) </a:t>
            </a:r>
            <a:r>
              <a:rPr lang="ar-SA" sz="2800" dirty="0"/>
              <a:t>الترتيب العام</a:t>
            </a:r>
            <a:endParaRPr lang="en-US" sz="2800" dirty="0"/>
          </a:p>
          <a:p>
            <a:r>
              <a:rPr lang="en-US" sz="2800" dirty="0"/>
              <a:t>Plan  			           </a:t>
            </a:r>
            <a:r>
              <a:rPr lang="ar-SA" sz="2800" dirty="0"/>
              <a:t>خطة</a:t>
            </a:r>
            <a:r>
              <a:rPr lang="en-US" sz="2800" dirty="0"/>
              <a:t>	</a:t>
            </a:r>
          </a:p>
          <a:p>
            <a:r>
              <a:rPr lang="en-US" sz="2800" dirty="0"/>
              <a:t>Scale   		           </a:t>
            </a:r>
            <a:r>
              <a:rPr lang="ar-SA" sz="2800" dirty="0"/>
              <a:t>مقياس</a:t>
            </a:r>
            <a:endParaRPr lang="en-US" sz="2800" dirty="0"/>
          </a:p>
          <a:p>
            <a:r>
              <a:rPr lang="en-US" sz="2800" dirty="0"/>
              <a:t>Schematic   	           </a:t>
            </a:r>
            <a:r>
              <a:rPr lang="ar-SA" sz="2800" dirty="0"/>
              <a:t>تخطيطي</a:t>
            </a:r>
            <a:r>
              <a:rPr lang="en-US" sz="2800" dirty="0"/>
              <a:t> </a:t>
            </a:r>
          </a:p>
          <a:p>
            <a:r>
              <a:rPr lang="en-US" sz="2800" dirty="0"/>
              <a:t>Section   		             </a:t>
            </a:r>
            <a:r>
              <a:rPr lang="ar-SA" sz="2800" dirty="0"/>
              <a:t>الجزء</a:t>
            </a:r>
            <a:endParaRPr lang="en-US" sz="2800" dirty="0"/>
          </a:p>
          <a:p>
            <a:r>
              <a:rPr lang="en-US" sz="2800" dirty="0"/>
              <a:t>oblique projection         </a:t>
            </a:r>
            <a:r>
              <a:rPr lang="ar-SA" sz="2800" dirty="0"/>
              <a:t>إسقاط منحرف</a:t>
            </a:r>
            <a:endParaRPr lang="en-US" sz="2800" dirty="0"/>
          </a:p>
          <a:p>
            <a:r>
              <a:rPr lang="en-US" sz="2800" dirty="0"/>
              <a:t>Isometric projection  </a:t>
            </a:r>
            <a:r>
              <a:rPr lang="ar-SA" sz="2800" dirty="0"/>
              <a:t>القياس</a:t>
            </a:r>
            <a:r>
              <a:rPr lang="en-US" sz="2800" dirty="0"/>
              <a:t> </a:t>
            </a:r>
            <a:r>
              <a:rPr lang="ar-SA" sz="2800" dirty="0"/>
              <a:t>الإسقاط متساوي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7947546" y="2463105"/>
            <a:ext cx="4103426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en-US" sz="2400" dirty="0">
                <a:solidFill>
                  <a:srgbClr val="FF0000"/>
                </a:solidFill>
              </a:rPr>
              <a:t>Exploded View </a:t>
            </a:r>
            <a:r>
              <a:rPr lang="en-US" sz="2400" dirty="0">
                <a:solidFill>
                  <a:srgbClr val="40458C"/>
                </a:solidFill>
              </a:rPr>
              <a:t>is </a:t>
            </a:r>
            <a:r>
              <a:rPr lang="en-US" sz="2400" dirty="0"/>
              <a:t>technical drawing of an object, that shows the relationship or order of assembly of various parts.</a:t>
            </a:r>
          </a:p>
        </p:txBody>
      </p:sp>
    </p:spTree>
    <p:extLst>
      <p:ext uri="{BB962C8B-B14F-4D97-AF65-F5344CB8AC3E}">
        <p14:creationId xmlns:p14="http://schemas.microsoft.com/office/powerpoint/2010/main" val="74500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900752" y="404813"/>
            <a:ext cx="9321161" cy="1143000"/>
          </a:xfrm>
        </p:spPr>
        <p:txBody>
          <a:bodyPr/>
          <a:lstStyle/>
          <a:p>
            <a:pPr eaLnBrk="1" hangingPunct="1"/>
            <a:r>
              <a:rPr lang="es-UY" altLang="en-US" dirty="0">
                <a:solidFill>
                  <a:schemeClr val="tx1"/>
                </a:solidFill>
              </a:rPr>
              <a:t>Outline</a:t>
            </a:r>
            <a:endParaRPr lang="es-ES" altLang="en-US" dirty="0">
              <a:solidFill>
                <a:schemeClr val="tx1"/>
              </a:solidFill>
            </a:endParaRPr>
          </a:p>
        </p:txBody>
      </p:sp>
      <p:sp>
        <p:nvSpPr>
          <p:cNvPr id="542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1119590" y="1977789"/>
            <a:ext cx="8064500" cy="2743201"/>
          </a:xfrm>
          <a:ln>
            <a:solidFill>
              <a:schemeClr val="accent1"/>
            </a:solidFill>
          </a:ln>
        </p:spPr>
        <p:txBody>
          <a:bodyPr/>
          <a:lstStyle/>
          <a:p>
            <a:pPr marL="514350" lvl="0" indent="-51435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lphaUcPeriod"/>
              <a:defRPr/>
            </a:pPr>
            <a:r>
              <a:rPr lang="en-US" sz="3600" dirty="0">
                <a:solidFill>
                  <a:srgbClr val="6F7BA2"/>
                </a:solidFill>
                <a:latin typeface="Times New Roman" panose="02020603050405020304" pitchFamily="18" charset="0"/>
              </a:rPr>
              <a:t>Drawing types and scales</a:t>
            </a:r>
          </a:p>
          <a:p>
            <a:pPr marL="514350" indent="-51435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lphaUcPeriod"/>
              <a:defRPr/>
            </a:pPr>
            <a:r>
              <a:rPr lang="en-US" sz="3600" dirty="0">
                <a:solidFill>
                  <a:srgbClr val="6F7BA2"/>
                </a:solidFill>
                <a:latin typeface="Times New Roman" panose="02020603050405020304" pitchFamily="18" charset="0"/>
              </a:rPr>
              <a:t>Types of views used on drawings</a:t>
            </a:r>
            <a:endParaRPr lang="en-US" sz="3600" kern="12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8951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</a:rPr>
              <a:t>A. Drawing types and scales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2800" dirty="0"/>
              <a:t>In engineering, most design information is shown on drawings. </a:t>
            </a:r>
            <a:r>
              <a:rPr lang="en-US" sz="2800" dirty="0">
                <a:solidFill>
                  <a:srgbClr val="C00000"/>
                </a:solidFill>
              </a:rPr>
              <a:t>Today</a:t>
            </a:r>
            <a:r>
              <a:rPr lang="en-US" sz="2800" dirty="0"/>
              <a:t>, drawings are generally not drawn by hand. They are produced on computer, using CAD (</a:t>
            </a:r>
            <a:r>
              <a:rPr lang="en-US" sz="2800" dirty="0">
                <a:solidFill>
                  <a:srgbClr val="C00000"/>
                </a:solidFill>
              </a:rPr>
              <a:t>computer-aided design</a:t>
            </a:r>
            <a:r>
              <a:rPr lang="en-US" sz="2800" dirty="0"/>
              <a:t>) systems.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124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</a:rPr>
              <a:t>A. Drawing types and scales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2800" dirty="0"/>
              <a:t>A key factor on a drawing is the </a:t>
            </a:r>
            <a:r>
              <a:rPr lang="en-US" sz="2800" dirty="0">
                <a:solidFill>
                  <a:srgbClr val="C00000"/>
                </a:solidFill>
              </a:rPr>
              <a:t>scale</a:t>
            </a:r>
            <a:r>
              <a:rPr lang="en-US" sz="2800" dirty="0"/>
              <a:t> - that is, the size of items on the drawing in relation to their real size. When all the items on a drawing are shown relative to their real size, the drawing is drawn to scale, and can be called </a:t>
            </a:r>
            <a:r>
              <a:rPr lang="en-US" sz="2800" dirty="0">
                <a:solidFill>
                  <a:srgbClr val="C00000"/>
                </a:solidFill>
              </a:rPr>
              <a:t>a scale drawing</a:t>
            </a:r>
            <a:r>
              <a:rPr lang="en-US" sz="2800" dirty="0"/>
              <a:t>.</a:t>
            </a:r>
          </a:p>
          <a:p>
            <a:pPr marL="0" indent="0" algn="just">
              <a:buNone/>
            </a:pPr>
            <a:endParaRPr lang="en-US" sz="2800" dirty="0"/>
          </a:p>
          <a:p>
            <a:pPr marL="0" indent="0" algn="just">
              <a:buNone/>
            </a:pPr>
            <a:r>
              <a:rPr lang="en-US" sz="2800" dirty="0">
                <a:solidFill>
                  <a:srgbClr val="FF0000"/>
                </a:solidFill>
              </a:rPr>
              <a:t>An example of a scale </a:t>
            </a:r>
            <a:r>
              <a:rPr lang="en-US" sz="2800" dirty="0"/>
              <a:t>is 1:10 (one to ten). At </a:t>
            </a:r>
            <a:r>
              <a:rPr lang="en-US" sz="2800" dirty="0">
                <a:solidFill>
                  <a:srgbClr val="FF0000"/>
                </a:solidFill>
              </a:rPr>
              <a:t>1:10</a:t>
            </a:r>
            <a:r>
              <a:rPr lang="en-US" sz="2800" dirty="0"/>
              <a:t>, an object with a length of 100 mm in real life would measure 10 mm on the drawing.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450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</a:rPr>
              <a:t>A. Drawing types and scales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7230" y="1719618"/>
            <a:ext cx="10443570" cy="4667534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Most engineering designs consist of a set of drawings (a number of related drawings):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2600" dirty="0">
                <a:solidFill>
                  <a:srgbClr val="FF0000"/>
                </a:solidFill>
              </a:rPr>
              <a:t>General arrangement (GA) </a:t>
            </a:r>
            <a:r>
              <a:rPr lang="en-US" sz="2600" dirty="0"/>
              <a:t>drawings show whole devices or structures, using a small scale. This means objects on the drawing are small, relative to their real size </a:t>
            </a:r>
            <a:r>
              <a:rPr lang="en-US" sz="2600" dirty="0">
                <a:solidFill>
                  <a:srgbClr val="FF0000"/>
                </a:solidFill>
              </a:rPr>
              <a:t>(for example, a 1:100 drawing of an entire building).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sz="2600" dirty="0"/>
              <a:t>Detail drawings show parts in detail, using a large scale, such as </a:t>
            </a:r>
            <a:r>
              <a:rPr lang="en-US" sz="2600" dirty="0">
                <a:solidFill>
                  <a:srgbClr val="FF0000"/>
                </a:solidFill>
              </a:rPr>
              <a:t>1:5 or 1:2. </a:t>
            </a:r>
            <a:r>
              <a:rPr lang="en-US" sz="2600" dirty="0"/>
              <a:t>Small parts are sometimes shown in a detail as actual size (</a:t>
            </a:r>
            <a:r>
              <a:rPr lang="en-US" sz="2600" dirty="0">
                <a:solidFill>
                  <a:srgbClr val="FF0000"/>
                </a:solidFill>
              </a:rPr>
              <a:t>1:1), </a:t>
            </a:r>
            <a:r>
              <a:rPr lang="en-US" sz="2600" dirty="0"/>
              <a:t>or can be enlarged to bigger than actual size (for example, 2:1).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537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</a:rPr>
              <a:t>A. Drawing types and scales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2800" dirty="0">
                <a:solidFill>
                  <a:srgbClr val="FF0000"/>
                </a:solidFill>
              </a:rPr>
              <a:t>For electrical circuits</a:t>
            </a:r>
            <a:r>
              <a:rPr lang="en-US" sz="2800" dirty="0"/>
              <a:t>, and pipe and duct networks, it is helpful to show designs in a simplified form. In this case, </a:t>
            </a:r>
            <a:r>
              <a:rPr lang="en-US" sz="2800" dirty="0">
                <a:solidFill>
                  <a:srgbClr val="FF0000"/>
                </a:solidFill>
              </a:rPr>
              <a:t>schematic drawings</a:t>
            </a:r>
            <a:r>
              <a:rPr lang="en-US" sz="2800" dirty="0"/>
              <a:t> (often referred to as schematics) are used. An everyday example is the map of a train network.</a:t>
            </a:r>
          </a:p>
          <a:p>
            <a:pPr marL="0" indent="0" algn="just">
              <a:buNone/>
            </a:pPr>
            <a:endParaRPr lang="en-US" sz="2800" dirty="0"/>
          </a:p>
          <a:p>
            <a:pPr marL="0" indent="0" algn="just">
              <a:buNone/>
            </a:pPr>
            <a:endParaRPr lang="en-US" sz="2800" dirty="0"/>
          </a:p>
          <a:p>
            <a:pPr marL="0" indent="0" algn="just">
              <a:buNone/>
            </a:pPr>
            <a:r>
              <a:rPr lang="en-US" sz="2800" dirty="0">
                <a:solidFill>
                  <a:srgbClr val="57607E"/>
                </a:solidFill>
                <a:latin typeface="Arial" panose="020B0604020202020204" pitchFamily="34" charset="0"/>
              </a:rPr>
              <a:t>Notes: </a:t>
            </a:r>
            <a:r>
              <a:rPr lang="en-US" sz="2800" dirty="0">
                <a:solidFill>
                  <a:srgbClr val="484D50"/>
                </a:solidFill>
                <a:latin typeface="Arial" panose="020B0604020202020204" pitchFamily="34" charset="0"/>
              </a:rPr>
              <a:t>When written, drawing </a:t>
            </a:r>
            <a:r>
              <a:rPr lang="en-US" sz="2800" dirty="0">
                <a:solidFill>
                  <a:srgbClr val="585D61"/>
                </a:solidFill>
                <a:latin typeface="Arial" panose="020B0604020202020204" pitchFamily="34" charset="0"/>
              </a:rPr>
              <a:t>is often abbreviated </a:t>
            </a:r>
            <a:r>
              <a:rPr lang="en-US" sz="2800" dirty="0">
                <a:solidFill>
                  <a:srgbClr val="484D50"/>
                </a:solidFill>
                <a:latin typeface="Arial" panose="020B0604020202020204" pitchFamily="34" charset="0"/>
              </a:rPr>
              <a:t>to </a:t>
            </a:r>
            <a:r>
              <a:rPr lang="en-US" sz="2800" dirty="0" err="1">
                <a:solidFill>
                  <a:srgbClr val="484D50"/>
                </a:solidFill>
                <a:latin typeface="Arial" panose="020B0604020202020204" pitchFamily="34" charset="0"/>
              </a:rPr>
              <a:t>dwg</a:t>
            </a:r>
            <a:r>
              <a:rPr lang="en-US" sz="2800" dirty="0">
                <a:solidFill>
                  <a:srgbClr val="6A7178"/>
                </a:solidFill>
                <a:latin typeface="Arial" panose="020B0604020202020204" pitchFamily="34" charset="0"/>
              </a:rPr>
              <a:t>.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580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</a:rPr>
              <a:t>B. Types of views used on drawings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2065" y="1657066"/>
            <a:ext cx="10551235" cy="4591334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>
                <a:solidFill>
                  <a:srgbClr val="FF0000"/>
                </a:solidFill>
              </a:rPr>
              <a:t>Technicians</a:t>
            </a:r>
            <a:r>
              <a:rPr lang="en-US" sz="2800" dirty="0"/>
              <a:t> are discussing different views shown on drawings (looking at components from above, from the side, etc.), as they search for the information they require.</a:t>
            </a:r>
          </a:p>
          <a:p>
            <a:pPr marL="0" indent="0" algn="just">
              <a:buNone/>
            </a:pPr>
            <a:endParaRPr lang="en-US" sz="2800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2800" dirty="0"/>
              <a:t>We need a view from above showing -the </a:t>
            </a:r>
            <a:r>
              <a:rPr lang="en-US" sz="2800" dirty="0">
                <a:solidFill>
                  <a:srgbClr val="FF0000"/>
                </a:solidFill>
              </a:rPr>
              <a:t>general arrangement </a:t>
            </a:r>
            <a:r>
              <a:rPr lang="en-US" sz="2800" dirty="0"/>
              <a:t>of all of -the roof panels - a plan of -the whole area.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2800" dirty="0"/>
              <a:t>According "to this list, -there are of all </a:t>
            </a:r>
            <a:r>
              <a:rPr lang="en-US" sz="2800" dirty="0">
                <a:solidFill>
                  <a:srgbClr val="FF0000"/>
                </a:solidFill>
              </a:rPr>
              <a:t>elevation</a:t>
            </a:r>
            <a:r>
              <a:rPr lang="en-US" sz="2800" dirty="0"/>
              <a:t> four sides of -the machine on drawing 28. So one of Those should show the front of the machine.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396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</a:rPr>
              <a:t>B. Types of views used on drawings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There should be </a:t>
            </a:r>
            <a:r>
              <a:rPr lang="en-US" dirty="0">
                <a:solidFill>
                  <a:srgbClr val="FF0000"/>
                </a:solidFill>
              </a:rPr>
              <a:t>a section </a:t>
            </a:r>
            <a:r>
              <a:rPr lang="en-US" dirty="0"/>
              <a:t>Through the pipe, showing the valve Inside, on drawing 36.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dirty="0"/>
              <a:t>We need an </a:t>
            </a:r>
            <a:r>
              <a:rPr lang="en-US" dirty="0">
                <a:solidFill>
                  <a:srgbClr val="FF0000"/>
                </a:solidFill>
              </a:rPr>
              <a:t>exploded view </a:t>
            </a:r>
            <a:r>
              <a:rPr lang="en-US" dirty="0"/>
              <a:t>of -the mechanism, showing -the components spaced out.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dirty="0"/>
              <a:t>It's hard "to visualize This assembly, based on </a:t>
            </a:r>
            <a:r>
              <a:rPr lang="en-US" dirty="0">
                <a:solidFill>
                  <a:srgbClr val="FF0000"/>
                </a:solidFill>
              </a:rPr>
              <a:t>two-dimensional</a:t>
            </a:r>
            <a:r>
              <a:rPr lang="en-US" dirty="0"/>
              <a:t> elevations and sections. It would be clearer if we had a </a:t>
            </a:r>
            <a:r>
              <a:rPr lang="en-US" dirty="0">
                <a:solidFill>
                  <a:srgbClr val="FF0000"/>
                </a:solidFill>
              </a:rPr>
              <a:t>three-dimensional</a:t>
            </a:r>
            <a:r>
              <a:rPr lang="en-US" dirty="0"/>
              <a:t> view, as either an </a:t>
            </a:r>
            <a:r>
              <a:rPr lang="en-US" dirty="0">
                <a:solidFill>
                  <a:srgbClr val="FF0000"/>
                </a:solidFill>
              </a:rPr>
              <a:t>oblique projection or an Isometric projection</a:t>
            </a:r>
            <a:r>
              <a:rPr lang="en-US" dirty="0">
                <a:solidFill>
                  <a:srgbClr val="40458C"/>
                </a:solidFill>
              </a:rPr>
              <a:t>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549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</a:rPr>
              <a:t>Appendix I Three-dimensional drawings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0179" y="1607011"/>
            <a:ext cx="5296848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/>
              <a:t>An oblique projection shows an object with one of its faces at the front. The 3D shape of the object is shown by lines at 45 degrees from the horizontal.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8495" y="1447800"/>
            <a:ext cx="4750841" cy="374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65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</a:rPr>
              <a:t>Appendix I Three-dimensional drawings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1905000"/>
            <a:ext cx="4396096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/>
              <a:t>An isometric projection shows an object with one of its corners at the front. The 3D shape of the object is shown by lines at 30 degrees from the horizontal.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4885" y="1676400"/>
            <a:ext cx="3785430" cy="3683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561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</a:rPr>
              <a:t>Appendix I Three-dimensional drawings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91101"/>
            <a:ext cx="103632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/>
              <a:t>An exploded view shows an assembly with its components spaced out, to show how the components fit together.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024" y="2488274"/>
            <a:ext cx="7912263" cy="3760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26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553569"/>
            <a:ext cx="10937922" cy="4368421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solidFill>
                  <a:srgbClr val="7B84AD"/>
                </a:solidFill>
                <a:latin typeface="Arial" panose="020B0604020202020204" pitchFamily="34" charset="0"/>
              </a:rPr>
              <a:t>1</a:t>
            </a:r>
            <a:r>
              <a:rPr lang="en-US" sz="2800" b="1" dirty="0">
                <a:solidFill>
                  <a:srgbClr val="74797C"/>
                </a:solidFill>
                <a:latin typeface="Arial" panose="020B0604020202020204" pitchFamily="34" charset="0"/>
              </a:rPr>
              <a:t>.</a:t>
            </a:r>
            <a:r>
              <a:rPr lang="en-US" sz="2800" b="1" dirty="0">
                <a:solidFill>
                  <a:srgbClr val="7B84AD"/>
                </a:solidFill>
                <a:latin typeface="Arial" panose="020B0604020202020204" pitchFamily="34" charset="0"/>
              </a:rPr>
              <a:t>1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Complete the sentences. Look at A opposite to help you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3B4345"/>
                </a:solidFill>
                <a:latin typeface="Arial" panose="020B0604020202020204" pitchFamily="34" charset="0"/>
                <a:cs typeface="+mj-cs"/>
              </a:rPr>
              <a:t>1. </a:t>
            </a:r>
            <a:r>
              <a:rPr lang="en-US" sz="2400" dirty="0">
                <a:solidFill>
                  <a:srgbClr val="51575A"/>
                </a:solidFill>
                <a:latin typeface="Times New Roman" panose="02020603050405020304" pitchFamily="18" charset="0"/>
                <a:cs typeface="+mj-cs"/>
              </a:rPr>
              <a:t>Enlarged drawings show components larger than their </a:t>
            </a:r>
            <a:r>
              <a:rPr lang="en-US" sz="2400" dirty="0">
                <a:solidFill>
                  <a:srgbClr val="74797C"/>
                </a:solidFill>
                <a:latin typeface="Times New Roman" panose="02020603050405020304" pitchFamily="18" charset="0"/>
                <a:cs typeface="+mj-cs"/>
              </a:rPr>
              <a:t>.</a:t>
            </a:r>
            <a:r>
              <a:rPr lang="en-US" sz="2400" dirty="0">
                <a:solidFill>
                  <a:srgbClr val="51575A"/>
                </a:solidFill>
                <a:latin typeface="Times New Roman" panose="02020603050405020304" pitchFamily="18" charset="0"/>
                <a:cs typeface="+mj-cs"/>
              </a:rPr>
              <a:t>..</a:t>
            </a:r>
            <a:r>
              <a:rPr lang="en-US" sz="2400" dirty="0">
                <a:solidFill>
                  <a:srgbClr val="74797C"/>
                </a:solidFill>
                <a:latin typeface="Times New Roman" panose="02020603050405020304" pitchFamily="18" charset="0"/>
                <a:cs typeface="+mj-cs"/>
              </a:rPr>
              <a:t>...</a:t>
            </a:r>
            <a:r>
              <a:rPr lang="en-US" sz="2400" dirty="0">
                <a:solidFill>
                  <a:srgbClr val="51575A"/>
                </a:solidFill>
                <a:latin typeface="Times New Roman" panose="02020603050405020304" pitchFamily="18" charset="0"/>
                <a:cs typeface="+mj-cs"/>
              </a:rPr>
              <a:t>.</a:t>
            </a:r>
            <a:r>
              <a:rPr lang="en-US" sz="2400" dirty="0">
                <a:solidFill>
                  <a:srgbClr val="74797C"/>
                </a:solidFill>
                <a:latin typeface="Times New Roman" panose="02020603050405020304" pitchFamily="18" charset="0"/>
                <a:cs typeface="+mj-cs"/>
              </a:rPr>
              <a:t>....</a:t>
            </a:r>
            <a:r>
              <a:rPr lang="en-US" sz="2400" dirty="0">
                <a:solidFill>
                  <a:srgbClr val="51575A"/>
                </a:solidFill>
                <a:latin typeface="Times New Roman" panose="02020603050405020304" pitchFamily="18" charset="0"/>
                <a:cs typeface="+mj-cs"/>
              </a:rPr>
              <a:t> </a:t>
            </a:r>
            <a:r>
              <a:rPr lang="en-US" sz="2400" dirty="0">
                <a:solidFill>
                  <a:srgbClr val="60666A"/>
                </a:solidFill>
                <a:latin typeface="Times New Roman" panose="02020603050405020304" pitchFamily="18" charset="0"/>
                <a:cs typeface="+mj-cs"/>
              </a:rPr>
              <a:t>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51575A"/>
                </a:solidFill>
                <a:latin typeface="Times New Roman" panose="02020603050405020304" pitchFamily="18" charset="0"/>
                <a:cs typeface="+mj-cs"/>
              </a:rPr>
              <a:t>2 For engineering drawings, 1:5 is a commonly used </a:t>
            </a:r>
            <a:r>
              <a:rPr lang="en-US" sz="2400" dirty="0">
                <a:solidFill>
                  <a:srgbClr val="3B4345"/>
                </a:solidFill>
                <a:latin typeface="Times New Roman" panose="02020603050405020304" pitchFamily="18" charset="0"/>
                <a:cs typeface="+mj-cs"/>
              </a:rPr>
              <a:t>...</a:t>
            </a:r>
            <a:r>
              <a:rPr lang="en-US" sz="2400" dirty="0">
                <a:solidFill>
                  <a:srgbClr val="74797C"/>
                </a:solidFill>
                <a:latin typeface="Times New Roman" panose="02020603050405020304" pitchFamily="18" charset="0"/>
                <a:cs typeface="+mj-cs"/>
              </a:rPr>
              <a:t>..</a:t>
            </a:r>
            <a:r>
              <a:rPr lang="en-US" sz="2400" dirty="0">
                <a:solidFill>
                  <a:srgbClr val="51575A"/>
                </a:solidFill>
                <a:latin typeface="Times New Roman" panose="02020603050405020304" pitchFamily="18" charset="0"/>
                <a:cs typeface="+mj-cs"/>
              </a:rPr>
              <a:t>...</a:t>
            </a:r>
            <a:r>
              <a:rPr lang="en-US" sz="2400" dirty="0">
                <a:solidFill>
                  <a:srgbClr val="223337"/>
                </a:solidFill>
                <a:latin typeface="Times New Roman" panose="02020603050405020304" pitchFamily="18" charset="0"/>
                <a:cs typeface="+mj-cs"/>
              </a:rPr>
              <a:t>.</a:t>
            </a:r>
            <a:r>
              <a:rPr lang="en-US" sz="2400" dirty="0">
                <a:solidFill>
                  <a:srgbClr val="51575A"/>
                </a:solidFill>
                <a:latin typeface="Times New Roman" panose="02020603050405020304" pitchFamily="18" charset="0"/>
                <a:cs typeface="+mj-cs"/>
              </a:rPr>
              <a:t>.</a:t>
            </a:r>
            <a:r>
              <a:rPr lang="en-US" sz="2400" dirty="0">
                <a:solidFill>
                  <a:srgbClr val="74797C"/>
                </a:solidFill>
                <a:latin typeface="Times New Roman" panose="02020603050405020304" pitchFamily="18" charset="0"/>
                <a:cs typeface="+mj-cs"/>
              </a:rPr>
              <a:t>..</a:t>
            </a:r>
            <a:r>
              <a:rPr lang="en-US" sz="2400" dirty="0">
                <a:solidFill>
                  <a:srgbClr val="51575A"/>
                </a:solidFill>
                <a:latin typeface="Times New Roman" panose="02020603050405020304" pitchFamily="18" charset="0"/>
                <a:cs typeface="+mj-cs"/>
              </a:rPr>
              <a:t>...</a:t>
            </a:r>
            <a:r>
              <a:rPr lang="en-US" sz="2400" dirty="0">
                <a:solidFill>
                  <a:srgbClr val="223337"/>
                </a:solidFill>
                <a:latin typeface="Times New Roman" panose="02020603050405020304" pitchFamily="18" charset="0"/>
                <a:cs typeface="+mj-cs"/>
              </a:rPr>
              <a:t>.</a:t>
            </a:r>
            <a:r>
              <a:rPr lang="en-US" sz="2400" dirty="0">
                <a:solidFill>
                  <a:srgbClr val="51575A"/>
                </a:solidFill>
                <a:latin typeface="Times New Roman" panose="02020603050405020304" pitchFamily="18" charset="0"/>
                <a:cs typeface="+mj-cs"/>
              </a:rPr>
              <a:t>...</a:t>
            </a:r>
            <a:r>
              <a:rPr lang="en-US" sz="2400" dirty="0">
                <a:solidFill>
                  <a:srgbClr val="74797C"/>
                </a:solidFill>
                <a:latin typeface="Times New Roman" panose="02020603050405020304" pitchFamily="18" charset="0"/>
                <a:cs typeface="+mj-cs"/>
              </a:rPr>
              <a:t>...</a:t>
            </a:r>
            <a:r>
              <a:rPr lang="en-US" sz="2400" dirty="0">
                <a:solidFill>
                  <a:srgbClr val="3B4345"/>
                </a:solidFill>
                <a:latin typeface="Times New Roman" panose="02020603050405020304" pitchFamily="18" charset="0"/>
                <a:cs typeface="+mj-cs"/>
              </a:rPr>
              <a:t>.</a:t>
            </a:r>
            <a:r>
              <a:rPr lang="en-US" sz="2400" dirty="0">
                <a:solidFill>
                  <a:srgbClr val="74797C"/>
                </a:solidFill>
                <a:latin typeface="Times New Roman" panose="02020603050405020304" pitchFamily="18" charset="0"/>
                <a:cs typeface="+mj-cs"/>
              </a:rPr>
              <a:t>...</a:t>
            </a:r>
            <a:endParaRPr lang="en-US" sz="2400" dirty="0">
              <a:solidFill>
                <a:srgbClr val="51575A"/>
              </a:solidFill>
              <a:latin typeface="Times New Roman" panose="02020603050405020304" pitchFamily="18" charset="0"/>
              <a:cs typeface="+mj-cs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51575A"/>
                </a:solidFill>
                <a:latin typeface="Times New Roman" panose="02020603050405020304" pitchFamily="18" charset="0"/>
                <a:cs typeface="+mj-cs"/>
              </a:rPr>
              <a:t>3 Whole machines or structures are shown on </a:t>
            </a:r>
            <a:r>
              <a:rPr lang="en-US" sz="2400" dirty="0">
                <a:solidFill>
                  <a:srgbClr val="74797C"/>
                </a:solidFill>
                <a:latin typeface="Times New Roman" panose="02020603050405020304" pitchFamily="18" charset="0"/>
                <a:cs typeface="+mj-cs"/>
              </a:rPr>
              <a:t>..</a:t>
            </a:r>
            <a:r>
              <a:rPr lang="en-US" sz="2400" dirty="0">
                <a:solidFill>
                  <a:srgbClr val="51575A"/>
                </a:solidFill>
                <a:latin typeface="Times New Roman" panose="02020603050405020304" pitchFamily="18" charset="0"/>
                <a:cs typeface="+mj-cs"/>
              </a:rPr>
              <a:t>..</a:t>
            </a:r>
            <a:r>
              <a:rPr lang="en-US" sz="2400" dirty="0">
                <a:solidFill>
                  <a:srgbClr val="74797C"/>
                </a:solidFill>
                <a:latin typeface="Times New Roman" panose="02020603050405020304" pitchFamily="18" charset="0"/>
                <a:cs typeface="+mj-cs"/>
              </a:rPr>
              <a:t>....</a:t>
            </a:r>
            <a:r>
              <a:rPr lang="en-US" sz="2400" dirty="0">
                <a:solidFill>
                  <a:srgbClr val="51575A"/>
                </a:solidFill>
                <a:latin typeface="Times New Roman" panose="02020603050405020304" pitchFamily="18" charset="0"/>
                <a:cs typeface="+mj-cs"/>
              </a:rPr>
              <a:t>...</a:t>
            </a:r>
            <a:r>
              <a:rPr lang="en-US" sz="2400" dirty="0">
                <a:solidFill>
                  <a:srgbClr val="74797C"/>
                </a:solidFill>
                <a:latin typeface="Times New Roman" panose="02020603050405020304" pitchFamily="18" charset="0"/>
                <a:cs typeface="+mj-cs"/>
              </a:rPr>
              <a:t>..</a:t>
            </a:r>
            <a:r>
              <a:rPr lang="en-US" sz="2400" dirty="0">
                <a:solidFill>
                  <a:srgbClr val="51575A"/>
                </a:solidFill>
                <a:latin typeface="Times New Roman" panose="02020603050405020304" pitchFamily="18" charset="0"/>
                <a:cs typeface="+mj-cs"/>
              </a:rPr>
              <a:t>..</a:t>
            </a:r>
            <a:r>
              <a:rPr lang="en-US" sz="2400" dirty="0">
                <a:solidFill>
                  <a:srgbClr val="74797C"/>
                </a:solidFill>
                <a:latin typeface="Times New Roman" panose="02020603050405020304" pitchFamily="18" charset="0"/>
                <a:cs typeface="+mj-cs"/>
              </a:rPr>
              <a:t>..</a:t>
            </a:r>
            <a:r>
              <a:rPr lang="en-US" sz="2400" dirty="0">
                <a:solidFill>
                  <a:srgbClr val="51575A"/>
                </a:solidFill>
                <a:latin typeface="Times New Roman" panose="02020603050405020304" pitchFamily="18" charset="0"/>
                <a:cs typeface="+mj-cs"/>
              </a:rPr>
              <a:t>...</a:t>
            </a:r>
            <a:r>
              <a:rPr lang="en-US" sz="2400" dirty="0">
                <a:solidFill>
                  <a:srgbClr val="74797C"/>
                </a:solidFill>
                <a:latin typeface="Times New Roman" panose="02020603050405020304" pitchFamily="18" charset="0"/>
                <a:cs typeface="+mj-cs"/>
              </a:rPr>
              <a:t>....</a:t>
            </a:r>
            <a:r>
              <a:rPr lang="en-US" sz="2400" dirty="0">
                <a:solidFill>
                  <a:srgbClr val="51575A"/>
                </a:solidFill>
                <a:latin typeface="Times New Roman" panose="02020603050405020304" pitchFamily="18" charset="0"/>
                <a:cs typeface="+mj-cs"/>
              </a:rPr>
              <a:t>.</a:t>
            </a:r>
            <a:r>
              <a:rPr lang="en-US" sz="2400" dirty="0">
                <a:solidFill>
                  <a:srgbClr val="74797C"/>
                </a:solidFill>
                <a:latin typeface="Times New Roman" panose="02020603050405020304" pitchFamily="18" charset="0"/>
                <a:cs typeface="+mj-cs"/>
              </a:rPr>
              <a:t>... </a:t>
            </a:r>
            <a:r>
              <a:rPr lang="en-US" sz="2400" dirty="0">
                <a:solidFill>
                  <a:srgbClr val="51575A"/>
                </a:solidFill>
                <a:latin typeface="Times New Roman" panose="02020603050405020304" pitchFamily="18" charset="0"/>
                <a:cs typeface="+mj-cs"/>
              </a:rPr>
              <a:t>drawings.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51575A"/>
                </a:solidFill>
                <a:latin typeface="Times New Roman" panose="02020603050405020304" pitchFamily="18" charset="0"/>
                <a:cs typeface="+mj-cs"/>
              </a:rPr>
              <a:t>4 </a:t>
            </a:r>
            <a:r>
              <a:rPr lang="en-US" sz="2400" dirty="0">
                <a:solidFill>
                  <a:srgbClr val="60666A"/>
                </a:solidFill>
                <a:latin typeface="Times New Roman" panose="02020603050405020304" pitchFamily="18" charset="0"/>
                <a:cs typeface="+mj-cs"/>
              </a:rPr>
              <a:t>Electrical </a:t>
            </a:r>
            <a:r>
              <a:rPr lang="en-US" sz="2400" dirty="0">
                <a:solidFill>
                  <a:srgbClr val="51575A"/>
                </a:solidFill>
                <a:latin typeface="Times New Roman" panose="02020603050405020304" pitchFamily="18" charset="0"/>
                <a:cs typeface="+mj-cs"/>
              </a:rPr>
              <a:t>drawings don't usually show sizes. They're shown as </a:t>
            </a:r>
            <a:r>
              <a:rPr lang="en-US" sz="2400" dirty="0">
                <a:solidFill>
                  <a:srgbClr val="74797C"/>
                </a:solidFill>
                <a:latin typeface="Times New Roman" panose="02020603050405020304" pitchFamily="18" charset="0"/>
                <a:cs typeface="+mj-cs"/>
              </a:rPr>
              <a:t>.</a:t>
            </a:r>
            <a:r>
              <a:rPr lang="en-US" sz="2400" dirty="0">
                <a:solidFill>
                  <a:srgbClr val="51575A"/>
                </a:solidFill>
                <a:latin typeface="Times New Roman" panose="02020603050405020304" pitchFamily="18" charset="0"/>
                <a:cs typeface="+mj-cs"/>
              </a:rPr>
              <a:t>.</a:t>
            </a:r>
            <a:r>
              <a:rPr lang="en-US" sz="2400" dirty="0">
                <a:solidFill>
                  <a:srgbClr val="74797C"/>
                </a:solidFill>
                <a:latin typeface="Times New Roman" panose="02020603050405020304" pitchFamily="18" charset="0"/>
                <a:cs typeface="+mj-cs"/>
              </a:rPr>
              <a:t>........</a:t>
            </a:r>
            <a:r>
              <a:rPr lang="en-US" sz="2400" dirty="0">
                <a:solidFill>
                  <a:srgbClr val="51575A"/>
                </a:solidFill>
                <a:latin typeface="Times New Roman" panose="02020603050405020304" pitchFamily="18" charset="0"/>
                <a:cs typeface="+mj-cs"/>
              </a:rPr>
              <a:t>.</a:t>
            </a:r>
            <a:r>
              <a:rPr lang="en-US" sz="2400" dirty="0">
                <a:solidFill>
                  <a:srgbClr val="74797C"/>
                </a:solidFill>
                <a:latin typeface="Times New Roman" panose="02020603050405020304" pitchFamily="18" charset="0"/>
                <a:cs typeface="+mj-cs"/>
              </a:rPr>
              <a:t>.. </a:t>
            </a:r>
            <a:r>
              <a:rPr lang="en-US" sz="2400" dirty="0">
                <a:solidFill>
                  <a:srgbClr val="51575A"/>
                </a:solidFill>
                <a:latin typeface="Times New Roman" panose="02020603050405020304" pitchFamily="18" charset="0"/>
                <a:cs typeface="+mj-cs"/>
              </a:rPr>
              <a:t>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51575A"/>
                </a:solidFill>
                <a:latin typeface="Times New Roman" panose="02020603050405020304" pitchFamily="18" charset="0"/>
                <a:cs typeface="+mj-cs"/>
              </a:rPr>
              <a:t>5 A </a:t>
            </a:r>
            <a:r>
              <a:rPr lang="en-US" sz="2400" dirty="0">
                <a:solidFill>
                  <a:srgbClr val="60666A"/>
                </a:solidFill>
                <a:latin typeface="Times New Roman" panose="02020603050405020304" pitchFamily="18" charset="0"/>
                <a:cs typeface="+mj-cs"/>
              </a:rPr>
              <a:t>...........</a:t>
            </a:r>
            <a:r>
              <a:rPr lang="en-US" sz="2400" dirty="0">
                <a:solidFill>
                  <a:srgbClr val="8D8E92"/>
                </a:solidFill>
                <a:latin typeface="Times New Roman" panose="02020603050405020304" pitchFamily="18" charset="0"/>
                <a:cs typeface="+mj-cs"/>
              </a:rPr>
              <a:t>.</a:t>
            </a:r>
            <a:r>
              <a:rPr lang="en-US" sz="2400" dirty="0">
                <a:solidFill>
                  <a:srgbClr val="51575A"/>
                </a:solidFill>
                <a:latin typeface="Times New Roman" panose="02020603050405020304" pitchFamily="18" charset="0"/>
                <a:cs typeface="+mj-cs"/>
              </a:rPr>
              <a:t>......</a:t>
            </a:r>
            <a:r>
              <a:rPr lang="en-US" sz="2400" dirty="0">
                <a:solidFill>
                  <a:srgbClr val="74797C"/>
                </a:solidFill>
                <a:latin typeface="Times New Roman" panose="02020603050405020304" pitchFamily="18" charset="0"/>
                <a:cs typeface="+mj-cs"/>
              </a:rPr>
              <a:t>.....</a:t>
            </a:r>
            <a:r>
              <a:rPr lang="en-US" sz="2400" dirty="0">
                <a:solidFill>
                  <a:srgbClr val="3B4345"/>
                </a:solidFill>
                <a:latin typeface="Times New Roman" panose="02020603050405020304" pitchFamily="18" charset="0"/>
                <a:cs typeface="+mj-cs"/>
              </a:rPr>
              <a:t>.</a:t>
            </a:r>
            <a:r>
              <a:rPr lang="en-US" sz="2400" dirty="0">
                <a:solidFill>
                  <a:srgbClr val="74797C"/>
                </a:solidFill>
                <a:latin typeface="Times New Roman" panose="02020603050405020304" pitchFamily="18" charset="0"/>
                <a:cs typeface="+mj-cs"/>
              </a:rPr>
              <a:t>. </a:t>
            </a:r>
            <a:r>
              <a:rPr lang="en-US" sz="2400" dirty="0">
                <a:solidFill>
                  <a:srgbClr val="51575A"/>
                </a:solidFill>
                <a:latin typeface="Times New Roman" panose="02020603050405020304" pitchFamily="18" charset="0"/>
                <a:cs typeface="+mj-cs"/>
              </a:rPr>
              <a:t>of drawings for a large project </a:t>
            </a:r>
            <a:r>
              <a:rPr lang="en-US" sz="2400" dirty="0">
                <a:solidFill>
                  <a:srgbClr val="60666A"/>
                </a:solidFill>
                <a:latin typeface="Times New Roman" panose="02020603050405020304" pitchFamily="18" charset="0"/>
                <a:cs typeface="+mj-cs"/>
              </a:rPr>
              <a:t>can </a:t>
            </a:r>
            <a:r>
              <a:rPr lang="en-US" sz="2400" dirty="0">
                <a:solidFill>
                  <a:srgbClr val="51575A"/>
                </a:solidFill>
                <a:latin typeface="Times New Roman" panose="02020603050405020304" pitchFamily="18" charset="0"/>
                <a:cs typeface="+mj-cs"/>
              </a:rPr>
              <a:t>consist of hundreds of pages.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51575A"/>
                </a:solidFill>
                <a:latin typeface="Times New Roman" panose="02020603050405020304" pitchFamily="18" charset="0"/>
                <a:cs typeface="+mj-cs"/>
              </a:rPr>
              <a:t>6 Most drawings are produced on computers, using </a:t>
            </a:r>
            <a:r>
              <a:rPr lang="en-US" sz="2400" dirty="0">
                <a:solidFill>
                  <a:srgbClr val="60666A"/>
                </a:solidFill>
                <a:latin typeface="Times New Roman" panose="02020603050405020304" pitchFamily="18" charset="0"/>
                <a:cs typeface="+mj-cs"/>
              </a:rPr>
              <a:t>.................... </a:t>
            </a:r>
            <a:r>
              <a:rPr lang="en-US" sz="2400" dirty="0">
                <a:solidFill>
                  <a:srgbClr val="51575A"/>
                </a:solidFill>
                <a:latin typeface="Times New Roman" panose="02020603050405020304" pitchFamily="18" charset="0"/>
                <a:cs typeface="+mj-cs"/>
              </a:rPr>
              <a:t>software.</a:t>
            </a:r>
            <a:endParaRPr lang="en-US" sz="2400" dirty="0"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594" y="5227734"/>
            <a:ext cx="8475260" cy="80002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47246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343" y="1719618"/>
            <a:ext cx="10781732" cy="4300182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>
                <a:solidFill>
                  <a:srgbClr val="FF0000"/>
                </a:solidFill>
              </a:rPr>
              <a:t>1.2 Match the descriptions (1-6) with the names of views used on drawings (a-f). Look at B opposite and Appendix I on page 98 to help you.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8022" y="3193576"/>
            <a:ext cx="9665596" cy="26476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4400" y="5657566"/>
            <a:ext cx="4143612" cy="63405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36554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048" y="1610436"/>
            <a:ext cx="10552752" cy="4409364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>
                <a:solidFill>
                  <a:srgbClr val="FF0000"/>
                </a:solidFill>
              </a:rPr>
              <a:t>1.3 Write the full forms, in words, of the abbreviations and shortened terms below. Look at A and B opposite and Appendix I on page 98 to help you.</a:t>
            </a:r>
          </a:p>
          <a:p>
            <a:pPr marL="0" indent="0" algn="just">
              <a:buNone/>
            </a:pP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733" y="3119583"/>
            <a:ext cx="6542831" cy="312881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789839" y="3119583"/>
            <a:ext cx="3598460" cy="2308324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/>
              <a:t>1 general arrangement</a:t>
            </a:r>
          </a:p>
          <a:p>
            <a:r>
              <a:rPr lang="en-US" sz="2400" dirty="0"/>
              <a:t>2 computer-aided design</a:t>
            </a:r>
          </a:p>
          <a:p>
            <a:r>
              <a:rPr lang="en-US" sz="2400" dirty="0">
                <a:solidFill>
                  <a:srgbClr val="40458C"/>
                </a:solidFill>
              </a:rPr>
              <a:t>3 drawing</a:t>
            </a:r>
            <a:endParaRPr lang="en-US" sz="2400" dirty="0"/>
          </a:p>
          <a:p>
            <a:r>
              <a:rPr lang="en-US" sz="2400" dirty="0"/>
              <a:t>4 three-dimensional</a:t>
            </a:r>
          </a:p>
          <a:p>
            <a:r>
              <a:rPr lang="en-US" sz="2400" dirty="0"/>
              <a:t>5 cross-section</a:t>
            </a:r>
          </a:p>
          <a:p>
            <a:r>
              <a:rPr lang="en-US" sz="2400" dirty="0"/>
              <a:t>6 one to fifty</a:t>
            </a:r>
          </a:p>
        </p:txBody>
      </p:sp>
    </p:spTree>
    <p:extLst>
      <p:ext uri="{BB962C8B-B14F-4D97-AF65-F5344CB8AC3E}">
        <p14:creationId xmlns:p14="http://schemas.microsoft.com/office/powerpoint/2010/main" val="202643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1696" y="1447801"/>
            <a:ext cx="10836322" cy="45720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</a:rPr>
              <a:t>1.4 Complete the sentences, taken from conversations about drawings, using the words and abbreviations in the box. Look at A and B opposite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Basil Hamed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16</a:t>
            </a:fld>
            <a:endParaRPr lang="en-US" alt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696" y="2213786"/>
            <a:ext cx="9006501" cy="7883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898" y="2983793"/>
            <a:ext cx="9747273" cy="379817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190067" y="2972412"/>
            <a:ext cx="1798890" cy="3046988"/>
          </a:xfrm>
          <a:prstGeom prst="rect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r>
              <a:rPr lang="en-US" sz="2400" dirty="0"/>
              <a:t>1 section</a:t>
            </a:r>
          </a:p>
          <a:p>
            <a:r>
              <a:rPr lang="en-US" sz="2400" dirty="0"/>
              <a:t>2 GA </a:t>
            </a:r>
          </a:p>
          <a:p>
            <a:r>
              <a:rPr lang="en-US" sz="2400" dirty="0"/>
              <a:t>3 plan</a:t>
            </a:r>
          </a:p>
          <a:p>
            <a:r>
              <a:rPr lang="en-US" sz="2400" dirty="0"/>
              <a:t>4 elevation</a:t>
            </a:r>
          </a:p>
          <a:p>
            <a:r>
              <a:rPr lang="en-US" sz="2400" dirty="0"/>
              <a:t>5 3D</a:t>
            </a:r>
          </a:p>
          <a:p>
            <a:r>
              <a:rPr lang="en-US" sz="2400" dirty="0"/>
              <a:t>6 schematic</a:t>
            </a:r>
          </a:p>
          <a:p>
            <a:r>
              <a:rPr lang="en-US" sz="2400" dirty="0"/>
              <a:t>7 scale</a:t>
            </a:r>
          </a:p>
          <a:p>
            <a:r>
              <a:rPr lang="en-US" sz="2400" dirty="0"/>
              <a:t>8 detail</a:t>
            </a:r>
          </a:p>
        </p:txBody>
      </p:sp>
    </p:spTree>
    <p:extLst>
      <p:ext uri="{BB962C8B-B14F-4D97-AF65-F5344CB8AC3E}">
        <p14:creationId xmlns:p14="http://schemas.microsoft.com/office/powerpoint/2010/main" val="191261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 bwMode="auto">
          <a:xfrm>
            <a:off x="2463114" y="2020330"/>
            <a:ext cx="7265773" cy="3707027"/>
          </a:xfrm>
          <a:prstGeom prst="ellipse">
            <a:avLst/>
          </a:prstGeom>
          <a:solidFill>
            <a:srgbClr val="FFFF00"/>
          </a:solidFill>
          <a:ln w="28575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88969" tIns="44484" rIns="88969" bIns="44484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  <a:t>End of</a:t>
            </a:r>
            <a:b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</a:br>
            <a: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  <a:t> </a:t>
            </a:r>
            <a:r>
              <a:rPr lang="en-US" sz="7006" b="1" dirty="0" err="1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  <a:t>Uint</a:t>
            </a:r>
            <a: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  <a:t> One</a:t>
            </a:r>
            <a:endParaRPr lang="en-US" sz="7006" b="1" dirty="0">
              <a:solidFill>
                <a:srgbClr val="C00000"/>
              </a:solidFill>
              <a:latin typeface="Tahom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2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"/>
        <a:cs typeface="Times New Roman"/>
      </a:majorFont>
      <a:minorFont>
        <a:latin typeface="Tahom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Blueprint 2">
    <a:dk1>
      <a:srgbClr val="40458C"/>
    </a:dk1>
    <a:lt1>
      <a:srgbClr val="FFFFFF"/>
    </a:lt1>
    <a:dk2>
      <a:srgbClr val="660066"/>
    </a:dk2>
    <a:lt2>
      <a:srgbClr val="B7C1EB"/>
    </a:lt2>
    <a:accent1>
      <a:srgbClr val="ECD882"/>
    </a:accent1>
    <a:accent2>
      <a:srgbClr val="B2B2B2"/>
    </a:accent2>
    <a:accent3>
      <a:srgbClr val="FFFFFF"/>
    </a:accent3>
    <a:accent4>
      <a:srgbClr val="353A77"/>
    </a:accent4>
    <a:accent5>
      <a:srgbClr val="F4E9C1"/>
    </a:accent5>
    <a:accent6>
      <a:srgbClr val="A1A1A1"/>
    </a:accent6>
    <a:hlink>
      <a:srgbClr val="6F89F7"/>
    </a:hlink>
    <a:folHlink>
      <a:srgbClr val="CFDBF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859</Words>
  <Application>Microsoft Office PowerPoint</Application>
  <PresentationFormat>Widescreen</PresentationFormat>
  <Paragraphs>89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Arial</vt:lpstr>
      <vt:lpstr>Calibri</vt:lpstr>
      <vt:lpstr>Calibri Light</vt:lpstr>
      <vt:lpstr>Franklin Gothic Book</vt:lpstr>
      <vt:lpstr>Perpetua</vt:lpstr>
      <vt:lpstr>Tahoma</vt:lpstr>
      <vt:lpstr>Times New Roman</vt:lpstr>
      <vt:lpstr>Verdana</vt:lpstr>
      <vt:lpstr>Wingdings</vt:lpstr>
      <vt:lpstr>Office Theme</vt:lpstr>
      <vt:lpstr>Diseño predeterminado</vt:lpstr>
      <vt:lpstr>2_Blueprint</vt:lpstr>
      <vt:lpstr>Unit 1: Drawings Prof. Fady El-Nahal Technical English Islamic University of Gaza 2020-2021 </vt:lpstr>
      <vt:lpstr>Vocabulary</vt:lpstr>
      <vt:lpstr>Outline</vt:lpstr>
      <vt:lpstr>A. Drawing types and scales</vt:lpstr>
      <vt:lpstr>A. Drawing types and scales</vt:lpstr>
      <vt:lpstr>A. Drawing types and scales</vt:lpstr>
      <vt:lpstr>A. Drawing types and scales</vt:lpstr>
      <vt:lpstr>B. Types of views used on drawings</vt:lpstr>
      <vt:lpstr>B. Types of views used on drawings</vt:lpstr>
      <vt:lpstr>Appendix I Three-dimensional drawings</vt:lpstr>
      <vt:lpstr>Appendix I Three-dimensional drawings</vt:lpstr>
      <vt:lpstr>Appendix I Three-dimensional drawings</vt:lpstr>
      <vt:lpstr>Exercise</vt:lpstr>
      <vt:lpstr>Exercise</vt:lpstr>
      <vt:lpstr>Exercise</vt:lpstr>
      <vt:lpstr>Exercise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1: Drawings Dr. Basil Hamed Technical English Islamic University of Gaza February, 2017 </dc:title>
  <dc:creator>Basil Hamed</dc:creator>
  <cp:lastModifiedBy>Fady El-Nahal</cp:lastModifiedBy>
  <cp:revision>43</cp:revision>
  <dcterms:created xsi:type="dcterms:W3CDTF">2017-01-24T07:23:11Z</dcterms:created>
  <dcterms:modified xsi:type="dcterms:W3CDTF">2020-02-04T17:30:22Z</dcterms:modified>
</cp:coreProperties>
</file>